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D69317-C0AC-4779-8CA9-81044E0B061B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F053D3-2EBE-4632-B9A5-77F390D7F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025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BCC8-C55B-477A-ADC5-2BFEDC0A8134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D0A2E-7DFB-406C-806F-AA6FE5C5F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59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BCC8-C55B-477A-ADC5-2BFEDC0A8134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D0A2E-7DFB-406C-806F-AA6FE5C5F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814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BCC8-C55B-477A-ADC5-2BFEDC0A8134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D0A2E-7DFB-406C-806F-AA6FE5C5F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810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BCC8-C55B-477A-ADC5-2BFEDC0A8134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D0A2E-7DFB-406C-806F-AA6FE5C5F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037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BCC8-C55B-477A-ADC5-2BFEDC0A8134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D0A2E-7DFB-406C-806F-AA6FE5C5F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75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BCC8-C55B-477A-ADC5-2BFEDC0A8134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D0A2E-7DFB-406C-806F-AA6FE5C5F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432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BCC8-C55B-477A-ADC5-2BFEDC0A8134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D0A2E-7DFB-406C-806F-AA6FE5C5F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40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BCC8-C55B-477A-ADC5-2BFEDC0A8134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D0A2E-7DFB-406C-806F-AA6FE5C5F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6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BCC8-C55B-477A-ADC5-2BFEDC0A8134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D0A2E-7DFB-406C-806F-AA6FE5C5F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336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BCC8-C55B-477A-ADC5-2BFEDC0A8134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D0A2E-7DFB-406C-806F-AA6FE5C5F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628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BCC8-C55B-477A-ADC5-2BFEDC0A8134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D0A2E-7DFB-406C-806F-AA6FE5C5F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482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2BCC8-C55B-477A-ADC5-2BFEDC0A8134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D0A2E-7DFB-406C-806F-AA6FE5C5F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664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usa.autodesk.com/ecotect-analysi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sa.autodesk.com/ecotect-analysis/" TargetMode="Externa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Italian Nursery School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Conceptual Design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657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</a:t>
            </a:r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The design challenge was to create a nursery </a:t>
            </a:r>
            <a:r>
              <a:rPr lang="en-US" sz="1600" dirty="0" smtClean="0"/>
              <a:t>school</a:t>
            </a:r>
          </a:p>
          <a:p>
            <a:endParaRPr lang="en-US" sz="1600" dirty="0"/>
          </a:p>
          <a:p>
            <a:r>
              <a:rPr lang="en-US" sz="1600" dirty="0"/>
              <a:t> to achieve "</a:t>
            </a:r>
            <a:r>
              <a:rPr lang="en-US" sz="1600" dirty="0" err="1"/>
              <a:t>CasaClima</a:t>
            </a:r>
            <a:r>
              <a:rPr lang="en-US" sz="1600" dirty="0"/>
              <a:t> A" certification. 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b="1" dirty="0"/>
              <a:t>Energy Goals: Less than 30 kWh/m</a:t>
            </a:r>
            <a:r>
              <a:rPr lang="en-US" sz="1600" b="1" baseline="30000" dirty="0"/>
              <a:t>2</a:t>
            </a:r>
            <a:r>
              <a:rPr lang="en-US" sz="1600" b="1" dirty="0"/>
              <a:t>y for heating – </a:t>
            </a:r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54284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</a:t>
            </a:r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The team’s concept was a series “little houses” </a:t>
            </a:r>
            <a:endParaRPr lang="en-US" sz="1600" dirty="0" smtClean="0"/>
          </a:p>
          <a:p>
            <a:endParaRPr lang="en-US" sz="1600" dirty="0"/>
          </a:p>
          <a:p>
            <a:r>
              <a:rPr lang="en-US" sz="1600" dirty="0"/>
              <a:t>The design has sloped roofs and small windows, and the building materials are primarily local stone and wood. </a:t>
            </a:r>
          </a:p>
          <a:p>
            <a:endParaRPr lang="en-US" sz="1600" dirty="0" smtClean="0"/>
          </a:p>
          <a:p>
            <a:r>
              <a:rPr lang="en-US" sz="1600" dirty="0" smtClean="0"/>
              <a:t>Based on the analyses, the team was able to determine a site placement and building layout that took advantage solar insolation and protected the site from harsh winter winds.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50060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</a:t>
            </a:r>
            <a:r>
              <a:rPr lang="en-US" dirty="0" smtClean="0"/>
              <a:t>Process </a:t>
            </a:r>
            <a:r>
              <a:rPr lang="en-US" dirty="0"/>
              <a:t>&amp; </a:t>
            </a:r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b="1" dirty="0"/>
              <a:t>Autodesk Revit Architecture</a:t>
            </a:r>
            <a:r>
              <a:rPr lang="en-US" sz="1600" dirty="0"/>
              <a:t> was used as the main modeling </a:t>
            </a:r>
            <a:r>
              <a:rPr lang="en-US" sz="1600" dirty="0" smtClean="0"/>
              <a:t>tool</a:t>
            </a:r>
          </a:p>
          <a:p>
            <a:endParaRPr lang="en-US" sz="1600" dirty="0"/>
          </a:p>
          <a:p>
            <a:r>
              <a:rPr lang="en-US" sz="1600" b="1" dirty="0"/>
              <a:t>Autodesk </a:t>
            </a:r>
            <a:r>
              <a:rPr lang="en-US" sz="1600" b="1" u="sng" dirty="0" err="1">
                <a:hlinkClick r:id="rId2"/>
              </a:rPr>
              <a:t>Ecotect</a:t>
            </a:r>
            <a:r>
              <a:rPr lang="en-US" sz="1600" b="1" u="sng" dirty="0">
                <a:hlinkClick r:id="rId2"/>
              </a:rPr>
              <a:t> Analysis</a:t>
            </a:r>
            <a:r>
              <a:rPr lang="en-US" sz="1600" dirty="0"/>
              <a:t> was utilized to do preliminary site analysis and natural lighting analysis</a:t>
            </a:r>
            <a:r>
              <a:rPr lang="en-US" sz="1600" dirty="0" smtClean="0"/>
              <a:t>.</a:t>
            </a:r>
          </a:p>
          <a:p>
            <a:endParaRPr lang="en-US" sz="1600" dirty="0"/>
          </a:p>
          <a:p>
            <a:r>
              <a:rPr lang="en-US" sz="1600" b="1" dirty="0"/>
              <a:t>Autodesk Vasari</a:t>
            </a:r>
            <a:r>
              <a:rPr lang="en-US" sz="1600" dirty="0"/>
              <a:t> was used to compare different mass forms based on architectural and energy </a:t>
            </a:r>
            <a:r>
              <a:rPr lang="en-US" sz="1600" dirty="0" smtClean="0"/>
              <a:t>requirements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35322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b="1" dirty="0"/>
              <a:t>Building Orientation 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304" y="4703604"/>
            <a:ext cx="1799326" cy="109459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2266" y="4706984"/>
            <a:ext cx="1949627" cy="10912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327" y="4719148"/>
            <a:ext cx="1904778" cy="10661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8966" y="4712249"/>
            <a:ext cx="1940222" cy="10859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33381" y="5909095"/>
            <a:ext cx="5037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>
                <a:hlinkClick r:id="rId6"/>
              </a:rPr>
              <a:t>Ecotect</a:t>
            </a:r>
            <a:r>
              <a:rPr lang="en-US" sz="1200" i="1" dirty="0"/>
              <a:t> Optimum Orientation based on solar radiation values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6171207" y="5909095"/>
            <a:ext cx="5037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Solar Solstice (left) and Winter Solstice (right)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957532" y="1526875"/>
            <a:ext cx="80398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Using the </a:t>
            </a:r>
            <a:r>
              <a:rPr lang="en-US" sz="1600" u="sng" dirty="0" err="1">
                <a:hlinkClick r:id="rId6"/>
              </a:rPr>
              <a:t>Ecotect</a:t>
            </a:r>
            <a:r>
              <a:rPr lang="en-US" sz="1600" dirty="0"/>
              <a:t> Optimum Orientation </a:t>
            </a:r>
            <a:r>
              <a:rPr lang="en-US" sz="1600" dirty="0" smtClean="0"/>
              <a:t>tool, </a:t>
            </a:r>
            <a:r>
              <a:rPr lang="en-US" sz="1600" dirty="0"/>
              <a:t>the team found that the best orientation was 160°. Based on this value, a NE-SW orientation was chosen.</a:t>
            </a:r>
          </a:p>
        </p:txBody>
      </p:sp>
    </p:spTree>
    <p:extLst>
      <p:ext uri="{BB962C8B-B14F-4D97-AF65-F5344CB8AC3E}">
        <p14:creationId xmlns:p14="http://schemas.microsoft.com/office/powerpoint/2010/main" val="3031232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Solar Insolation </a:t>
            </a:r>
            <a:r>
              <a:rPr lang="en-US" b="1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622985" cy="4351338"/>
          </a:xfrm>
        </p:spPr>
        <p:txBody>
          <a:bodyPr>
            <a:normAutofit/>
          </a:bodyPr>
          <a:lstStyle/>
          <a:p>
            <a:r>
              <a:rPr lang="en-US" sz="1600" dirty="0"/>
              <a:t>From Vasari, the cumulative solar radiation during the winter showed available insolation as 120 kWh/m</a:t>
            </a:r>
            <a:r>
              <a:rPr lang="en-US" sz="1600" baseline="30000" dirty="0"/>
              <a:t>2</a:t>
            </a:r>
            <a:r>
              <a:rPr lang="en-US" sz="1600" dirty="0"/>
              <a:t>. </a:t>
            </a:r>
            <a:endParaRPr lang="en-US" sz="1600" dirty="0" smtClean="0"/>
          </a:p>
          <a:p>
            <a:endParaRPr lang="en-US" sz="1600" dirty="0"/>
          </a:p>
          <a:p>
            <a:r>
              <a:rPr lang="en-US" sz="1600" dirty="0"/>
              <a:t>From this analysis, it was determined that the solar radiation on the exterior walls could be used to warm the interior spaces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0748" y="3010978"/>
            <a:ext cx="2998307" cy="3011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351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 </a:t>
            </a: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6448"/>
            <a:ext cx="10515600" cy="4351338"/>
          </a:xfrm>
        </p:spPr>
        <p:txBody>
          <a:bodyPr>
            <a:normAutofit/>
          </a:bodyPr>
          <a:lstStyle/>
          <a:p>
            <a:r>
              <a:rPr lang="en-US" sz="1600" dirty="0"/>
              <a:t>The winds in </a:t>
            </a:r>
            <a:r>
              <a:rPr lang="en-US" sz="1600" dirty="0" err="1"/>
              <a:t>Sluderno</a:t>
            </a:r>
            <a:r>
              <a:rPr lang="en-US" sz="1600" dirty="0"/>
              <a:t> can be very strong, especially in the winter. The building and courtyard needed to be protected from these winds.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505" y="4647002"/>
            <a:ext cx="3810000" cy="1828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114" y="2734574"/>
            <a:ext cx="4562473" cy="374122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75505" y="2174776"/>
            <a:ext cx="52613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200" i="1" dirty="0"/>
              <a:t>Using the wind-rose tool within Vasari, an analysis of the winter months yielded some additional insights. </a:t>
            </a:r>
            <a:endParaRPr lang="en-US" sz="1200" i="1" dirty="0" smtClean="0"/>
          </a:p>
          <a:p>
            <a:pPr fontAlgn="base"/>
            <a:endParaRPr lang="en-US" sz="1200" i="1" dirty="0"/>
          </a:p>
          <a:p>
            <a:pPr marL="228600" indent="-228600" fontAlgn="base">
              <a:buAutoNum type="arabicParenR"/>
            </a:pPr>
            <a:r>
              <a:rPr lang="en-US" sz="1200" i="1" dirty="0" smtClean="0"/>
              <a:t>The </a:t>
            </a:r>
            <a:r>
              <a:rPr lang="en-US" sz="1200" i="1" dirty="0"/>
              <a:t>single highest frequency winds are very fast at over 40 m/s (90mph), and come from the northwest (and north</a:t>
            </a:r>
            <a:r>
              <a:rPr lang="en-US" sz="1200" i="1" dirty="0" smtClean="0"/>
              <a:t>).</a:t>
            </a:r>
          </a:p>
          <a:p>
            <a:pPr marL="228600" indent="-228600" fontAlgn="base">
              <a:buAutoNum type="arabicParenR"/>
            </a:pPr>
            <a:endParaRPr lang="en-US" sz="1200" i="1" dirty="0"/>
          </a:p>
          <a:p>
            <a:pPr fontAlgn="base"/>
            <a:r>
              <a:rPr lang="en-US" sz="1200" i="1" dirty="0"/>
              <a:t>2) There’s also a significant southwest wind during the winter but they are slower (in the range of 5-17 m/s, 11-38 mph</a:t>
            </a:r>
            <a:r>
              <a:rPr lang="en-US" sz="1200" i="1" dirty="0" smtClean="0"/>
              <a:t>).</a:t>
            </a:r>
          </a:p>
          <a:p>
            <a:pPr fontAlgn="base"/>
            <a:endParaRPr lang="en-US" sz="1200" i="1" dirty="0"/>
          </a:p>
          <a:p>
            <a:pPr fontAlgn="base"/>
            <a:r>
              <a:rPr lang="en-US" sz="1200" i="1" dirty="0"/>
              <a:t>3) The coldest winds occur in January and February, and occur in the afternoon (between noon and 5pm).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62084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753" y="3296376"/>
            <a:ext cx="7619047" cy="2755555"/>
          </a:xfrm>
        </p:spPr>
      </p:pic>
      <p:sp>
        <p:nvSpPr>
          <p:cNvPr id="5" name="TextBox 4"/>
          <p:cNvSpPr txBox="1"/>
          <p:nvPr/>
        </p:nvSpPr>
        <p:spPr>
          <a:xfrm>
            <a:off x="1147313" y="1906438"/>
            <a:ext cx="411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 Using the wind tunnel tool in Vasari, the team visualized the effect of the surrounding buildings and environment on the winter wind patterns.</a:t>
            </a:r>
          </a:p>
          <a:p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1147313" y="3157268"/>
            <a:ext cx="233775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200" i="1" dirty="0"/>
              <a:t>Vasari wind tunnel was used to design a shielded courtyard</a:t>
            </a:r>
            <a:r>
              <a:rPr lang="en-US" sz="1200" i="1" dirty="0" smtClean="0"/>
              <a:t>.</a:t>
            </a:r>
          </a:p>
          <a:p>
            <a:pPr fontAlgn="base"/>
            <a:endParaRPr lang="en-US" sz="1200" dirty="0"/>
          </a:p>
          <a:p>
            <a:pPr marL="228600" indent="-228600">
              <a:buAutoNum type="arabicParenR"/>
            </a:pPr>
            <a:r>
              <a:rPr lang="en-US" sz="1200" i="1" dirty="0" smtClean="0"/>
              <a:t>The </a:t>
            </a:r>
            <a:r>
              <a:rPr lang="en-US" sz="1200" i="1" dirty="0"/>
              <a:t>nursery school is protected from NW and N winds by the adjacent municipal buildings and trees</a:t>
            </a:r>
            <a:r>
              <a:rPr lang="en-US" sz="1200" i="1" dirty="0" smtClean="0"/>
              <a:t>.</a:t>
            </a:r>
          </a:p>
          <a:p>
            <a:pPr marL="228600" indent="-228600">
              <a:buAutoNum type="arabicParenR"/>
            </a:pPr>
            <a:r>
              <a:rPr lang="en-US" sz="1200" i="1" dirty="0" smtClean="0"/>
              <a:t>No </a:t>
            </a:r>
            <a:r>
              <a:rPr lang="en-US" sz="1200" i="1" dirty="0"/>
              <a:t>protection is provided for WSW winds, so trees were placed on the western end of the courtyard. </a:t>
            </a:r>
            <a:endParaRPr lang="en-US" sz="1200" i="1" dirty="0" smtClean="0"/>
          </a:p>
          <a:p>
            <a:pPr marL="228600" indent="-228600">
              <a:buAutoNum type="arabicParenR"/>
            </a:pPr>
            <a:r>
              <a:rPr lang="en-US" sz="1200" i="1" dirty="0" smtClean="0"/>
              <a:t>There </a:t>
            </a:r>
            <a:r>
              <a:rPr lang="en-US" sz="1200" i="1" dirty="0"/>
              <a:t>is limited protection from E winds, so the longest and highest part of the building was placed to the east.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6659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Thermal Envelope </a:t>
            </a:r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The requirements by </a:t>
            </a:r>
            <a:r>
              <a:rPr lang="en-US" sz="1600" dirty="0" err="1"/>
              <a:t>CasaClima</a:t>
            </a:r>
            <a:r>
              <a:rPr lang="en-US" sz="1600" dirty="0"/>
              <a:t> are that wall assemblies have a total thermal transmittance of less than 0.8 W/m2K, with windows required to have a U-value between 1.4 and 2.0 W/m2K.</a:t>
            </a:r>
          </a:p>
          <a:p>
            <a:endParaRPr lang="en-US" sz="1600" dirty="0" smtClean="0"/>
          </a:p>
          <a:p>
            <a:r>
              <a:rPr lang="en-US" sz="1600" dirty="0"/>
              <a:t>The team met and exceeded the prescriptive envelope requirements of </a:t>
            </a:r>
            <a:r>
              <a:rPr lang="en-US" sz="1600" dirty="0" err="1"/>
              <a:t>CasaClima</a:t>
            </a:r>
            <a:r>
              <a:rPr lang="en-US" sz="1600" dirty="0" smtClean="0"/>
              <a:t>.</a:t>
            </a:r>
          </a:p>
          <a:p>
            <a:endParaRPr lang="en-US" sz="1600" dirty="0"/>
          </a:p>
          <a:p>
            <a:r>
              <a:rPr lang="en-US" sz="1600" i="1" dirty="0" smtClean="0"/>
              <a:t>Because of the cold climate, the glass specified uses the low-E coating on the third face (the inside surface of the interior pane) to prevent heat loss from to the outside while still allowing solar gain.</a:t>
            </a:r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875" y="4369998"/>
            <a:ext cx="428625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927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320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Italian Nursery School</vt:lpstr>
      <vt:lpstr>Project Requirements</vt:lpstr>
      <vt:lpstr>Design Concept</vt:lpstr>
      <vt:lpstr>Design Process &amp; Tools</vt:lpstr>
      <vt:lpstr>Building Orientation </vt:lpstr>
      <vt:lpstr>Solar Insolation Analysis</vt:lpstr>
      <vt:lpstr>Wind Analysis</vt:lpstr>
      <vt:lpstr>PowerPoint Presentation</vt:lpstr>
      <vt:lpstr>Thermal Envelope Performance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Italian Nursery School</dc:title>
  <dc:creator>Srecko Andrijanic</dc:creator>
  <cp:lastModifiedBy>Srecko Andrijanic</cp:lastModifiedBy>
  <cp:revision>10</cp:revision>
  <dcterms:created xsi:type="dcterms:W3CDTF">2018-03-27T09:22:14Z</dcterms:created>
  <dcterms:modified xsi:type="dcterms:W3CDTF">2018-03-27T09:50:38Z</dcterms:modified>
</cp:coreProperties>
</file>