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65" r:id="rId7"/>
    <p:sldId id="266" r:id="rId8"/>
    <p:sldId id="267" r:id="rId9"/>
    <p:sldId id="268"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26EB83-9BA6-47FC-A5AD-3F4C878E30F7}"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2A66D-4C65-4116-B874-11099A659E2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6EB83-9BA6-47FC-A5AD-3F4C878E30F7}"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2A66D-4C65-4116-B874-11099A659E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26EB83-9BA6-47FC-A5AD-3F4C878E30F7}"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2A66D-4C65-4116-B874-11099A659E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6EB83-9BA6-47FC-A5AD-3F4C878E30F7}"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2A66D-4C65-4116-B874-11099A659E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6EB83-9BA6-47FC-A5AD-3F4C878E30F7}"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2A66D-4C65-4116-B874-11099A659E2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26EB83-9BA6-47FC-A5AD-3F4C878E30F7}"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2A66D-4C65-4116-B874-11099A659E2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26EB83-9BA6-47FC-A5AD-3F4C878E30F7}"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A2A66D-4C65-4116-B874-11099A659E2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6EB83-9BA6-47FC-A5AD-3F4C878E30F7}"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A2A66D-4C65-4116-B874-11099A659E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6EB83-9BA6-47FC-A5AD-3F4C878E30F7}"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A2A66D-4C65-4116-B874-11099A659E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6EB83-9BA6-47FC-A5AD-3F4C878E30F7}"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2A66D-4C65-4116-B874-11099A659E2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6EB83-9BA6-47FC-A5AD-3F4C878E30F7}"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2A66D-4C65-4116-B874-11099A659E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E26EB83-9BA6-47FC-A5AD-3F4C878E30F7}" type="datetimeFigureOut">
              <a:rPr lang="en-US" smtClean="0"/>
              <a:t>5/8/2018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CA2A66D-4C65-4116-B874-11099A659E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848600" cy="1927225"/>
          </a:xfrm>
        </p:spPr>
        <p:txBody>
          <a:bodyPr/>
          <a:lstStyle/>
          <a:p>
            <a:r>
              <a:rPr lang="en-US" sz="2800" dirty="0" smtClean="0"/>
              <a:t>FLOW DESIGN</a:t>
            </a:r>
            <a:endParaRPr lang="en-US" sz="2800" dirty="0"/>
          </a:p>
        </p:txBody>
      </p:sp>
      <p:sp>
        <p:nvSpPr>
          <p:cNvPr id="4" name="Subtitle 3"/>
          <p:cNvSpPr>
            <a:spLocks noGrp="1"/>
          </p:cNvSpPr>
          <p:nvPr>
            <p:ph type="subTitle" idx="1"/>
          </p:nvPr>
        </p:nvSpPr>
        <p:spPr>
          <a:xfrm>
            <a:off x="685800" y="3505200"/>
            <a:ext cx="6019800" cy="1752600"/>
          </a:xfrm>
        </p:spPr>
        <p:txBody>
          <a:bodyPr/>
          <a:lstStyle/>
          <a:p>
            <a:r>
              <a:rPr lang="en-US" dirty="0" err="1" smtClean="0"/>
              <a:t>Kori</a:t>
            </a:r>
            <a:r>
              <a:rPr lang="sr-Latn-RS" dirty="0" smtClean="0"/>
              <a:t>šćenje softvera na primeru </a:t>
            </a:r>
          </a:p>
          <a:p>
            <a:r>
              <a:rPr lang="en-US" dirty="0" err="1" smtClean="0">
                <a:solidFill>
                  <a:schemeClr val="tx2"/>
                </a:solidFill>
              </a:rPr>
              <a:t>pe</a:t>
            </a:r>
            <a:r>
              <a:rPr lang="sr-Latn-RS" dirty="0" smtClean="0">
                <a:solidFill>
                  <a:schemeClr val="tx2"/>
                </a:solidFill>
              </a:rPr>
              <a:t>šačke zone u </a:t>
            </a:r>
            <a:r>
              <a:rPr lang="sr-Latn-RS" dirty="0">
                <a:solidFill>
                  <a:schemeClr val="tx2"/>
                </a:solidFill>
              </a:rPr>
              <a:t>T</a:t>
            </a:r>
            <a:r>
              <a:rPr lang="en-US" dirty="0" err="1" smtClean="0">
                <a:solidFill>
                  <a:schemeClr val="tx2"/>
                </a:solidFill>
              </a:rPr>
              <a:t>oront</a:t>
            </a:r>
            <a:r>
              <a:rPr lang="sr-Latn-RS" dirty="0" smtClean="0">
                <a:solidFill>
                  <a:schemeClr val="tx2"/>
                </a:solidFill>
              </a:rPr>
              <a:t>u</a:t>
            </a:r>
            <a:r>
              <a:rPr lang="en-US" dirty="0" smtClean="0">
                <a:solidFill>
                  <a:schemeClr val="tx2"/>
                </a:solidFill>
              </a:rPr>
              <a:t>, </a:t>
            </a:r>
            <a:r>
              <a:rPr lang="en-US" dirty="0">
                <a:solidFill>
                  <a:schemeClr val="tx2"/>
                </a:solidFill>
              </a:rPr>
              <a:t>Ontario, </a:t>
            </a:r>
            <a:r>
              <a:rPr lang="en-US" dirty="0" smtClean="0">
                <a:solidFill>
                  <a:schemeClr val="tx2"/>
                </a:solidFill>
              </a:rPr>
              <a:t>Canada</a:t>
            </a:r>
            <a:endParaRPr lang="en-US" dirty="0">
              <a:solidFill>
                <a:schemeClr val="tx2"/>
              </a:solidFill>
            </a:endParaRPr>
          </a:p>
        </p:txBody>
      </p:sp>
    </p:spTree>
    <p:extLst>
      <p:ext uri="{BB962C8B-B14F-4D97-AF65-F5344CB8AC3E}">
        <p14:creationId xmlns:p14="http://schemas.microsoft.com/office/powerpoint/2010/main" val="61182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84598" cy="6477000"/>
          </a:xfrm>
          <a:prstGeom prst="rect">
            <a:avLst/>
          </a:prstGeom>
        </p:spPr>
      </p:pic>
    </p:spTree>
    <p:extLst>
      <p:ext uri="{BB962C8B-B14F-4D97-AF65-F5344CB8AC3E}">
        <p14:creationId xmlns:p14="http://schemas.microsoft.com/office/powerpoint/2010/main" val="316589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628" y="3488788"/>
            <a:ext cx="7010400" cy="2895600"/>
          </a:xfrm>
        </p:spPr>
        <p:txBody>
          <a:bodyPr>
            <a:normAutofit/>
          </a:bodyPr>
          <a:lstStyle/>
          <a:p>
            <a:pPr marL="342900" indent="-342900">
              <a:buFont typeface="Arial" pitchFamily="34" charset="0"/>
              <a:buChar char="•"/>
            </a:pPr>
            <a:r>
              <a:rPr lang="sr-Latn-RS" sz="2000" dirty="0" smtClean="0"/>
              <a:t>Wind tunnel settings</a:t>
            </a:r>
            <a:br>
              <a:rPr lang="sr-Latn-RS" sz="2000" dirty="0" smtClean="0"/>
            </a:br>
            <a:r>
              <a:rPr lang="sr-Latn-RS" sz="2000" dirty="0" smtClean="0"/>
              <a:t>	</a:t>
            </a:r>
            <a:r>
              <a:rPr lang="en-US" sz="2000" dirty="0" smtClean="0"/>
              <a:t>_</a:t>
            </a:r>
            <a:r>
              <a:rPr lang="sr-Latn-RS" sz="2000" dirty="0" smtClean="0"/>
              <a:t>wind speed – 4.6 m/s</a:t>
            </a:r>
            <a:br>
              <a:rPr lang="sr-Latn-RS" sz="2000" dirty="0" smtClean="0"/>
            </a:br>
            <a:r>
              <a:rPr lang="en-US" sz="2000" dirty="0"/>
              <a:t>	</a:t>
            </a:r>
            <a:r>
              <a:rPr lang="en-US" sz="2000" dirty="0" smtClean="0"/>
              <a:t>_</a:t>
            </a:r>
            <a:r>
              <a:rPr lang="sr-Latn-RS" sz="2000" dirty="0" smtClean="0"/>
              <a:t>size of wind tunnel – preporučljivo da bude dva puta veći od modela u svim pravcima</a:t>
            </a:r>
            <a:br>
              <a:rPr lang="sr-Latn-RS" sz="2000" dirty="0" smtClean="0"/>
            </a:br>
            <a:r>
              <a:rPr lang="en-US" sz="2000" dirty="0"/>
              <a:t>	</a:t>
            </a:r>
            <a:r>
              <a:rPr lang="sr-Latn-RS" sz="2000" dirty="0" smtClean="0"/>
              <a:t/>
            </a:r>
            <a:br>
              <a:rPr lang="sr-Latn-RS" sz="2000" dirty="0" smtClean="0"/>
            </a:br>
            <a:endParaRPr lang="en-US" sz="2000" dirty="0"/>
          </a:p>
        </p:txBody>
      </p:sp>
      <p:sp>
        <p:nvSpPr>
          <p:cNvPr id="3" name="Title 1"/>
          <p:cNvSpPr txBox="1">
            <a:spLocks/>
          </p:cNvSpPr>
          <p:nvPr/>
        </p:nvSpPr>
        <p:spPr>
          <a:xfrm>
            <a:off x="1065628" y="2040988"/>
            <a:ext cx="7010400" cy="2514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342900" indent="-342900">
              <a:buFont typeface="Arial" pitchFamily="34" charset="0"/>
              <a:buChar char="•"/>
            </a:pPr>
            <a:r>
              <a:rPr lang="sr-Latn-RS" sz="2000" dirty="0" smtClean="0"/>
              <a:t>Import the .sat file</a:t>
            </a:r>
          </a:p>
          <a:p>
            <a:pPr marL="342900" indent="-342900">
              <a:buFont typeface="Arial" pitchFamily="34" charset="0"/>
              <a:buChar char="•"/>
            </a:pPr>
            <a:r>
              <a:rPr lang="sr-Latn-RS" sz="2000" dirty="0" smtClean="0"/>
              <a:t>simulation settings</a:t>
            </a:r>
            <a:br>
              <a:rPr lang="sr-Latn-RS" sz="2000" dirty="0" smtClean="0"/>
            </a:br>
            <a:r>
              <a:rPr lang="sr-Latn-RS" sz="2000" dirty="0" smtClean="0"/>
              <a:t>	</a:t>
            </a:r>
            <a:r>
              <a:rPr lang="en-US" sz="2000" dirty="0" smtClean="0"/>
              <a:t>_simulation resolution -100% </a:t>
            </a:r>
            <a:br>
              <a:rPr lang="en-US" sz="2000" dirty="0" smtClean="0"/>
            </a:br>
            <a:r>
              <a:rPr lang="en-US" sz="2000" dirty="0" smtClean="0"/>
              <a:t>	_model dimension - meters</a:t>
            </a:r>
            <a:br>
              <a:rPr lang="en-US" sz="2000" dirty="0" smtClean="0"/>
            </a:br>
            <a:r>
              <a:rPr lang="en-US" sz="2000" dirty="0" smtClean="0"/>
              <a:t>	_display – </a:t>
            </a:r>
            <a:r>
              <a:rPr lang="en-US" sz="2000" dirty="0" err="1" smtClean="0"/>
              <a:t>odgovaraju</a:t>
            </a:r>
            <a:r>
              <a:rPr lang="sr-Latn-RS" sz="2000" dirty="0" smtClean="0"/>
              <a:t>ći za model</a:t>
            </a:r>
            <a:br>
              <a:rPr lang="sr-Latn-RS" sz="2000" dirty="0" smtClean="0"/>
            </a:br>
            <a:r>
              <a:rPr lang="sr-Latn-RS" sz="2000" dirty="0" smtClean="0"/>
              <a:t/>
            </a:r>
            <a:br>
              <a:rPr lang="sr-Latn-RS" sz="2000" dirty="0" smtClean="0"/>
            </a:br>
            <a:endParaRPr lang="en-US" sz="2000" dirty="0"/>
          </a:p>
        </p:txBody>
      </p:sp>
      <p:sp>
        <p:nvSpPr>
          <p:cNvPr id="4" name="Title 1"/>
          <p:cNvSpPr txBox="1">
            <a:spLocks/>
          </p:cNvSpPr>
          <p:nvPr/>
        </p:nvSpPr>
        <p:spPr>
          <a:xfrm>
            <a:off x="1064456" y="5012788"/>
            <a:ext cx="7010400" cy="2362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342900" indent="-342900">
              <a:buFont typeface="Arial" pitchFamily="34" charset="0"/>
              <a:buChar char="•"/>
            </a:pPr>
            <a:r>
              <a:rPr lang="sr-Latn-RS" sz="2000" dirty="0" smtClean="0"/>
              <a:t>Model orientation</a:t>
            </a:r>
          </a:p>
          <a:p>
            <a:r>
              <a:rPr lang="sr-Latn-RS" sz="2000" dirty="0"/>
              <a:t>	</a:t>
            </a:r>
            <a:r>
              <a:rPr lang="en-US" sz="2000" dirty="0" smtClean="0"/>
              <a:t>_</a:t>
            </a:r>
            <a:r>
              <a:rPr lang="sr-Latn-RS" sz="2000" dirty="0" smtClean="0"/>
              <a:t>z orientation – 45 degrees – za pravac vetra severozapad</a:t>
            </a:r>
            <a:br>
              <a:rPr lang="sr-Latn-RS" sz="2000" dirty="0" smtClean="0"/>
            </a:br>
            <a:r>
              <a:rPr lang="en-US" sz="2000" dirty="0" smtClean="0"/>
              <a:t>	</a:t>
            </a:r>
            <a:r>
              <a:rPr lang="sr-Latn-RS" sz="2000" dirty="0" smtClean="0"/>
              <a:t/>
            </a:r>
            <a:br>
              <a:rPr lang="sr-Latn-RS" sz="2000" dirty="0" smtClean="0"/>
            </a:br>
            <a:endParaRPr lang="en-US" sz="20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9391"/>
          <a:stretch/>
        </p:blipFill>
        <p:spPr>
          <a:xfrm>
            <a:off x="0" y="381000"/>
            <a:ext cx="9084080" cy="1295400"/>
          </a:xfrm>
          <a:prstGeom prst="rect">
            <a:avLst/>
          </a:prstGeom>
        </p:spPr>
      </p:pic>
    </p:spTree>
    <p:extLst>
      <p:ext uri="{BB962C8B-B14F-4D97-AF65-F5344CB8AC3E}">
        <p14:creationId xmlns:p14="http://schemas.microsoft.com/office/powerpoint/2010/main" val="1013912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96" y="838200"/>
            <a:ext cx="7010400" cy="1074420"/>
          </a:xfrm>
        </p:spPr>
        <p:txBody>
          <a:bodyPr>
            <a:normAutofit fontScale="90000"/>
          </a:bodyPr>
          <a:lstStyle/>
          <a:p>
            <a:r>
              <a:rPr lang="sr-Latn-RS" sz="2800" dirty="0" smtClean="0"/>
              <a:t>Flow around buildings</a:t>
            </a:r>
            <a:r>
              <a:rPr lang="sr-Latn-RS" sz="2000" dirty="0" smtClean="0"/>
              <a:t/>
            </a:r>
            <a:br>
              <a:rPr lang="sr-Latn-RS" sz="2000" dirty="0" smtClean="0"/>
            </a:br>
            <a:r>
              <a:rPr lang="en-US" sz="2000" dirty="0"/>
              <a:t>	</a:t>
            </a:r>
            <a:r>
              <a:rPr lang="sr-Latn-RS" sz="2000" dirty="0" smtClean="0"/>
              <a:t/>
            </a:r>
            <a:br>
              <a:rPr lang="sr-Latn-RS" sz="2000" dirty="0" smtClean="0"/>
            </a:br>
            <a:endParaRPr lang="en-US" sz="2000" dirty="0"/>
          </a:p>
        </p:txBody>
      </p:sp>
      <p:sp>
        <p:nvSpPr>
          <p:cNvPr id="3" name="Title 1"/>
          <p:cNvSpPr txBox="1">
            <a:spLocks/>
          </p:cNvSpPr>
          <p:nvPr/>
        </p:nvSpPr>
        <p:spPr>
          <a:xfrm>
            <a:off x="1065628" y="1912620"/>
            <a:ext cx="7010400" cy="1447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sr-Latn-RS" sz="2000" dirty="0" smtClean="0"/>
              <a:t/>
            </a:r>
            <a:br>
              <a:rPr lang="sr-Latn-RS" sz="2000" dirty="0" smtClean="0"/>
            </a:br>
            <a:endParaRPr lang="en-US" sz="2000" dirty="0"/>
          </a:p>
        </p:txBody>
      </p:sp>
      <p:sp>
        <p:nvSpPr>
          <p:cNvPr id="4" name="Title 1"/>
          <p:cNvSpPr txBox="1">
            <a:spLocks/>
          </p:cNvSpPr>
          <p:nvPr/>
        </p:nvSpPr>
        <p:spPr>
          <a:xfrm>
            <a:off x="1065628" y="1600200"/>
            <a:ext cx="7010400" cy="4876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sr-Latn-RS" sz="2000" dirty="0" smtClean="0"/>
          </a:p>
        </p:txBody>
      </p:sp>
      <p:sp>
        <p:nvSpPr>
          <p:cNvPr id="5" name="Title 1"/>
          <p:cNvSpPr txBox="1">
            <a:spLocks/>
          </p:cNvSpPr>
          <p:nvPr/>
        </p:nvSpPr>
        <p:spPr>
          <a:xfrm>
            <a:off x="1097280" y="1447800"/>
            <a:ext cx="7010400" cy="510540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000" dirty="0"/>
              <a:t>As wind strikes the surface of a building, the flow typically splits as it flows over and around the building. This results in jetting off of the windward corners and strong vortex formation downstream of the leeward face as the flow streams reattach. Depending on the wind velocity, these flow phenomena can cause pedestrian discomfort, and in extreme cases, be dangerous. The following describes the behavior of the wind flow at several positions relative to the building: </a:t>
            </a:r>
          </a:p>
          <a:p>
            <a:r>
              <a:rPr lang="en-US" sz="2000" dirty="0"/>
              <a:t>At the windward surface, where the wind first impacts the building, the wind stream splits above and around the sides of the building. </a:t>
            </a:r>
            <a:endParaRPr lang="sr-Cyrl-RS" sz="2000" dirty="0" smtClean="0"/>
          </a:p>
          <a:p>
            <a:endParaRPr lang="en-US" sz="2000" dirty="0"/>
          </a:p>
          <a:p>
            <a:r>
              <a:rPr lang="vi-VN" sz="2000" smtClean="0">
                <a:solidFill>
                  <a:schemeClr val="bg1">
                    <a:lumMod val="50000"/>
                  </a:schemeClr>
                </a:solidFill>
              </a:rPr>
              <a:t>Kako vetar </a:t>
            </a:r>
            <a:r>
              <a:rPr lang="vi-VN" sz="2000" dirty="0">
                <a:solidFill>
                  <a:schemeClr val="bg1">
                    <a:lumMod val="50000"/>
                  </a:schemeClr>
                </a:solidFill>
              </a:rPr>
              <a:t>udara </a:t>
            </a:r>
            <a:r>
              <a:rPr lang="sr-Latn-RS" sz="2000" dirty="0" smtClean="0">
                <a:solidFill>
                  <a:schemeClr val="bg1">
                    <a:lumMod val="50000"/>
                  </a:schemeClr>
                </a:solidFill>
              </a:rPr>
              <a:t>o</a:t>
            </a:r>
            <a:r>
              <a:rPr lang="vi-VN" sz="2000" dirty="0" smtClean="0">
                <a:solidFill>
                  <a:schemeClr val="bg1">
                    <a:lumMod val="50000"/>
                  </a:schemeClr>
                </a:solidFill>
              </a:rPr>
              <a:t> </a:t>
            </a:r>
            <a:r>
              <a:rPr lang="vi-VN" sz="2000" dirty="0">
                <a:solidFill>
                  <a:schemeClr val="bg1">
                    <a:lumMod val="50000"/>
                  </a:schemeClr>
                </a:solidFill>
              </a:rPr>
              <a:t>površinu zgrade, tok se obično </a:t>
            </a:r>
            <a:r>
              <a:rPr lang="sr-Latn-RS" sz="2000" dirty="0" smtClean="0">
                <a:solidFill>
                  <a:schemeClr val="bg1">
                    <a:lumMod val="50000"/>
                  </a:schemeClr>
                </a:solidFill>
              </a:rPr>
              <a:t>deli</a:t>
            </a:r>
            <a:r>
              <a:rPr lang="vi-VN" sz="2000" dirty="0" smtClean="0">
                <a:solidFill>
                  <a:schemeClr val="bg1">
                    <a:lumMod val="50000"/>
                  </a:schemeClr>
                </a:solidFill>
              </a:rPr>
              <a:t> </a:t>
            </a:r>
            <a:r>
              <a:rPr lang="sr-Latn-RS" sz="2000" dirty="0" smtClean="0">
                <a:solidFill>
                  <a:schemeClr val="bg1">
                    <a:lumMod val="50000"/>
                  </a:schemeClr>
                </a:solidFill>
              </a:rPr>
              <a:t>tako što</a:t>
            </a:r>
            <a:r>
              <a:rPr lang="vi-VN" sz="2000" dirty="0" smtClean="0">
                <a:solidFill>
                  <a:schemeClr val="bg1">
                    <a:lumMod val="50000"/>
                  </a:schemeClr>
                </a:solidFill>
              </a:rPr>
              <a:t> </a:t>
            </a:r>
            <a:r>
              <a:rPr lang="vi-VN" sz="2000" dirty="0">
                <a:solidFill>
                  <a:schemeClr val="bg1">
                    <a:lumMod val="50000"/>
                  </a:schemeClr>
                </a:solidFill>
              </a:rPr>
              <a:t>prolazi kroz i oko zgrade. Ovo dovodi do </a:t>
            </a:r>
            <a:r>
              <a:rPr lang="sr-Latn-RS" sz="2000" dirty="0" smtClean="0">
                <a:solidFill>
                  <a:schemeClr val="bg1">
                    <a:lumMod val="50000"/>
                  </a:schemeClr>
                </a:solidFill>
              </a:rPr>
              <a:t>stvaranj</a:t>
            </a:r>
            <a:r>
              <a:rPr lang="vi-VN" sz="2000" dirty="0" smtClean="0">
                <a:solidFill>
                  <a:schemeClr val="bg1">
                    <a:lumMod val="50000"/>
                  </a:schemeClr>
                </a:solidFill>
              </a:rPr>
              <a:t>a </a:t>
            </a:r>
            <a:r>
              <a:rPr lang="vi-VN" sz="2000" dirty="0">
                <a:solidFill>
                  <a:schemeClr val="bg1">
                    <a:lumMod val="50000"/>
                  </a:schemeClr>
                </a:solidFill>
              </a:rPr>
              <a:t>vijugavih uglova i jake formacije vretena nizvodno od </a:t>
            </a:r>
            <a:r>
              <a:rPr lang="vi-VN" sz="2000" dirty="0" smtClean="0">
                <a:solidFill>
                  <a:schemeClr val="bg1">
                    <a:lumMod val="50000"/>
                  </a:schemeClr>
                </a:solidFill>
              </a:rPr>
              <a:t>podloge, </a:t>
            </a:r>
            <a:r>
              <a:rPr lang="vi-VN" sz="2000" dirty="0">
                <a:solidFill>
                  <a:schemeClr val="bg1">
                    <a:lumMod val="50000"/>
                  </a:schemeClr>
                </a:solidFill>
              </a:rPr>
              <a:t>dok se </a:t>
            </a:r>
            <a:r>
              <a:rPr lang="sr-Latn-RS" sz="2000" dirty="0" smtClean="0">
                <a:solidFill>
                  <a:schemeClr val="bg1">
                    <a:lumMod val="50000"/>
                  </a:schemeClr>
                </a:solidFill>
              </a:rPr>
              <a:t>ostatak</a:t>
            </a:r>
            <a:r>
              <a:rPr lang="vi-VN" sz="2000" dirty="0" smtClean="0">
                <a:solidFill>
                  <a:schemeClr val="bg1">
                    <a:lumMod val="50000"/>
                  </a:schemeClr>
                </a:solidFill>
              </a:rPr>
              <a:t> </a:t>
            </a:r>
            <a:r>
              <a:rPr lang="vi-VN" sz="2000" dirty="0">
                <a:solidFill>
                  <a:schemeClr val="bg1">
                    <a:lumMod val="50000"/>
                  </a:schemeClr>
                </a:solidFill>
              </a:rPr>
              <a:t>toka </a:t>
            </a:r>
            <a:r>
              <a:rPr lang="sr-Latn-RS" sz="2000" dirty="0" smtClean="0">
                <a:solidFill>
                  <a:schemeClr val="bg1">
                    <a:lumMod val="50000"/>
                  </a:schemeClr>
                </a:solidFill>
              </a:rPr>
              <a:t>sjedinjuje</a:t>
            </a:r>
            <a:r>
              <a:rPr lang="vi-VN" sz="2000" dirty="0" smtClean="0">
                <a:solidFill>
                  <a:schemeClr val="bg1">
                    <a:lumMod val="50000"/>
                  </a:schemeClr>
                </a:solidFill>
              </a:rPr>
              <a:t>. </a:t>
            </a:r>
            <a:r>
              <a:rPr lang="vi-VN" sz="2000" dirty="0">
                <a:solidFill>
                  <a:schemeClr val="bg1">
                    <a:lumMod val="50000"/>
                  </a:schemeClr>
                </a:solidFill>
              </a:rPr>
              <a:t>U zavisnosti od brzine vetra, ovi tokovi </a:t>
            </a:r>
            <a:r>
              <a:rPr lang="vi-VN" sz="2000" dirty="0" smtClean="0">
                <a:solidFill>
                  <a:schemeClr val="bg1">
                    <a:lumMod val="50000"/>
                  </a:schemeClr>
                </a:solidFill>
              </a:rPr>
              <a:t>mogu </a:t>
            </a:r>
            <a:r>
              <a:rPr lang="vi-VN" sz="2000" dirty="0">
                <a:solidFill>
                  <a:schemeClr val="bg1">
                    <a:lumMod val="50000"/>
                  </a:schemeClr>
                </a:solidFill>
              </a:rPr>
              <a:t>uzrokovati nelagodnost pešaka, </a:t>
            </a:r>
            <a:r>
              <a:rPr lang="vi-VN" sz="2000" dirty="0" smtClean="0">
                <a:solidFill>
                  <a:schemeClr val="bg1">
                    <a:lumMod val="50000"/>
                  </a:schemeClr>
                </a:solidFill>
              </a:rPr>
              <a:t>a</a:t>
            </a:r>
            <a:r>
              <a:rPr lang="sr-Latn-RS" sz="2000" dirty="0" smtClean="0">
                <a:solidFill>
                  <a:schemeClr val="bg1">
                    <a:lumMod val="50000"/>
                  </a:schemeClr>
                </a:solidFill>
              </a:rPr>
              <a:t> </a:t>
            </a:r>
            <a:r>
              <a:rPr lang="vi-VN" sz="2000" dirty="0" smtClean="0">
                <a:solidFill>
                  <a:schemeClr val="bg1">
                    <a:lumMod val="50000"/>
                  </a:schemeClr>
                </a:solidFill>
              </a:rPr>
              <a:t>u </a:t>
            </a:r>
            <a:r>
              <a:rPr lang="vi-VN" sz="2000" dirty="0">
                <a:solidFill>
                  <a:schemeClr val="bg1">
                    <a:lumMod val="50000"/>
                  </a:schemeClr>
                </a:solidFill>
              </a:rPr>
              <a:t>ekstremnim </a:t>
            </a:r>
            <a:r>
              <a:rPr lang="vi-VN" sz="2000" dirty="0" smtClean="0">
                <a:solidFill>
                  <a:schemeClr val="bg1">
                    <a:lumMod val="50000"/>
                  </a:schemeClr>
                </a:solidFill>
              </a:rPr>
              <a:t>slučajevima</a:t>
            </a:r>
            <a:r>
              <a:rPr lang="sr-Latn-RS" sz="2000" dirty="0" smtClean="0">
                <a:solidFill>
                  <a:schemeClr val="bg1">
                    <a:lumMod val="50000"/>
                  </a:schemeClr>
                </a:solidFill>
              </a:rPr>
              <a:t> mogu</a:t>
            </a:r>
            <a:r>
              <a:rPr lang="vi-VN" sz="2000" dirty="0" smtClean="0">
                <a:solidFill>
                  <a:schemeClr val="bg1">
                    <a:lumMod val="50000"/>
                  </a:schemeClr>
                </a:solidFill>
              </a:rPr>
              <a:t> </a:t>
            </a:r>
            <a:r>
              <a:rPr lang="vi-VN" sz="2000" dirty="0">
                <a:solidFill>
                  <a:schemeClr val="bg1">
                    <a:lumMod val="50000"/>
                  </a:schemeClr>
                </a:solidFill>
              </a:rPr>
              <a:t>biti opasni. Sledeće opisuje ponašanje vetra na nekoliko pozicija u odnosu na </a:t>
            </a:r>
            <a:r>
              <a:rPr lang="vi-VN" sz="2000" dirty="0" smtClean="0">
                <a:solidFill>
                  <a:schemeClr val="bg1">
                    <a:lumMod val="50000"/>
                  </a:schemeClr>
                </a:solidFill>
              </a:rPr>
              <a:t>zgradu</a:t>
            </a:r>
            <a:r>
              <a:rPr lang="sr-Cyrl-RS" sz="2000" dirty="0" smtClean="0">
                <a:solidFill>
                  <a:schemeClr val="bg1">
                    <a:lumMod val="50000"/>
                  </a:schemeClr>
                </a:solidFill>
              </a:rPr>
              <a:t>. </a:t>
            </a:r>
            <a:r>
              <a:rPr lang="en-US" sz="2000" dirty="0">
                <a:solidFill>
                  <a:schemeClr val="bg1">
                    <a:lumMod val="50000"/>
                  </a:schemeClr>
                </a:solidFill>
              </a:rPr>
              <a:t>Na </a:t>
            </a:r>
            <a:r>
              <a:rPr lang="en-US" sz="2000" dirty="0" err="1" smtClean="0">
                <a:solidFill>
                  <a:schemeClr val="bg1">
                    <a:lumMod val="50000"/>
                  </a:schemeClr>
                </a:solidFill>
              </a:rPr>
              <a:t>vetrenoj</a:t>
            </a:r>
            <a:r>
              <a:rPr lang="en-US" sz="2000" dirty="0" smtClean="0">
                <a:solidFill>
                  <a:schemeClr val="bg1">
                    <a:lumMod val="50000"/>
                  </a:schemeClr>
                </a:solidFill>
              </a:rPr>
              <a:t> </a:t>
            </a:r>
            <a:r>
              <a:rPr lang="en-US" sz="2000" dirty="0" err="1">
                <a:solidFill>
                  <a:schemeClr val="bg1">
                    <a:lumMod val="50000"/>
                  </a:schemeClr>
                </a:solidFill>
              </a:rPr>
              <a:t>površini</a:t>
            </a:r>
            <a:r>
              <a:rPr lang="en-US" sz="2000" dirty="0">
                <a:solidFill>
                  <a:schemeClr val="bg1">
                    <a:lumMod val="50000"/>
                  </a:schemeClr>
                </a:solidFill>
              </a:rPr>
              <a:t>, </a:t>
            </a:r>
            <a:r>
              <a:rPr lang="en-US" sz="2000" dirty="0" err="1" smtClean="0">
                <a:solidFill>
                  <a:schemeClr val="bg1">
                    <a:lumMod val="50000"/>
                  </a:schemeClr>
                </a:solidFill>
              </a:rPr>
              <a:t>gde</a:t>
            </a:r>
            <a:r>
              <a:rPr lang="en-US" sz="2000" dirty="0" smtClean="0">
                <a:solidFill>
                  <a:schemeClr val="bg1">
                    <a:lumMod val="50000"/>
                  </a:schemeClr>
                </a:solidFill>
              </a:rPr>
              <a:t> </a:t>
            </a:r>
            <a:r>
              <a:rPr lang="en-US" sz="2000" dirty="0" err="1" smtClean="0">
                <a:solidFill>
                  <a:schemeClr val="bg1">
                    <a:lumMod val="50000"/>
                  </a:schemeClr>
                </a:solidFill>
              </a:rPr>
              <a:t>vetar</a:t>
            </a:r>
            <a:r>
              <a:rPr lang="en-US" sz="2000" dirty="0" smtClean="0">
                <a:solidFill>
                  <a:schemeClr val="bg1">
                    <a:lumMod val="50000"/>
                  </a:schemeClr>
                </a:solidFill>
              </a:rPr>
              <a:t> </a:t>
            </a:r>
            <a:r>
              <a:rPr lang="en-US" sz="2000" dirty="0" err="1" smtClean="0">
                <a:solidFill>
                  <a:schemeClr val="bg1">
                    <a:lumMod val="50000"/>
                  </a:schemeClr>
                </a:solidFill>
              </a:rPr>
              <a:t>prv</a:t>
            </a:r>
            <a:r>
              <a:rPr lang="sr-Cyrl-RS" sz="2000" dirty="0" smtClean="0">
                <a:solidFill>
                  <a:schemeClr val="bg1">
                    <a:lumMod val="50000"/>
                  </a:schemeClr>
                </a:solidFill>
              </a:rPr>
              <a:t>о</a:t>
            </a:r>
            <a:r>
              <a:rPr lang="en-US" sz="2000" dirty="0" smtClean="0">
                <a:solidFill>
                  <a:schemeClr val="bg1">
                    <a:lumMod val="50000"/>
                  </a:schemeClr>
                </a:solidFill>
              </a:rPr>
              <a:t> </a:t>
            </a:r>
            <a:r>
              <a:rPr lang="en-US" sz="2000" dirty="0" err="1" smtClean="0">
                <a:solidFill>
                  <a:schemeClr val="bg1">
                    <a:lumMod val="50000"/>
                  </a:schemeClr>
                </a:solidFill>
              </a:rPr>
              <a:t>udara</a:t>
            </a:r>
            <a:r>
              <a:rPr lang="en-US" sz="2000" dirty="0" smtClean="0">
                <a:solidFill>
                  <a:schemeClr val="bg1">
                    <a:lumMod val="50000"/>
                  </a:schemeClr>
                </a:solidFill>
              </a:rPr>
              <a:t> o </a:t>
            </a:r>
            <a:r>
              <a:rPr lang="en-US" sz="2000" dirty="0" err="1">
                <a:solidFill>
                  <a:schemeClr val="bg1">
                    <a:lumMod val="50000"/>
                  </a:schemeClr>
                </a:solidFill>
              </a:rPr>
              <a:t>zgradu</a:t>
            </a:r>
            <a:r>
              <a:rPr lang="en-US" sz="2000" dirty="0">
                <a:solidFill>
                  <a:schemeClr val="bg1">
                    <a:lumMod val="50000"/>
                  </a:schemeClr>
                </a:solidFill>
              </a:rPr>
              <a:t>, </a:t>
            </a:r>
            <a:r>
              <a:rPr lang="en-US" sz="2000" dirty="0" err="1">
                <a:solidFill>
                  <a:schemeClr val="bg1">
                    <a:lumMod val="50000"/>
                  </a:schemeClr>
                </a:solidFill>
              </a:rPr>
              <a:t>struja</a:t>
            </a:r>
            <a:r>
              <a:rPr lang="en-US" sz="2000" dirty="0">
                <a:solidFill>
                  <a:schemeClr val="bg1">
                    <a:lumMod val="50000"/>
                  </a:schemeClr>
                </a:solidFill>
              </a:rPr>
              <a:t> </a:t>
            </a:r>
            <a:r>
              <a:rPr lang="en-US" sz="2000" dirty="0" err="1" smtClean="0">
                <a:solidFill>
                  <a:schemeClr val="bg1">
                    <a:lumMod val="50000"/>
                  </a:schemeClr>
                </a:solidFill>
              </a:rPr>
              <a:t>vetra</a:t>
            </a:r>
            <a:r>
              <a:rPr lang="en-US" sz="2000" dirty="0" smtClean="0">
                <a:solidFill>
                  <a:schemeClr val="bg1">
                    <a:lumMod val="50000"/>
                  </a:schemeClr>
                </a:solidFill>
              </a:rPr>
              <a:t> </a:t>
            </a:r>
            <a:r>
              <a:rPr lang="en-US" sz="2000" dirty="0">
                <a:solidFill>
                  <a:schemeClr val="bg1">
                    <a:lumMod val="50000"/>
                  </a:schemeClr>
                </a:solidFill>
              </a:rPr>
              <a:t>se </a:t>
            </a:r>
            <a:r>
              <a:rPr lang="en-US" sz="2000" dirty="0" err="1">
                <a:solidFill>
                  <a:schemeClr val="bg1">
                    <a:lumMod val="50000"/>
                  </a:schemeClr>
                </a:solidFill>
              </a:rPr>
              <a:t>razdvaja</a:t>
            </a:r>
            <a:r>
              <a:rPr lang="en-US" sz="2000" dirty="0">
                <a:solidFill>
                  <a:schemeClr val="bg1">
                    <a:lumMod val="50000"/>
                  </a:schemeClr>
                </a:solidFill>
              </a:rPr>
              <a:t> </a:t>
            </a:r>
            <a:r>
              <a:rPr lang="en-US" sz="2000" dirty="0" err="1">
                <a:solidFill>
                  <a:schemeClr val="bg1">
                    <a:lumMod val="50000"/>
                  </a:schemeClr>
                </a:solidFill>
              </a:rPr>
              <a:t>iznad</a:t>
            </a:r>
            <a:r>
              <a:rPr lang="en-US" sz="2000" dirty="0">
                <a:solidFill>
                  <a:schemeClr val="bg1">
                    <a:lumMod val="50000"/>
                  </a:schemeClr>
                </a:solidFill>
              </a:rPr>
              <a:t> i </a:t>
            </a:r>
            <a:r>
              <a:rPr lang="en-US" sz="2000" dirty="0" err="1">
                <a:solidFill>
                  <a:schemeClr val="bg1">
                    <a:lumMod val="50000"/>
                  </a:schemeClr>
                </a:solidFill>
              </a:rPr>
              <a:t>oko</a:t>
            </a:r>
            <a:r>
              <a:rPr lang="en-US" sz="2000" dirty="0">
                <a:solidFill>
                  <a:schemeClr val="bg1">
                    <a:lumMod val="50000"/>
                  </a:schemeClr>
                </a:solidFill>
              </a:rPr>
              <a:t> </a:t>
            </a:r>
            <a:r>
              <a:rPr lang="en-US" sz="2000" dirty="0" err="1">
                <a:solidFill>
                  <a:schemeClr val="bg1">
                    <a:lumMod val="50000"/>
                  </a:schemeClr>
                </a:solidFill>
              </a:rPr>
              <a:t>strana</a:t>
            </a:r>
            <a:r>
              <a:rPr lang="en-US" sz="2000" dirty="0">
                <a:solidFill>
                  <a:schemeClr val="bg1">
                    <a:lumMod val="50000"/>
                  </a:schemeClr>
                </a:solidFill>
              </a:rPr>
              <a:t> </a:t>
            </a:r>
            <a:r>
              <a:rPr lang="en-US" sz="2000" dirty="0" err="1">
                <a:solidFill>
                  <a:schemeClr val="bg1">
                    <a:lumMod val="50000"/>
                  </a:schemeClr>
                </a:solidFill>
              </a:rPr>
              <a:t>zgrade</a:t>
            </a:r>
            <a:r>
              <a:rPr lang="en-US" sz="2000" dirty="0">
                <a:solidFill>
                  <a:schemeClr val="bg1">
                    <a:lumMod val="50000"/>
                  </a:schemeClr>
                </a:solidFill>
              </a:rPr>
              <a:t>.</a:t>
            </a:r>
          </a:p>
        </p:txBody>
      </p:sp>
    </p:spTree>
    <p:extLst>
      <p:ext uri="{BB962C8B-B14F-4D97-AF65-F5344CB8AC3E}">
        <p14:creationId xmlns:p14="http://schemas.microsoft.com/office/powerpoint/2010/main" val="2667296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66" y="381000"/>
            <a:ext cx="9243666" cy="6477000"/>
          </a:xfrm>
          <a:prstGeom prst="rect">
            <a:avLst/>
          </a:prstGeom>
        </p:spPr>
      </p:pic>
    </p:spTree>
    <p:extLst>
      <p:ext uri="{BB962C8B-B14F-4D97-AF65-F5344CB8AC3E}">
        <p14:creationId xmlns:p14="http://schemas.microsoft.com/office/powerpoint/2010/main" val="3209631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96" y="838200"/>
            <a:ext cx="7010400" cy="1074420"/>
          </a:xfrm>
        </p:spPr>
        <p:txBody>
          <a:bodyPr>
            <a:normAutofit fontScale="90000"/>
          </a:bodyPr>
          <a:lstStyle/>
          <a:p>
            <a:r>
              <a:rPr lang="sr-Latn-RS" sz="2800" dirty="0" smtClean="0"/>
              <a:t>Flow around buildings</a:t>
            </a:r>
            <a:r>
              <a:rPr lang="sr-Latn-RS" sz="2000" dirty="0" smtClean="0"/>
              <a:t/>
            </a:r>
            <a:br>
              <a:rPr lang="sr-Latn-RS" sz="2000" dirty="0" smtClean="0"/>
            </a:br>
            <a:r>
              <a:rPr lang="en-US" sz="2000" dirty="0"/>
              <a:t>	</a:t>
            </a:r>
            <a:r>
              <a:rPr lang="sr-Latn-RS" sz="2000" dirty="0" smtClean="0"/>
              <a:t/>
            </a:r>
            <a:br>
              <a:rPr lang="sr-Latn-RS" sz="2000" dirty="0" smtClean="0"/>
            </a:br>
            <a:endParaRPr lang="en-US" sz="2000" dirty="0"/>
          </a:p>
        </p:txBody>
      </p:sp>
      <p:sp>
        <p:nvSpPr>
          <p:cNvPr id="3" name="Title 1"/>
          <p:cNvSpPr txBox="1">
            <a:spLocks/>
          </p:cNvSpPr>
          <p:nvPr/>
        </p:nvSpPr>
        <p:spPr>
          <a:xfrm>
            <a:off x="1065628" y="1912620"/>
            <a:ext cx="7010400" cy="1447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sr-Latn-RS" sz="2000" dirty="0" smtClean="0"/>
              <a:t/>
            </a:r>
            <a:br>
              <a:rPr lang="sr-Latn-RS" sz="2000" dirty="0" smtClean="0"/>
            </a:br>
            <a:endParaRPr lang="en-US" sz="2000" dirty="0"/>
          </a:p>
        </p:txBody>
      </p:sp>
      <p:sp>
        <p:nvSpPr>
          <p:cNvPr id="4" name="Title 1"/>
          <p:cNvSpPr txBox="1">
            <a:spLocks/>
          </p:cNvSpPr>
          <p:nvPr/>
        </p:nvSpPr>
        <p:spPr>
          <a:xfrm>
            <a:off x="1065628" y="1600200"/>
            <a:ext cx="7010400" cy="4876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sr-Latn-RS" sz="2000" dirty="0" smtClean="0"/>
          </a:p>
        </p:txBody>
      </p:sp>
      <p:sp>
        <p:nvSpPr>
          <p:cNvPr id="5" name="Title 1"/>
          <p:cNvSpPr txBox="1">
            <a:spLocks/>
          </p:cNvSpPr>
          <p:nvPr/>
        </p:nvSpPr>
        <p:spPr>
          <a:xfrm>
            <a:off x="1097280" y="1447800"/>
            <a:ext cx="7010400" cy="5105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000" dirty="0"/>
              <a:t>The air flow accelerates around the corners of the building. This causes a high speed separated region off the corner and a calmer stagnation region on the sides of the structure: </a:t>
            </a:r>
            <a:endParaRPr lang="en-US" sz="2000" dirty="0" smtClean="0"/>
          </a:p>
          <a:p>
            <a:r>
              <a:rPr lang="en-US" sz="2000" dirty="0" err="1" smtClean="0">
                <a:solidFill>
                  <a:schemeClr val="bg1">
                    <a:lumMod val="50000"/>
                  </a:schemeClr>
                </a:solidFill>
              </a:rPr>
              <a:t>Protok</a:t>
            </a:r>
            <a:r>
              <a:rPr lang="en-US" sz="2000" dirty="0" smtClean="0">
                <a:solidFill>
                  <a:schemeClr val="bg1">
                    <a:lumMod val="50000"/>
                  </a:schemeClr>
                </a:solidFill>
              </a:rPr>
              <a:t> </a:t>
            </a:r>
            <a:r>
              <a:rPr lang="en-US" sz="2000" dirty="0" err="1">
                <a:solidFill>
                  <a:schemeClr val="bg1">
                    <a:lumMod val="50000"/>
                  </a:schemeClr>
                </a:solidFill>
              </a:rPr>
              <a:t>vazduha</a:t>
            </a:r>
            <a:r>
              <a:rPr lang="en-US" sz="2000" dirty="0">
                <a:solidFill>
                  <a:schemeClr val="bg1">
                    <a:lumMod val="50000"/>
                  </a:schemeClr>
                </a:solidFill>
              </a:rPr>
              <a:t> </a:t>
            </a:r>
            <a:r>
              <a:rPr lang="en-US" sz="2000" dirty="0" err="1">
                <a:solidFill>
                  <a:schemeClr val="bg1">
                    <a:lumMod val="50000"/>
                  </a:schemeClr>
                </a:solidFill>
              </a:rPr>
              <a:t>ubrzava</a:t>
            </a:r>
            <a:r>
              <a:rPr lang="en-US" sz="2000" dirty="0">
                <a:solidFill>
                  <a:schemeClr val="bg1">
                    <a:lumMod val="50000"/>
                  </a:schemeClr>
                </a:solidFill>
              </a:rPr>
              <a:t> </a:t>
            </a:r>
            <a:r>
              <a:rPr lang="en-US" sz="2000" dirty="0" err="1">
                <a:solidFill>
                  <a:schemeClr val="bg1">
                    <a:lumMod val="50000"/>
                  </a:schemeClr>
                </a:solidFill>
              </a:rPr>
              <a:t>oko</a:t>
            </a:r>
            <a:r>
              <a:rPr lang="en-US" sz="2000" dirty="0">
                <a:solidFill>
                  <a:schemeClr val="bg1">
                    <a:lumMod val="50000"/>
                  </a:schemeClr>
                </a:solidFill>
              </a:rPr>
              <a:t> </a:t>
            </a:r>
            <a:r>
              <a:rPr lang="en-US" sz="2000" dirty="0" err="1">
                <a:solidFill>
                  <a:schemeClr val="bg1">
                    <a:lumMod val="50000"/>
                  </a:schemeClr>
                </a:solidFill>
              </a:rPr>
              <a:t>uglova</a:t>
            </a:r>
            <a:r>
              <a:rPr lang="en-US" sz="2000" dirty="0">
                <a:solidFill>
                  <a:schemeClr val="bg1">
                    <a:lumMod val="50000"/>
                  </a:schemeClr>
                </a:solidFill>
              </a:rPr>
              <a:t> </a:t>
            </a:r>
            <a:r>
              <a:rPr lang="en-US" sz="2000" dirty="0" err="1">
                <a:solidFill>
                  <a:schemeClr val="bg1">
                    <a:lumMod val="50000"/>
                  </a:schemeClr>
                </a:solidFill>
              </a:rPr>
              <a:t>zgrade</a:t>
            </a:r>
            <a:r>
              <a:rPr lang="en-US" sz="2000" dirty="0">
                <a:solidFill>
                  <a:schemeClr val="bg1">
                    <a:lumMod val="50000"/>
                  </a:schemeClr>
                </a:solidFill>
              </a:rPr>
              <a:t>. </a:t>
            </a:r>
            <a:r>
              <a:rPr lang="en-US" sz="2000" dirty="0" err="1">
                <a:solidFill>
                  <a:schemeClr val="bg1">
                    <a:lumMod val="50000"/>
                  </a:schemeClr>
                </a:solidFill>
              </a:rPr>
              <a:t>Ovo</a:t>
            </a:r>
            <a:r>
              <a:rPr lang="en-US" sz="2000" dirty="0">
                <a:solidFill>
                  <a:schemeClr val="bg1">
                    <a:lumMod val="50000"/>
                  </a:schemeClr>
                </a:solidFill>
              </a:rPr>
              <a:t> </a:t>
            </a:r>
            <a:r>
              <a:rPr lang="en-US" sz="2000" dirty="0" err="1">
                <a:solidFill>
                  <a:schemeClr val="bg1">
                    <a:lumMod val="50000"/>
                  </a:schemeClr>
                </a:solidFill>
              </a:rPr>
              <a:t>uzrokuje</a:t>
            </a:r>
            <a:r>
              <a:rPr lang="en-US" sz="2000" dirty="0">
                <a:solidFill>
                  <a:schemeClr val="bg1">
                    <a:lumMod val="50000"/>
                  </a:schemeClr>
                </a:solidFill>
              </a:rPr>
              <a:t> </a:t>
            </a:r>
            <a:r>
              <a:rPr lang="en-US" sz="2000" dirty="0" err="1">
                <a:solidFill>
                  <a:schemeClr val="bg1">
                    <a:lumMod val="50000"/>
                  </a:schemeClr>
                </a:solidFill>
              </a:rPr>
              <a:t>područje</a:t>
            </a:r>
            <a:r>
              <a:rPr lang="en-US" sz="2000" dirty="0">
                <a:solidFill>
                  <a:schemeClr val="bg1">
                    <a:lumMod val="50000"/>
                  </a:schemeClr>
                </a:solidFill>
              </a:rPr>
              <a:t> </a:t>
            </a:r>
            <a:r>
              <a:rPr lang="en-US" sz="2000" dirty="0" err="1">
                <a:solidFill>
                  <a:schemeClr val="bg1">
                    <a:lumMod val="50000"/>
                  </a:schemeClr>
                </a:solidFill>
              </a:rPr>
              <a:t>sa</a:t>
            </a:r>
            <a:r>
              <a:rPr lang="en-US" sz="2000" dirty="0">
                <a:solidFill>
                  <a:schemeClr val="bg1">
                    <a:lumMod val="50000"/>
                  </a:schemeClr>
                </a:solidFill>
              </a:rPr>
              <a:t> </a:t>
            </a:r>
            <a:r>
              <a:rPr lang="en-US" sz="2000" dirty="0" err="1">
                <a:solidFill>
                  <a:schemeClr val="bg1">
                    <a:lumMod val="50000"/>
                  </a:schemeClr>
                </a:solidFill>
              </a:rPr>
              <a:t>velikom</a:t>
            </a:r>
            <a:r>
              <a:rPr lang="en-US" sz="2000" dirty="0">
                <a:solidFill>
                  <a:schemeClr val="bg1">
                    <a:lumMod val="50000"/>
                  </a:schemeClr>
                </a:solidFill>
              </a:rPr>
              <a:t> </a:t>
            </a:r>
            <a:r>
              <a:rPr lang="en-US" sz="2000" dirty="0" err="1">
                <a:solidFill>
                  <a:schemeClr val="bg1">
                    <a:lumMod val="50000"/>
                  </a:schemeClr>
                </a:solidFill>
              </a:rPr>
              <a:t>brzinom</a:t>
            </a:r>
            <a:r>
              <a:rPr lang="en-US" sz="2000" dirty="0">
                <a:solidFill>
                  <a:schemeClr val="bg1">
                    <a:lumMod val="50000"/>
                  </a:schemeClr>
                </a:solidFill>
              </a:rPr>
              <a:t> </a:t>
            </a:r>
            <a:r>
              <a:rPr lang="en-US" sz="2000" dirty="0" err="1">
                <a:solidFill>
                  <a:schemeClr val="bg1">
                    <a:lumMod val="50000"/>
                  </a:schemeClr>
                </a:solidFill>
              </a:rPr>
              <a:t>odvojenom</a:t>
            </a:r>
            <a:r>
              <a:rPr lang="en-US" sz="2000" dirty="0">
                <a:solidFill>
                  <a:schemeClr val="bg1">
                    <a:lumMod val="50000"/>
                  </a:schemeClr>
                </a:solidFill>
              </a:rPr>
              <a:t> od </a:t>
            </a:r>
            <a:r>
              <a:rPr lang="en-US" sz="2000" dirty="0" err="1">
                <a:solidFill>
                  <a:schemeClr val="bg1">
                    <a:lumMod val="50000"/>
                  </a:schemeClr>
                </a:solidFill>
              </a:rPr>
              <a:t>ugla</a:t>
            </a:r>
            <a:r>
              <a:rPr lang="en-US" sz="2000" dirty="0">
                <a:solidFill>
                  <a:schemeClr val="bg1">
                    <a:lumMod val="50000"/>
                  </a:schemeClr>
                </a:solidFill>
              </a:rPr>
              <a:t> i </a:t>
            </a:r>
            <a:r>
              <a:rPr lang="en-US" sz="2000" dirty="0" err="1">
                <a:solidFill>
                  <a:schemeClr val="bg1">
                    <a:lumMod val="50000"/>
                  </a:schemeClr>
                </a:solidFill>
              </a:rPr>
              <a:t>mirniji</a:t>
            </a:r>
            <a:r>
              <a:rPr lang="en-US" sz="2000" dirty="0">
                <a:solidFill>
                  <a:schemeClr val="bg1">
                    <a:lumMod val="50000"/>
                  </a:schemeClr>
                </a:solidFill>
              </a:rPr>
              <a:t> region </a:t>
            </a:r>
            <a:r>
              <a:rPr lang="en-US" sz="2000" dirty="0" err="1">
                <a:solidFill>
                  <a:schemeClr val="bg1">
                    <a:lumMod val="50000"/>
                  </a:schemeClr>
                </a:solidFill>
              </a:rPr>
              <a:t>stagnacije</a:t>
            </a:r>
            <a:r>
              <a:rPr lang="en-US" sz="2000" dirty="0">
                <a:solidFill>
                  <a:schemeClr val="bg1">
                    <a:lumMod val="50000"/>
                  </a:schemeClr>
                </a:solidFill>
              </a:rPr>
              <a:t> </a:t>
            </a:r>
            <a:r>
              <a:rPr lang="en-US" sz="2000" dirty="0" err="1">
                <a:solidFill>
                  <a:schemeClr val="bg1">
                    <a:lumMod val="50000"/>
                  </a:schemeClr>
                </a:solidFill>
              </a:rPr>
              <a:t>sa</a:t>
            </a:r>
            <a:r>
              <a:rPr lang="en-US" sz="2000" dirty="0">
                <a:solidFill>
                  <a:schemeClr val="bg1">
                    <a:lumMod val="50000"/>
                  </a:schemeClr>
                </a:solidFill>
              </a:rPr>
              <a:t> </a:t>
            </a:r>
            <a:r>
              <a:rPr lang="en-US" sz="2000" dirty="0" err="1">
                <a:solidFill>
                  <a:schemeClr val="bg1">
                    <a:lumMod val="50000"/>
                  </a:schemeClr>
                </a:solidFill>
              </a:rPr>
              <a:t>strane</a:t>
            </a:r>
            <a:r>
              <a:rPr lang="en-US" sz="2000" dirty="0">
                <a:solidFill>
                  <a:schemeClr val="bg1">
                    <a:lumMod val="50000"/>
                  </a:schemeClr>
                </a:solidFill>
              </a:rPr>
              <a:t> </a:t>
            </a:r>
            <a:r>
              <a:rPr lang="en-US" sz="2000" dirty="0" err="1">
                <a:solidFill>
                  <a:schemeClr val="bg1">
                    <a:lumMod val="50000"/>
                  </a:schemeClr>
                </a:solidFill>
              </a:rPr>
              <a:t>strukture</a:t>
            </a:r>
            <a:r>
              <a:rPr lang="en-US" sz="2000" dirty="0">
                <a:solidFill>
                  <a:schemeClr val="bg1">
                    <a:lumMod val="50000"/>
                  </a:schemeClr>
                </a:solidFill>
              </a:rPr>
              <a:t>:</a:t>
            </a:r>
          </a:p>
        </p:txBody>
      </p:sp>
    </p:spTree>
    <p:extLst>
      <p:ext uri="{BB962C8B-B14F-4D97-AF65-F5344CB8AC3E}">
        <p14:creationId xmlns:p14="http://schemas.microsoft.com/office/powerpoint/2010/main" val="3530348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328"/>
          <a:stretch/>
        </p:blipFill>
        <p:spPr>
          <a:xfrm rot="16200000">
            <a:off x="1333500" y="-952500"/>
            <a:ext cx="6477000" cy="9144000"/>
          </a:xfrm>
          <a:prstGeom prst="rect">
            <a:avLst/>
          </a:prstGeom>
        </p:spPr>
      </p:pic>
    </p:spTree>
    <p:extLst>
      <p:ext uri="{BB962C8B-B14F-4D97-AF65-F5344CB8AC3E}">
        <p14:creationId xmlns:p14="http://schemas.microsoft.com/office/powerpoint/2010/main" val="2047724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96" y="838200"/>
            <a:ext cx="7010400" cy="1074420"/>
          </a:xfrm>
        </p:spPr>
        <p:txBody>
          <a:bodyPr>
            <a:normAutofit fontScale="90000"/>
          </a:bodyPr>
          <a:lstStyle/>
          <a:p>
            <a:r>
              <a:rPr lang="sr-Latn-RS" sz="2800" dirty="0" smtClean="0"/>
              <a:t>Flow around buildings</a:t>
            </a:r>
            <a:r>
              <a:rPr lang="sr-Latn-RS" sz="2000" dirty="0" smtClean="0"/>
              <a:t/>
            </a:r>
            <a:br>
              <a:rPr lang="sr-Latn-RS" sz="2000" dirty="0" smtClean="0"/>
            </a:br>
            <a:r>
              <a:rPr lang="en-US" sz="2000" dirty="0"/>
              <a:t>	</a:t>
            </a:r>
            <a:r>
              <a:rPr lang="sr-Latn-RS" sz="2000" dirty="0" smtClean="0"/>
              <a:t/>
            </a:r>
            <a:br>
              <a:rPr lang="sr-Latn-RS" sz="2000" dirty="0" smtClean="0"/>
            </a:br>
            <a:endParaRPr lang="en-US" sz="2000" dirty="0"/>
          </a:p>
        </p:txBody>
      </p:sp>
      <p:sp>
        <p:nvSpPr>
          <p:cNvPr id="3" name="Title 1"/>
          <p:cNvSpPr txBox="1">
            <a:spLocks/>
          </p:cNvSpPr>
          <p:nvPr/>
        </p:nvSpPr>
        <p:spPr>
          <a:xfrm>
            <a:off x="1065628" y="1912620"/>
            <a:ext cx="7010400" cy="1447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sr-Latn-RS" sz="2000" dirty="0" smtClean="0"/>
              <a:t/>
            </a:r>
            <a:br>
              <a:rPr lang="sr-Latn-RS" sz="2000" dirty="0" smtClean="0"/>
            </a:br>
            <a:endParaRPr lang="en-US" sz="2000" dirty="0"/>
          </a:p>
        </p:txBody>
      </p:sp>
      <p:sp>
        <p:nvSpPr>
          <p:cNvPr id="4" name="Title 1"/>
          <p:cNvSpPr txBox="1">
            <a:spLocks/>
          </p:cNvSpPr>
          <p:nvPr/>
        </p:nvSpPr>
        <p:spPr>
          <a:xfrm>
            <a:off x="1065628" y="1600200"/>
            <a:ext cx="7010400" cy="4876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sr-Latn-RS" sz="2000" dirty="0" smtClean="0"/>
          </a:p>
        </p:txBody>
      </p:sp>
      <p:sp>
        <p:nvSpPr>
          <p:cNvPr id="5" name="Title 1"/>
          <p:cNvSpPr txBox="1">
            <a:spLocks/>
          </p:cNvSpPr>
          <p:nvPr/>
        </p:nvSpPr>
        <p:spPr>
          <a:xfrm>
            <a:off x="1097280" y="1447800"/>
            <a:ext cx="7010400" cy="5105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000" dirty="0" smtClean="0"/>
              <a:t>The </a:t>
            </a:r>
            <a:r>
              <a:rPr lang="en-US" sz="2000" dirty="0"/>
              <a:t>wind flowing over the top of the building descends rapidly on the leeward side: </a:t>
            </a:r>
            <a:endParaRPr lang="en-US" sz="2000" dirty="0" smtClean="0"/>
          </a:p>
          <a:p>
            <a:r>
              <a:rPr lang="en-US" sz="2000" dirty="0" err="1" smtClean="0">
                <a:solidFill>
                  <a:schemeClr val="bg1">
                    <a:lumMod val="50000"/>
                  </a:schemeClr>
                </a:solidFill>
              </a:rPr>
              <a:t>Vetar</a:t>
            </a:r>
            <a:r>
              <a:rPr lang="en-US" sz="2000" dirty="0" smtClean="0">
                <a:solidFill>
                  <a:schemeClr val="bg1">
                    <a:lumMod val="50000"/>
                  </a:schemeClr>
                </a:solidFill>
              </a:rPr>
              <a:t> </a:t>
            </a:r>
            <a:r>
              <a:rPr lang="en-US" sz="2000" dirty="0" err="1">
                <a:solidFill>
                  <a:schemeClr val="bg1">
                    <a:lumMod val="50000"/>
                  </a:schemeClr>
                </a:solidFill>
              </a:rPr>
              <a:t>koji</a:t>
            </a:r>
            <a:r>
              <a:rPr lang="en-US" sz="2000" dirty="0">
                <a:solidFill>
                  <a:schemeClr val="bg1">
                    <a:lumMod val="50000"/>
                  </a:schemeClr>
                </a:solidFill>
              </a:rPr>
              <a:t> </a:t>
            </a:r>
            <a:r>
              <a:rPr lang="en-US" sz="2000" dirty="0" err="1">
                <a:solidFill>
                  <a:schemeClr val="bg1">
                    <a:lumMod val="50000"/>
                  </a:schemeClr>
                </a:solidFill>
              </a:rPr>
              <a:t>prolazi</a:t>
            </a:r>
            <a:r>
              <a:rPr lang="en-US" sz="2000" dirty="0">
                <a:solidFill>
                  <a:schemeClr val="bg1">
                    <a:lumMod val="50000"/>
                  </a:schemeClr>
                </a:solidFill>
              </a:rPr>
              <a:t> </a:t>
            </a:r>
            <a:r>
              <a:rPr lang="en-US" sz="2000" dirty="0" err="1">
                <a:solidFill>
                  <a:schemeClr val="bg1">
                    <a:lumMod val="50000"/>
                  </a:schemeClr>
                </a:solidFill>
              </a:rPr>
              <a:t>iznad</a:t>
            </a:r>
            <a:r>
              <a:rPr lang="en-US" sz="2000" dirty="0">
                <a:solidFill>
                  <a:schemeClr val="bg1">
                    <a:lumMod val="50000"/>
                  </a:schemeClr>
                </a:solidFill>
              </a:rPr>
              <a:t> </a:t>
            </a:r>
            <a:r>
              <a:rPr lang="en-US" sz="2000" dirty="0" err="1">
                <a:solidFill>
                  <a:schemeClr val="bg1">
                    <a:lumMod val="50000"/>
                  </a:schemeClr>
                </a:solidFill>
              </a:rPr>
              <a:t>vrha</a:t>
            </a:r>
            <a:r>
              <a:rPr lang="en-US" sz="2000" dirty="0">
                <a:solidFill>
                  <a:schemeClr val="bg1">
                    <a:lumMod val="50000"/>
                  </a:schemeClr>
                </a:solidFill>
              </a:rPr>
              <a:t> </a:t>
            </a:r>
            <a:r>
              <a:rPr lang="en-US" sz="2000" dirty="0" err="1">
                <a:solidFill>
                  <a:schemeClr val="bg1">
                    <a:lumMod val="50000"/>
                  </a:schemeClr>
                </a:solidFill>
              </a:rPr>
              <a:t>zgrade</a:t>
            </a:r>
            <a:r>
              <a:rPr lang="en-US" sz="2000" dirty="0">
                <a:solidFill>
                  <a:schemeClr val="bg1">
                    <a:lumMod val="50000"/>
                  </a:schemeClr>
                </a:solidFill>
              </a:rPr>
              <a:t> se </a:t>
            </a:r>
            <a:r>
              <a:rPr lang="en-US" sz="2000" dirty="0" err="1">
                <a:solidFill>
                  <a:schemeClr val="bg1">
                    <a:lumMod val="50000"/>
                  </a:schemeClr>
                </a:solidFill>
              </a:rPr>
              <a:t>brzo</a:t>
            </a:r>
            <a:r>
              <a:rPr lang="en-US" sz="2000" dirty="0">
                <a:solidFill>
                  <a:schemeClr val="bg1">
                    <a:lumMod val="50000"/>
                  </a:schemeClr>
                </a:solidFill>
              </a:rPr>
              <a:t> </a:t>
            </a:r>
            <a:r>
              <a:rPr lang="en-US" sz="2000" dirty="0" err="1">
                <a:solidFill>
                  <a:schemeClr val="bg1">
                    <a:lumMod val="50000"/>
                  </a:schemeClr>
                </a:solidFill>
              </a:rPr>
              <a:t>spušta</a:t>
            </a:r>
            <a:r>
              <a:rPr lang="en-US" sz="2000" dirty="0">
                <a:solidFill>
                  <a:schemeClr val="bg1">
                    <a:lumMod val="50000"/>
                  </a:schemeClr>
                </a:solidFill>
              </a:rPr>
              <a:t> </a:t>
            </a:r>
            <a:r>
              <a:rPr lang="en-US" sz="2000" dirty="0" err="1">
                <a:solidFill>
                  <a:schemeClr val="bg1">
                    <a:lumMod val="50000"/>
                  </a:schemeClr>
                </a:solidFill>
              </a:rPr>
              <a:t>na</a:t>
            </a:r>
            <a:r>
              <a:rPr lang="en-US" sz="2000" dirty="0">
                <a:solidFill>
                  <a:schemeClr val="bg1">
                    <a:lumMod val="50000"/>
                  </a:schemeClr>
                </a:solidFill>
              </a:rPr>
              <a:t> </a:t>
            </a:r>
            <a:r>
              <a:rPr lang="en-US" sz="2000" dirty="0" err="1">
                <a:solidFill>
                  <a:schemeClr val="bg1">
                    <a:lumMod val="50000"/>
                  </a:schemeClr>
                </a:solidFill>
              </a:rPr>
              <a:t>bočnoj</a:t>
            </a:r>
            <a:r>
              <a:rPr lang="en-US" sz="2000" dirty="0">
                <a:solidFill>
                  <a:schemeClr val="bg1">
                    <a:lumMod val="50000"/>
                  </a:schemeClr>
                </a:solidFill>
              </a:rPr>
              <a:t> </a:t>
            </a:r>
            <a:r>
              <a:rPr lang="en-US" sz="2000" dirty="0" err="1">
                <a:solidFill>
                  <a:schemeClr val="bg1">
                    <a:lumMod val="50000"/>
                  </a:schemeClr>
                </a:solidFill>
              </a:rPr>
              <a:t>strani</a:t>
            </a:r>
            <a:r>
              <a:rPr lang="en-US" sz="2000" dirty="0">
                <a:solidFill>
                  <a:schemeClr val="bg1">
                    <a:lumMod val="50000"/>
                  </a:schemeClr>
                </a:solidFill>
              </a:rPr>
              <a:t> </a:t>
            </a:r>
            <a:r>
              <a:rPr lang="en-US" sz="2000" dirty="0" err="1">
                <a:solidFill>
                  <a:schemeClr val="bg1">
                    <a:lumMod val="50000"/>
                  </a:schemeClr>
                </a:solidFill>
              </a:rPr>
              <a:t>podnožja</a:t>
            </a:r>
            <a:r>
              <a:rPr lang="en-US" sz="2000" dirty="0">
                <a:solidFill>
                  <a:schemeClr val="bg1">
                    <a:lumMod val="50000"/>
                  </a:schemeClr>
                </a:solidFill>
              </a:rPr>
              <a:t>:</a:t>
            </a:r>
          </a:p>
        </p:txBody>
      </p:sp>
    </p:spTree>
    <p:extLst>
      <p:ext uri="{BB962C8B-B14F-4D97-AF65-F5344CB8AC3E}">
        <p14:creationId xmlns:p14="http://schemas.microsoft.com/office/powerpoint/2010/main" val="2771078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243666" cy="6477000"/>
          </a:xfrm>
          <a:prstGeom prst="rect">
            <a:avLst/>
          </a:prstGeom>
        </p:spPr>
      </p:pic>
    </p:spTree>
    <p:extLst>
      <p:ext uri="{BB962C8B-B14F-4D97-AF65-F5344CB8AC3E}">
        <p14:creationId xmlns:p14="http://schemas.microsoft.com/office/powerpoint/2010/main" val="139209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96" y="838200"/>
            <a:ext cx="7010400" cy="1074420"/>
          </a:xfrm>
        </p:spPr>
        <p:txBody>
          <a:bodyPr>
            <a:normAutofit fontScale="90000"/>
          </a:bodyPr>
          <a:lstStyle/>
          <a:p>
            <a:r>
              <a:rPr lang="sr-Latn-RS" sz="2800" dirty="0" smtClean="0"/>
              <a:t>Flow around buildings</a:t>
            </a:r>
            <a:r>
              <a:rPr lang="sr-Latn-RS" sz="2000" dirty="0" smtClean="0"/>
              <a:t/>
            </a:r>
            <a:br>
              <a:rPr lang="sr-Latn-RS" sz="2000" dirty="0" smtClean="0"/>
            </a:br>
            <a:r>
              <a:rPr lang="en-US" sz="2000" dirty="0"/>
              <a:t>	</a:t>
            </a:r>
            <a:r>
              <a:rPr lang="sr-Latn-RS" sz="2000" dirty="0" smtClean="0"/>
              <a:t/>
            </a:r>
            <a:br>
              <a:rPr lang="sr-Latn-RS" sz="2000" dirty="0" smtClean="0"/>
            </a:br>
            <a:endParaRPr lang="en-US" sz="2000" dirty="0"/>
          </a:p>
        </p:txBody>
      </p:sp>
      <p:sp>
        <p:nvSpPr>
          <p:cNvPr id="3" name="Title 1"/>
          <p:cNvSpPr txBox="1">
            <a:spLocks/>
          </p:cNvSpPr>
          <p:nvPr/>
        </p:nvSpPr>
        <p:spPr>
          <a:xfrm>
            <a:off x="1065628" y="1912620"/>
            <a:ext cx="7010400" cy="1447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sr-Latn-RS" sz="2000" dirty="0" smtClean="0"/>
              <a:t/>
            </a:r>
            <a:br>
              <a:rPr lang="sr-Latn-RS" sz="2000" dirty="0" smtClean="0"/>
            </a:br>
            <a:endParaRPr lang="en-US" sz="2000" dirty="0"/>
          </a:p>
        </p:txBody>
      </p:sp>
      <p:sp>
        <p:nvSpPr>
          <p:cNvPr id="4" name="Title 1"/>
          <p:cNvSpPr txBox="1">
            <a:spLocks/>
          </p:cNvSpPr>
          <p:nvPr/>
        </p:nvSpPr>
        <p:spPr>
          <a:xfrm>
            <a:off x="1065628" y="1600200"/>
            <a:ext cx="7010400" cy="4876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sr-Latn-RS" sz="2000" dirty="0" smtClean="0"/>
          </a:p>
        </p:txBody>
      </p:sp>
      <p:sp>
        <p:nvSpPr>
          <p:cNvPr id="5" name="Title 1"/>
          <p:cNvSpPr txBox="1">
            <a:spLocks/>
          </p:cNvSpPr>
          <p:nvPr/>
        </p:nvSpPr>
        <p:spPr>
          <a:xfrm>
            <a:off x="1097280" y="1447800"/>
            <a:ext cx="7010400" cy="5105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000" dirty="0"/>
              <a:t> As the flow streams over the top and sides of the structure reconnect on the leeward side, </a:t>
            </a:r>
            <a:r>
              <a:rPr lang="en-US" sz="2000" dirty="0" err="1"/>
              <a:t>vorticies</a:t>
            </a:r>
            <a:r>
              <a:rPr lang="en-US" sz="2000" dirty="0"/>
              <a:t> form in the wake region. A stagnation region can occur against the leeward surface, followed by a highly energetic region of vortex flow just downstream of the structure: </a:t>
            </a:r>
            <a:endParaRPr lang="en-US" sz="2000" dirty="0" smtClean="0"/>
          </a:p>
          <a:p>
            <a:r>
              <a:rPr lang="en-US" sz="2000" dirty="0" err="1" smtClean="0">
                <a:solidFill>
                  <a:schemeClr val="bg1">
                    <a:lumMod val="50000"/>
                  </a:schemeClr>
                </a:solidFill>
              </a:rPr>
              <a:t>Kako</a:t>
            </a:r>
            <a:r>
              <a:rPr lang="en-US" sz="2000" dirty="0" smtClean="0">
                <a:solidFill>
                  <a:schemeClr val="bg1">
                    <a:lumMod val="50000"/>
                  </a:schemeClr>
                </a:solidFill>
              </a:rPr>
              <a:t> se </a:t>
            </a:r>
            <a:r>
              <a:rPr lang="en-US" sz="2000" dirty="0" err="1">
                <a:solidFill>
                  <a:schemeClr val="bg1">
                    <a:lumMod val="50000"/>
                  </a:schemeClr>
                </a:solidFill>
              </a:rPr>
              <a:t>strujni</a:t>
            </a:r>
            <a:r>
              <a:rPr lang="en-US" sz="2000" dirty="0">
                <a:solidFill>
                  <a:schemeClr val="bg1">
                    <a:lumMod val="50000"/>
                  </a:schemeClr>
                </a:solidFill>
              </a:rPr>
              <a:t> </a:t>
            </a:r>
            <a:r>
              <a:rPr lang="en-US" sz="2000" dirty="0" err="1">
                <a:solidFill>
                  <a:schemeClr val="bg1">
                    <a:lumMod val="50000"/>
                  </a:schemeClr>
                </a:solidFill>
              </a:rPr>
              <a:t>tokovi</a:t>
            </a:r>
            <a:r>
              <a:rPr lang="en-US" sz="2000" dirty="0">
                <a:solidFill>
                  <a:schemeClr val="bg1">
                    <a:lumMod val="50000"/>
                  </a:schemeClr>
                </a:solidFill>
              </a:rPr>
              <a:t> </a:t>
            </a:r>
            <a:r>
              <a:rPr lang="en-US" sz="2000" dirty="0" err="1">
                <a:solidFill>
                  <a:schemeClr val="bg1">
                    <a:lumMod val="50000"/>
                  </a:schemeClr>
                </a:solidFill>
              </a:rPr>
              <a:t>iznad</a:t>
            </a:r>
            <a:r>
              <a:rPr lang="en-US" sz="2000" dirty="0">
                <a:solidFill>
                  <a:schemeClr val="bg1">
                    <a:lumMod val="50000"/>
                  </a:schemeClr>
                </a:solidFill>
              </a:rPr>
              <a:t> </a:t>
            </a:r>
            <a:r>
              <a:rPr lang="en-US" sz="2000" dirty="0" err="1">
                <a:solidFill>
                  <a:schemeClr val="bg1">
                    <a:lumMod val="50000"/>
                  </a:schemeClr>
                </a:solidFill>
              </a:rPr>
              <a:t>vrha</a:t>
            </a:r>
            <a:r>
              <a:rPr lang="en-US" sz="2000" dirty="0">
                <a:solidFill>
                  <a:schemeClr val="bg1">
                    <a:lumMod val="50000"/>
                  </a:schemeClr>
                </a:solidFill>
              </a:rPr>
              <a:t> i </a:t>
            </a:r>
            <a:r>
              <a:rPr lang="en-US" sz="2000" dirty="0" err="1">
                <a:solidFill>
                  <a:schemeClr val="bg1">
                    <a:lumMod val="50000"/>
                  </a:schemeClr>
                </a:solidFill>
              </a:rPr>
              <a:t>strane</a:t>
            </a:r>
            <a:r>
              <a:rPr lang="en-US" sz="2000" dirty="0">
                <a:solidFill>
                  <a:schemeClr val="bg1">
                    <a:lumMod val="50000"/>
                  </a:schemeClr>
                </a:solidFill>
              </a:rPr>
              <a:t> </a:t>
            </a:r>
            <a:r>
              <a:rPr lang="en-US" sz="2000" dirty="0" err="1">
                <a:solidFill>
                  <a:schemeClr val="bg1">
                    <a:lumMod val="50000"/>
                  </a:schemeClr>
                </a:solidFill>
              </a:rPr>
              <a:t>konstrukcije</a:t>
            </a:r>
            <a:r>
              <a:rPr lang="en-US" sz="2000" dirty="0">
                <a:solidFill>
                  <a:schemeClr val="bg1">
                    <a:lumMod val="50000"/>
                  </a:schemeClr>
                </a:solidFill>
              </a:rPr>
              <a:t> </a:t>
            </a:r>
            <a:r>
              <a:rPr lang="en-US" sz="2000" dirty="0" err="1">
                <a:solidFill>
                  <a:schemeClr val="bg1">
                    <a:lumMod val="50000"/>
                  </a:schemeClr>
                </a:solidFill>
              </a:rPr>
              <a:t>ponovo</a:t>
            </a:r>
            <a:r>
              <a:rPr lang="en-US" sz="2000" dirty="0">
                <a:solidFill>
                  <a:schemeClr val="bg1">
                    <a:lumMod val="50000"/>
                  </a:schemeClr>
                </a:solidFill>
              </a:rPr>
              <a:t> </a:t>
            </a:r>
            <a:r>
              <a:rPr lang="en-US" sz="2000" dirty="0" err="1" smtClean="0">
                <a:solidFill>
                  <a:schemeClr val="bg1">
                    <a:lumMod val="50000"/>
                  </a:schemeClr>
                </a:solidFill>
              </a:rPr>
              <a:t>spajaju</a:t>
            </a:r>
            <a:r>
              <a:rPr lang="en-US" sz="2000" dirty="0" smtClean="0">
                <a:solidFill>
                  <a:schemeClr val="bg1">
                    <a:lumMod val="50000"/>
                  </a:schemeClr>
                </a:solidFill>
              </a:rPr>
              <a:t> </a:t>
            </a:r>
            <a:r>
              <a:rPr lang="en-US" sz="2000" dirty="0" err="1">
                <a:solidFill>
                  <a:schemeClr val="bg1">
                    <a:lumMod val="50000"/>
                  </a:schemeClr>
                </a:solidFill>
              </a:rPr>
              <a:t>na</a:t>
            </a:r>
            <a:r>
              <a:rPr lang="en-US" sz="2000" dirty="0">
                <a:solidFill>
                  <a:schemeClr val="bg1">
                    <a:lumMod val="50000"/>
                  </a:schemeClr>
                </a:solidFill>
              </a:rPr>
              <a:t> </a:t>
            </a:r>
            <a:r>
              <a:rPr lang="en-US" sz="2000" dirty="0" err="1">
                <a:solidFill>
                  <a:schemeClr val="bg1">
                    <a:lumMod val="50000"/>
                  </a:schemeClr>
                </a:solidFill>
              </a:rPr>
              <a:t>obodu</a:t>
            </a:r>
            <a:r>
              <a:rPr lang="en-US" sz="2000" dirty="0">
                <a:solidFill>
                  <a:schemeClr val="bg1">
                    <a:lumMod val="50000"/>
                  </a:schemeClr>
                </a:solidFill>
              </a:rPr>
              <a:t>, </a:t>
            </a:r>
            <a:r>
              <a:rPr lang="en-US" sz="2000" dirty="0" err="1" smtClean="0">
                <a:solidFill>
                  <a:schemeClr val="bg1">
                    <a:lumMod val="50000"/>
                  </a:schemeClr>
                </a:solidFill>
              </a:rPr>
              <a:t>vrtlozi</a:t>
            </a:r>
            <a:r>
              <a:rPr lang="en-US" sz="2000" dirty="0" smtClean="0">
                <a:solidFill>
                  <a:schemeClr val="bg1">
                    <a:lumMod val="50000"/>
                  </a:schemeClr>
                </a:solidFill>
              </a:rPr>
              <a:t> </a:t>
            </a:r>
            <a:r>
              <a:rPr lang="en-US" sz="2000" dirty="0">
                <a:solidFill>
                  <a:schemeClr val="bg1">
                    <a:lumMod val="50000"/>
                  </a:schemeClr>
                </a:solidFill>
              </a:rPr>
              <a:t>se </a:t>
            </a:r>
            <a:r>
              <a:rPr lang="en-US" sz="2000" dirty="0" err="1">
                <a:solidFill>
                  <a:schemeClr val="bg1">
                    <a:lumMod val="50000"/>
                  </a:schemeClr>
                </a:solidFill>
              </a:rPr>
              <a:t>formiraju</a:t>
            </a:r>
            <a:r>
              <a:rPr lang="en-US" sz="2000" dirty="0">
                <a:solidFill>
                  <a:schemeClr val="bg1">
                    <a:lumMod val="50000"/>
                  </a:schemeClr>
                </a:solidFill>
              </a:rPr>
              <a:t> u </a:t>
            </a:r>
            <a:r>
              <a:rPr lang="en-US" sz="2000" dirty="0" err="1" smtClean="0">
                <a:solidFill>
                  <a:schemeClr val="bg1">
                    <a:lumMod val="50000"/>
                  </a:schemeClr>
                </a:solidFill>
              </a:rPr>
              <a:t>dnu</a:t>
            </a:r>
            <a:r>
              <a:rPr lang="en-US" sz="2000" dirty="0" smtClean="0">
                <a:solidFill>
                  <a:schemeClr val="bg1">
                    <a:lumMod val="50000"/>
                  </a:schemeClr>
                </a:solidFill>
              </a:rPr>
              <a:t> . </a:t>
            </a:r>
            <a:r>
              <a:rPr lang="en-US" sz="2000" dirty="0" err="1">
                <a:solidFill>
                  <a:schemeClr val="bg1">
                    <a:lumMod val="50000"/>
                  </a:schemeClr>
                </a:solidFill>
              </a:rPr>
              <a:t>Stagnaciono</a:t>
            </a:r>
            <a:r>
              <a:rPr lang="en-US" sz="2000" dirty="0">
                <a:solidFill>
                  <a:schemeClr val="bg1">
                    <a:lumMod val="50000"/>
                  </a:schemeClr>
                </a:solidFill>
              </a:rPr>
              <a:t> </a:t>
            </a:r>
            <a:r>
              <a:rPr lang="en-US" sz="2000" dirty="0" err="1">
                <a:solidFill>
                  <a:schemeClr val="bg1">
                    <a:lumMod val="50000"/>
                  </a:schemeClr>
                </a:solidFill>
              </a:rPr>
              <a:t>područje</a:t>
            </a:r>
            <a:r>
              <a:rPr lang="en-US" sz="2000" dirty="0">
                <a:solidFill>
                  <a:schemeClr val="bg1">
                    <a:lumMod val="50000"/>
                  </a:schemeClr>
                </a:solidFill>
              </a:rPr>
              <a:t> se </a:t>
            </a:r>
            <a:r>
              <a:rPr lang="en-US" sz="2000" dirty="0" err="1">
                <a:solidFill>
                  <a:schemeClr val="bg1">
                    <a:lumMod val="50000"/>
                  </a:schemeClr>
                </a:solidFill>
              </a:rPr>
              <a:t>može</a:t>
            </a:r>
            <a:r>
              <a:rPr lang="en-US" sz="2000" dirty="0">
                <a:solidFill>
                  <a:schemeClr val="bg1">
                    <a:lumMod val="50000"/>
                  </a:schemeClr>
                </a:solidFill>
              </a:rPr>
              <a:t> </a:t>
            </a:r>
            <a:r>
              <a:rPr lang="en-US" sz="2000" dirty="0" err="1">
                <a:solidFill>
                  <a:schemeClr val="bg1">
                    <a:lumMod val="50000"/>
                  </a:schemeClr>
                </a:solidFill>
              </a:rPr>
              <a:t>pojaviti</a:t>
            </a:r>
            <a:r>
              <a:rPr lang="en-US" sz="2000" dirty="0">
                <a:solidFill>
                  <a:schemeClr val="bg1">
                    <a:lumMod val="50000"/>
                  </a:schemeClr>
                </a:solidFill>
              </a:rPr>
              <a:t> </a:t>
            </a:r>
            <a:r>
              <a:rPr lang="en-US" sz="2000" dirty="0" err="1">
                <a:solidFill>
                  <a:schemeClr val="bg1">
                    <a:lumMod val="50000"/>
                  </a:schemeClr>
                </a:solidFill>
              </a:rPr>
              <a:t>na</a:t>
            </a:r>
            <a:r>
              <a:rPr lang="en-US" sz="2000" dirty="0">
                <a:solidFill>
                  <a:schemeClr val="bg1">
                    <a:lumMod val="50000"/>
                  </a:schemeClr>
                </a:solidFill>
              </a:rPr>
              <a:t> </a:t>
            </a:r>
            <a:r>
              <a:rPr lang="en-US" sz="2000" dirty="0" err="1">
                <a:solidFill>
                  <a:schemeClr val="bg1">
                    <a:lumMod val="50000"/>
                  </a:schemeClr>
                </a:solidFill>
              </a:rPr>
              <a:t>površini</a:t>
            </a:r>
            <a:r>
              <a:rPr lang="en-US" sz="2000" dirty="0">
                <a:solidFill>
                  <a:schemeClr val="bg1">
                    <a:lumMod val="50000"/>
                  </a:schemeClr>
                </a:solidFill>
              </a:rPr>
              <a:t> </a:t>
            </a:r>
            <a:r>
              <a:rPr lang="en-US" sz="2000" dirty="0" err="1">
                <a:solidFill>
                  <a:schemeClr val="bg1">
                    <a:lumMod val="50000"/>
                  </a:schemeClr>
                </a:solidFill>
              </a:rPr>
              <a:t>podloge</a:t>
            </a:r>
            <a:r>
              <a:rPr lang="en-US" sz="2000" dirty="0">
                <a:solidFill>
                  <a:schemeClr val="bg1">
                    <a:lumMod val="50000"/>
                  </a:schemeClr>
                </a:solidFill>
              </a:rPr>
              <a:t>, </a:t>
            </a:r>
            <a:r>
              <a:rPr lang="en-US" sz="2000" dirty="0" err="1">
                <a:solidFill>
                  <a:schemeClr val="bg1">
                    <a:lumMod val="50000"/>
                  </a:schemeClr>
                </a:solidFill>
              </a:rPr>
              <a:t>nakon</a:t>
            </a:r>
            <a:r>
              <a:rPr lang="en-US" sz="2000" dirty="0">
                <a:solidFill>
                  <a:schemeClr val="bg1">
                    <a:lumMod val="50000"/>
                  </a:schemeClr>
                </a:solidFill>
              </a:rPr>
              <a:t> </a:t>
            </a:r>
            <a:r>
              <a:rPr lang="en-US" sz="2000" dirty="0" err="1">
                <a:solidFill>
                  <a:schemeClr val="bg1">
                    <a:lumMod val="50000"/>
                  </a:schemeClr>
                </a:solidFill>
              </a:rPr>
              <a:t>čega</a:t>
            </a:r>
            <a:r>
              <a:rPr lang="en-US" sz="2000" dirty="0">
                <a:solidFill>
                  <a:schemeClr val="bg1">
                    <a:lumMod val="50000"/>
                  </a:schemeClr>
                </a:solidFill>
              </a:rPr>
              <a:t> </a:t>
            </a:r>
            <a:r>
              <a:rPr lang="en-US" sz="2000" dirty="0" err="1">
                <a:solidFill>
                  <a:schemeClr val="bg1">
                    <a:lumMod val="50000"/>
                  </a:schemeClr>
                </a:solidFill>
              </a:rPr>
              <a:t>sledi</a:t>
            </a:r>
            <a:r>
              <a:rPr lang="en-US" sz="2000" dirty="0">
                <a:solidFill>
                  <a:schemeClr val="bg1">
                    <a:lumMod val="50000"/>
                  </a:schemeClr>
                </a:solidFill>
              </a:rPr>
              <a:t> </a:t>
            </a:r>
            <a:r>
              <a:rPr lang="en-US" sz="2000" dirty="0" err="1">
                <a:solidFill>
                  <a:schemeClr val="bg1">
                    <a:lumMod val="50000"/>
                  </a:schemeClr>
                </a:solidFill>
              </a:rPr>
              <a:t>visoko</a:t>
            </a:r>
            <a:r>
              <a:rPr lang="en-US" sz="2000" dirty="0">
                <a:solidFill>
                  <a:schemeClr val="bg1">
                    <a:lumMod val="50000"/>
                  </a:schemeClr>
                </a:solidFill>
              </a:rPr>
              <a:t> </a:t>
            </a:r>
            <a:r>
              <a:rPr lang="en-US" sz="2000" dirty="0" err="1">
                <a:solidFill>
                  <a:schemeClr val="bg1">
                    <a:lumMod val="50000"/>
                  </a:schemeClr>
                </a:solidFill>
              </a:rPr>
              <a:t>energetska</a:t>
            </a:r>
            <a:r>
              <a:rPr lang="en-US" sz="2000" dirty="0">
                <a:solidFill>
                  <a:schemeClr val="bg1">
                    <a:lumMod val="50000"/>
                  </a:schemeClr>
                </a:solidFill>
              </a:rPr>
              <a:t> oblast </a:t>
            </a:r>
            <a:r>
              <a:rPr lang="en-US" sz="2000" dirty="0" err="1" smtClean="0">
                <a:solidFill>
                  <a:schemeClr val="bg1">
                    <a:lumMod val="50000"/>
                  </a:schemeClr>
                </a:solidFill>
              </a:rPr>
              <a:t>vrtloga</a:t>
            </a:r>
            <a:r>
              <a:rPr lang="en-US" sz="2000" dirty="0" smtClean="0">
                <a:solidFill>
                  <a:schemeClr val="bg1">
                    <a:lumMod val="50000"/>
                  </a:schemeClr>
                </a:solidFill>
              </a:rPr>
              <a:t> </a:t>
            </a:r>
            <a:r>
              <a:rPr lang="en-US" sz="2000" dirty="0" err="1" smtClean="0">
                <a:solidFill>
                  <a:schemeClr val="bg1">
                    <a:lumMod val="50000"/>
                  </a:schemeClr>
                </a:solidFill>
              </a:rPr>
              <a:t>tek</a:t>
            </a:r>
            <a:r>
              <a:rPr lang="en-US" sz="2000" dirty="0" smtClean="0">
                <a:solidFill>
                  <a:schemeClr val="bg1">
                    <a:lumMod val="50000"/>
                  </a:schemeClr>
                </a:solidFill>
              </a:rPr>
              <a:t> </a:t>
            </a:r>
            <a:r>
              <a:rPr lang="en-US" sz="2000" dirty="0" err="1">
                <a:solidFill>
                  <a:schemeClr val="bg1">
                    <a:lumMod val="50000"/>
                  </a:schemeClr>
                </a:solidFill>
              </a:rPr>
              <a:t>nizvodno</a:t>
            </a:r>
            <a:r>
              <a:rPr lang="en-US" sz="2000" dirty="0">
                <a:solidFill>
                  <a:schemeClr val="bg1">
                    <a:lumMod val="50000"/>
                  </a:schemeClr>
                </a:solidFill>
              </a:rPr>
              <a:t> od </a:t>
            </a:r>
            <a:r>
              <a:rPr lang="en-US" sz="2000" dirty="0" err="1">
                <a:solidFill>
                  <a:schemeClr val="bg1">
                    <a:lumMod val="50000"/>
                  </a:schemeClr>
                </a:solidFill>
              </a:rPr>
              <a:t>strukture</a:t>
            </a:r>
            <a:r>
              <a:rPr lang="en-US" sz="2000" dirty="0">
                <a:solidFill>
                  <a:schemeClr val="bg1">
                    <a:lumMod val="50000"/>
                  </a:schemeClr>
                </a:solidFill>
              </a:rPr>
              <a:t>:</a:t>
            </a:r>
          </a:p>
        </p:txBody>
      </p:sp>
    </p:spTree>
    <p:extLst>
      <p:ext uri="{BB962C8B-B14F-4D97-AF65-F5344CB8AC3E}">
        <p14:creationId xmlns:p14="http://schemas.microsoft.com/office/powerpoint/2010/main" val="16756168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130</TotalTime>
  <Words>427</Words>
  <Application>Microsoft Office PowerPoint</Application>
  <PresentationFormat>On-screen Show (4:3)</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Clarity</vt:lpstr>
      <vt:lpstr>FLOW DESIGN</vt:lpstr>
      <vt:lpstr>Wind tunnel settings  _wind speed – 4.6 m/s  _size of wind tunnel – preporučljivo da bude dva puta veći od modela u svim pravcima   </vt:lpstr>
      <vt:lpstr>Flow around buildings   </vt:lpstr>
      <vt:lpstr>PowerPoint Presentation</vt:lpstr>
      <vt:lpstr>Flow around buildings   </vt:lpstr>
      <vt:lpstr>PowerPoint Presentation</vt:lpstr>
      <vt:lpstr>Flow around buildings   </vt:lpstr>
      <vt:lpstr>PowerPoint Presentation</vt:lpstr>
      <vt:lpstr>Flow around buildings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Analiza klime i položaja</dc:title>
  <dc:creator>MARTA</dc:creator>
  <cp:lastModifiedBy>MARTA</cp:lastModifiedBy>
  <cp:revision>17</cp:revision>
  <dcterms:created xsi:type="dcterms:W3CDTF">2018-03-13T10:05:27Z</dcterms:created>
  <dcterms:modified xsi:type="dcterms:W3CDTF">2018-05-08T12:58:34Z</dcterms:modified>
</cp:coreProperties>
</file>