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71" r:id="rId4"/>
    <p:sldId id="263" r:id="rId5"/>
    <p:sldId id="276" r:id="rId6"/>
    <p:sldId id="270" r:id="rId7"/>
    <p:sldId id="285" r:id="rId8"/>
    <p:sldId id="283" r:id="rId9"/>
    <p:sldId id="284" r:id="rId10"/>
    <p:sldId id="298" r:id="rId11"/>
    <p:sldId id="277" r:id="rId12"/>
    <p:sldId id="278" r:id="rId13"/>
    <p:sldId id="279" r:id="rId14"/>
    <p:sldId id="315" r:id="rId15"/>
    <p:sldId id="313" r:id="rId16"/>
    <p:sldId id="314" r:id="rId17"/>
    <p:sldId id="292" r:id="rId18"/>
    <p:sldId id="290" r:id="rId19"/>
    <p:sldId id="291" r:id="rId20"/>
    <p:sldId id="293" r:id="rId21"/>
    <p:sldId id="294" r:id="rId22"/>
    <p:sldId id="302" r:id="rId23"/>
    <p:sldId id="299" r:id="rId24"/>
    <p:sldId id="300" r:id="rId25"/>
    <p:sldId id="324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19" r:id="rId35"/>
    <p:sldId id="317" r:id="rId36"/>
    <p:sldId id="318" r:id="rId37"/>
    <p:sldId id="320" r:id="rId38"/>
    <p:sldId id="321" r:id="rId39"/>
    <p:sldId id="322" r:id="rId40"/>
    <p:sldId id="323" r:id="rId41"/>
    <p:sldId id="280" r:id="rId42"/>
    <p:sldId id="316" r:id="rId43"/>
    <p:sldId id="334" r:id="rId44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1872" y="-78"/>
      </p:cViewPr>
      <p:guideLst>
        <p:guide orient="horz" pos="4176"/>
        <p:guide orient="horz" pos="4584"/>
        <p:guide orient="horz" pos="3319"/>
        <p:guide pos="1680"/>
        <p:guide pos="5280"/>
        <p:guide pos="2926"/>
        <p:guide pos="36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3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8951"/>
            <a:ext cx="2057400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8951"/>
            <a:ext cx="601980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BEF6-DEFE-4F2E-BF32-BA0F1596C0D3}" type="datetimeFigureOut">
              <a:rPr lang="en-US" smtClean="0"/>
              <a:pPr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learning.amres.ac.rs/moodle/course/view.php?id=175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learning.amres.ac.rs/moodle/pluginfile.php/19255/mod_forum/intro/daft.rb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support.google.com/sketchup/bin/answer.py?hl=en&amp;answer=151558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SketchUp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0</a:t>
            </a:r>
            <a:r>
              <a:rPr lang="sr-Latn-RS" sz="2800" b="1" dirty="0" smtClean="0"/>
              <a:t>3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0" y="7569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Dr Mirjana </a:t>
            </a:r>
            <a:r>
              <a:rPr lang="en-US" sz="2000" dirty="0" err="1" smtClean="0">
                <a:solidFill>
                  <a:schemeClr val="tx1"/>
                </a:solidFill>
              </a:rPr>
              <a:t>Devetakovi</a:t>
            </a:r>
            <a:r>
              <a:rPr lang="sr-Latn-RS" sz="2000" dirty="0" smtClean="0">
                <a:solidFill>
                  <a:schemeClr val="tx1"/>
                </a:solidFill>
              </a:rPr>
              <a:t>ć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Beograd, </a:t>
            </a:r>
            <a:r>
              <a:rPr lang="en-US" sz="2000" dirty="0" smtClean="0">
                <a:solidFill>
                  <a:schemeClr val="tx1"/>
                </a:solidFill>
              </a:rPr>
              <a:t>2014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0" y="43434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Podela linije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Ortogonalni i radijalni nizovi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Stilovi prikaza i materijali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Kontrola senke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Preseci</a:t>
            </a:r>
            <a:endParaRPr kumimoji="0" lang="sr-Latn-R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Grupe i komponente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Komentar zadatka 02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Zadatak 03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25" t="13271" r="10550" b="5237"/>
          <a:stretch>
            <a:fillRect/>
          </a:stretch>
        </p:blipFill>
        <p:spPr bwMode="auto">
          <a:xfrm>
            <a:off x="5079642" y="5467851"/>
            <a:ext cx="3302358" cy="308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l="25904" t="11636" r="40190" b="34170"/>
          <a:stretch>
            <a:fillRect/>
          </a:stretch>
        </p:blipFill>
        <p:spPr bwMode="auto">
          <a:xfrm>
            <a:off x="4374336" y="-1"/>
            <a:ext cx="4769663" cy="42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 l="26050" t="11723" r="40421" b="30224"/>
          <a:stretch>
            <a:fillRect/>
          </a:stretch>
        </p:blipFill>
        <p:spPr bwMode="auto">
          <a:xfrm>
            <a:off x="857250" y="4076701"/>
            <a:ext cx="4803484" cy="46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799" y="1905000"/>
            <a:ext cx="4391167" cy="2114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Podela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linije</a:t>
            </a:r>
            <a:endParaRPr kumimoji="0" lang="en-U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en-U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Linija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ivica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) se deli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tako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š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to se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selektuje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aktivira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kontekst-meni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u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kome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se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nalazi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opcija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Divide</a:t>
            </a:r>
            <a:endParaRPr lang="en-US" sz="27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0249" y="6629400"/>
            <a:ext cx="3200401" cy="211455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Pomeranjem kursora duž linije, povećava se i smanjuje broj segmenata i kontroliše se njihova dužina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375" y="1409700"/>
            <a:ext cx="1905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55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67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4375" y="4457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5575" y="4448175"/>
            <a:ext cx="19240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6775" y="4419600"/>
            <a:ext cx="19272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Stilovi prikaza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18667"/>
          <a:stretch>
            <a:fillRect/>
          </a:stretch>
        </p:blipFill>
        <p:spPr bwMode="auto">
          <a:xfrm>
            <a:off x="2895600" y="1968263"/>
            <a:ext cx="6248400" cy="551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49" y="4343400"/>
            <a:ext cx="201645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Materijali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802" y="0"/>
            <a:ext cx="4709198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Kontrola senke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378" y="4038600"/>
            <a:ext cx="475162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181600"/>
            <a:ext cx="4666772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4531" t="20588" r="4238" b="6303"/>
          <a:stretch>
            <a:fillRect/>
          </a:stretch>
        </p:blipFill>
        <p:spPr bwMode="auto">
          <a:xfrm>
            <a:off x="2866" y="4191000"/>
            <a:ext cx="464216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548" y="6210300"/>
            <a:ext cx="4133452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3708" y="3124200"/>
            <a:ext cx="416029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14859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latin typeface="+mj-lt"/>
                <a:ea typeface="+mj-ea"/>
                <a:cs typeface="+mj-cs"/>
              </a:rPr>
              <a:t>Kote</a:t>
            </a:r>
            <a:br>
              <a:rPr lang="sr-Latn-RS" sz="2900" b="1" dirty="0" smtClean="0"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500" dirty="0" smtClean="0">
                <a:latin typeface="+mj-lt"/>
                <a:ea typeface="+mj-ea"/>
                <a:cs typeface="+mj-cs"/>
              </a:rPr>
              <a:t>podešavanje (Window, Model Info, Units/Dimensions)</a:t>
            </a:r>
            <a:endParaRPr kumimoji="0" lang="sr-Latn-RS" sz="25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0854" y="1"/>
            <a:ext cx="427314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2593" y="4667251"/>
            <a:ext cx="4291407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 l="20717" t="521" r="34920" b="16667"/>
          <a:stretch>
            <a:fillRect/>
          </a:stretch>
        </p:blipFill>
        <p:spPr bwMode="auto">
          <a:xfrm>
            <a:off x="1206351" y="3897313"/>
            <a:ext cx="4646762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Layer-i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00150" y="35242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Color by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layer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67000" y="2476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Entity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info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2499" y="2419350"/>
            <a:ext cx="3692525" cy="990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Pomoću Layer-a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se kontroliše vidljivost entiteta, ali ne i uticaji na njihovu geometriju.</a:t>
            </a:r>
          </a:p>
          <a:p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1077" y="3714750"/>
            <a:ext cx="4082923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5641" y="0"/>
            <a:ext cx="3999226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900" y="4871458"/>
            <a:ext cx="4095653" cy="427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14550" y="38290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Layer on/off</a:t>
            </a: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0" y="79629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</a:t>
            </a: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Layer-i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Sticky geometry</a:t>
            </a: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rupe</a:t>
            </a:r>
            <a:endParaRPr lang="en-US" sz="29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Komponente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936" t="11074" b="4171"/>
          <a:stretch>
            <a:fillRect/>
          </a:stretch>
        </p:blipFill>
        <p:spPr bwMode="auto">
          <a:xfrm>
            <a:off x="6305550" y="3700881"/>
            <a:ext cx="2362200" cy="20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750668"/>
            <a:ext cx="2409367" cy="18077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6150" y="2667000"/>
            <a:ext cx="1968388" cy="18656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382" y="2676849"/>
            <a:ext cx="1986018" cy="18823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1140" y="2669077"/>
            <a:ext cx="2113986" cy="19791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Sticky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”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geometr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14146" t="17733" r="10784" b="11057"/>
          <a:stretch>
            <a:fillRect/>
          </a:stretch>
        </p:blipFill>
        <p:spPr bwMode="auto">
          <a:xfrm>
            <a:off x="204787" y="4724400"/>
            <a:ext cx="22336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 l="28916" t="15625" r="31845" b="19792"/>
          <a:stretch>
            <a:fillRect/>
          </a:stretch>
        </p:blipFill>
        <p:spPr bwMode="auto">
          <a:xfrm>
            <a:off x="6838336" y="4572000"/>
            <a:ext cx="230566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 l="29283" t="17708" r="32650" b="19792"/>
          <a:stretch>
            <a:fillRect/>
          </a:stretch>
        </p:blipFill>
        <p:spPr bwMode="auto">
          <a:xfrm>
            <a:off x="2438400" y="4724400"/>
            <a:ext cx="2146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 l="28331" t="20833" r="31845" b="22917"/>
          <a:stretch>
            <a:fillRect/>
          </a:stretch>
        </p:blipFill>
        <p:spPr bwMode="auto">
          <a:xfrm>
            <a:off x="4572000" y="4782670"/>
            <a:ext cx="2209800" cy="175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 l="30454" t="19792" r="31479" b="23958"/>
          <a:stretch>
            <a:fillRect/>
          </a:stretch>
        </p:blipFill>
        <p:spPr bwMode="auto">
          <a:xfrm>
            <a:off x="2393244" y="6813452"/>
            <a:ext cx="2178756" cy="181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 l="15266" t="19958" r="9664" b="19958"/>
          <a:stretch>
            <a:fillRect/>
          </a:stretch>
        </p:blipFill>
        <p:spPr bwMode="auto">
          <a:xfrm>
            <a:off x="4495800" y="6858000"/>
            <a:ext cx="2230967" cy="17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 l="35944" t="19792" r="31845" b="23958"/>
          <a:stretch>
            <a:fillRect/>
          </a:stretch>
        </p:blipFill>
        <p:spPr bwMode="auto">
          <a:xfrm>
            <a:off x="6858000" y="6781800"/>
            <a:ext cx="2174523" cy="213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 l="17507" t="22184" r="9664" b="19958"/>
          <a:stretch>
            <a:fillRect/>
          </a:stretch>
        </p:blipFill>
        <p:spPr bwMode="auto">
          <a:xfrm>
            <a:off x="285750" y="6888480"/>
            <a:ext cx="2152650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Title 1"/>
          <p:cNvSpPr txBox="1">
            <a:spLocks/>
          </p:cNvSpPr>
          <p:nvPr/>
        </p:nvSpPr>
        <p:spPr>
          <a:xfrm>
            <a:off x="68389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point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45910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251460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2095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 / 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389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45910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251460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2095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68389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45910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51460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2095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27745" t="21875" r="28331" b="11458"/>
          <a:stretch>
            <a:fillRect/>
          </a:stretch>
        </p:blipFill>
        <p:spPr bwMode="auto">
          <a:xfrm>
            <a:off x="152401" y="2838450"/>
            <a:ext cx="24110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26574" t="17708" r="28331" b="14583"/>
          <a:stretch>
            <a:fillRect/>
          </a:stretch>
        </p:blipFill>
        <p:spPr bwMode="auto">
          <a:xfrm>
            <a:off x="2438400" y="2762249"/>
            <a:ext cx="2362200" cy="199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 l="14146" t="14395" r="5182" b="6606"/>
          <a:stretch>
            <a:fillRect/>
          </a:stretch>
        </p:blipFill>
        <p:spPr bwMode="auto">
          <a:xfrm>
            <a:off x="4648598" y="2609850"/>
            <a:ext cx="239547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 l="28916" t="20833" r="28917" b="19792"/>
          <a:stretch>
            <a:fillRect/>
          </a:stretch>
        </p:blipFill>
        <p:spPr bwMode="auto">
          <a:xfrm>
            <a:off x="6858001" y="2857500"/>
            <a:ext cx="2286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Group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31698" t="27344" r="27745" b="16667"/>
          <a:stretch>
            <a:fillRect/>
          </a:stretch>
        </p:blipFill>
        <p:spPr bwMode="auto">
          <a:xfrm>
            <a:off x="6830355" y="5238750"/>
            <a:ext cx="2180295" cy="16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 l="21709" t="29621" r="1880" b="8890"/>
          <a:stretch>
            <a:fillRect/>
          </a:stretch>
        </p:blipFill>
        <p:spPr bwMode="auto">
          <a:xfrm>
            <a:off x="4710145" y="5285900"/>
            <a:ext cx="2243105" cy="18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l="31876" t="14145" r="27437" b="22039"/>
          <a:stretch>
            <a:fillRect/>
          </a:stretch>
        </p:blipFill>
        <p:spPr bwMode="auto">
          <a:xfrm>
            <a:off x="2567925" y="4827671"/>
            <a:ext cx="2251268" cy="198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 l="30747" t="13281" r="27233" b="20052"/>
          <a:stretch>
            <a:fillRect/>
          </a:stretch>
        </p:blipFill>
        <p:spPr bwMode="auto">
          <a:xfrm>
            <a:off x="190500" y="4857751"/>
            <a:ext cx="2266950" cy="202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/>
          <a:srcRect l="21709" t="31641" b="14395"/>
          <a:stretch>
            <a:fillRect/>
          </a:stretch>
        </p:blipFill>
        <p:spPr bwMode="auto">
          <a:xfrm>
            <a:off x="4778376" y="7105650"/>
            <a:ext cx="2223106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/>
          <a:srcRect l="26281" t="32813" r="31698" b="20573"/>
          <a:stretch>
            <a:fillRect/>
          </a:stretch>
        </p:blipFill>
        <p:spPr bwMode="auto">
          <a:xfrm>
            <a:off x="6934200" y="7181850"/>
            <a:ext cx="2209799" cy="13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/>
          <a:srcRect l="28770" t="29948" r="29941" b="17708"/>
          <a:stretch>
            <a:fillRect/>
          </a:stretch>
        </p:blipFill>
        <p:spPr bwMode="auto">
          <a:xfrm>
            <a:off x="171450" y="7105649"/>
            <a:ext cx="2438400" cy="173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print"/>
          <a:srcRect l="15826" t="34423" r="11625" b="19958"/>
          <a:stretch>
            <a:fillRect/>
          </a:stretch>
        </p:blipFill>
        <p:spPr bwMode="auto">
          <a:xfrm>
            <a:off x="2571750" y="7200900"/>
            <a:ext cx="210595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331732"/>
            <a:chOff x="622300" y="1899336"/>
            <a:chExt cx="8928100" cy="4331732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2</a:t>
              </a:r>
              <a:r>
                <a:rPr lang="en-US" b="1" dirty="0" smtClean="0"/>
                <a:t>: </a:t>
              </a:r>
              <a:r>
                <a:rPr lang="sr-Latn-CS" dirty="0" smtClean="0"/>
                <a:t>Približavanje korisniku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Princip</a:t>
              </a:r>
              <a:r>
                <a:rPr lang="en-US" b="1" dirty="0" smtClean="0">
                  <a:solidFill>
                    <a:srgbClr val="C00000"/>
                  </a:solidFill>
                </a:rPr>
                <a:t> 0</a:t>
              </a:r>
              <a:r>
                <a:rPr lang="sr-Latn-CS" b="1" dirty="0" smtClean="0">
                  <a:solidFill>
                    <a:srgbClr val="C00000"/>
                  </a:solidFill>
                </a:rPr>
                <a:t>3</a:t>
              </a:r>
              <a:r>
                <a:rPr lang="en-US" b="1" dirty="0" smtClean="0">
                  <a:solidFill>
                    <a:srgbClr val="C00000"/>
                  </a:solidFill>
                </a:rPr>
                <a:t>: </a:t>
              </a:r>
              <a:r>
                <a:rPr lang="en-US" dirty="0" err="1" smtClean="0">
                  <a:solidFill>
                    <a:srgbClr val="C00000"/>
                  </a:solidFill>
                </a:rPr>
                <a:t>Slika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kao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sredstvo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saop</a:t>
              </a:r>
              <a:r>
                <a:rPr lang="sr-Cyrl-CS" dirty="0" smtClean="0">
                  <a:solidFill>
                    <a:srgbClr val="C00000"/>
                  </a:solidFill>
                </a:rPr>
                <a:t>š</a:t>
              </a:r>
              <a:r>
                <a:rPr lang="en-US" dirty="0" err="1" smtClean="0">
                  <a:solidFill>
                    <a:srgbClr val="C00000"/>
                  </a:solidFill>
                </a:rPr>
                <a:t>tavanja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arhitektonske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ideje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4</a:t>
              </a:r>
              <a:r>
                <a:rPr lang="en-US" b="1" dirty="0" smtClean="0"/>
                <a:t>: </a:t>
              </a:r>
              <a:r>
                <a:rPr lang="sr-Latn-CS" dirty="0" smtClean="0"/>
                <a:t>Preciznost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sr-Latn-CS" dirty="0" smtClean="0"/>
                <a:t>Brzina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4266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125135"/>
              <a:ext cx="43815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8</a:t>
              </a:r>
              <a:r>
                <a:rPr lang="en-US" b="1" dirty="0" smtClean="0"/>
                <a:t>: </a:t>
              </a:r>
              <a:r>
                <a:rPr lang="sr-Latn-CS" dirty="0" smtClean="0"/>
                <a:t>Objektno orijentisani CAAD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423336"/>
              <a:ext cx="3746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</a:t>
              </a:r>
              <a:r>
                <a:rPr lang="en-US" b="1" dirty="0" smtClean="0"/>
                <a:t>: </a:t>
              </a:r>
              <a:r>
                <a:rPr lang="en-US" dirty="0" smtClean="0"/>
                <a:t>BIM Building Information Modeling 1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40202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44266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8330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4440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8617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7307" y="170109"/>
            <a:ext cx="4276693" cy="43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8640" y="4591050"/>
            <a:ext cx="427536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Components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entre Pompidou Mobile - photo.jpg"/>
          <p:cNvPicPr>
            <a:picLocks noChangeAspect="1"/>
          </p:cNvPicPr>
          <p:nvPr/>
        </p:nvPicPr>
        <p:blipFill>
          <a:blip r:embed="rId4" cstate="print"/>
          <a:srcRect l="13750" t="18889" r="8333" b="13889"/>
          <a:stretch>
            <a:fillRect/>
          </a:stretch>
        </p:blipFill>
        <p:spPr>
          <a:xfrm>
            <a:off x="752475" y="6304428"/>
            <a:ext cx="3829050" cy="247762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8687" t="10828" b="4226"/>
          <a:stretch>
            <a:fillRect/>
          </a:stretch>
        </p:blipFill>
        <p:spPr bwMode="auto">
          <a:xfrm>
            <a:off x="5647330" y="0"/>
            <a:ext cx="349667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8936" t="11074" b="4171"/>
          <a:stretch>
            <a:fillRect/>
          </a:stretch>
        </p:blipFill>
        <p:spPr bwMode="auto">
          <a:xfrm>
            <a:off x="5628291" y="6154567"/>
            <a:ext cx="3515709" cy="298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Components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8962" t="11216" b="4474"/>
          <a:stretch>
            <a:fillRect/>
          </a:stretch>
        </p:blipFill>
        <p:spPr bwMode="auto">
          <a:xfrm>
            <a:off x="5633469" y="3071263"/>
            <a:ext cx="3510531" cy="297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72300"/>
            <a:ext cx="3149089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 l="30686" t="11892" r="29670" b="6328"/>
          <a:stretch>
            <a:fillRect/>
          </a:stretch>
        </p:blipFill>
        <p:spPr bwMode="auto">
          <a:xfrm>
            <a:off x="3219774" y="5627687"/>
            <a:ext cx="1714176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7699" y="2069002"/>
            <a:ext cx="2122444" cy="209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 l="27891" t="13282" r="26366" b="6050"/>
          <a:stretch>
            <a:fillRect/>
          </a:stretch>
        </p:blipFill>
        <p:spPr bwMode="auto">
          <a:xfrm>
            <a:off x="654168" y="2800349"/>
            <a:ext cx="2535292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9549" y="8807154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Insert  (Component from Warehouse)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20763" y="4250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Edit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Make Component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2912" y="0"/>
            <a:ext cx="4891088" cy="446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 (Sections)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l="17157" t="25424" r="7355" b="24576"/>
          <a:stretch>
            <a:fillRect/>
          </a:stretch>
        </p:blipFill>
        <p:spPr bwMode="auto">
          <a:xfrm>
            <a:off x="0" y="2609850"/>
            <a:ext cx="37147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4705978"/>
            <a:ext cx="4857750" cy="443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 cstate="print"/>
          <a:srcRect l="18234" t="14951" r="5019" b="24131"/>
          <a:stretch>
            <a:fillRect/>
          </a:stretch>
        </p:blipFill>
        <p:spPr bwMode="auto">
          <a:xfrm>
            <a:off x="-76200" y="5991225"/>
            <a:ext cx="354643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 l="18742" t="22184" r="2224" b="10501"/>
          <a:stretch>
            <a:fillRect/>
          </a:stretch>
        </p:blipFill>
        <p:spPr bwMode="auto">
          <a:xfrm>
            <a:off x="524451" y="6400800"/>
            <a:ext cx="323157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print"/>
          <a:srcRect l="17662" t="18846" r="23380" b="13282"/>
          <a:stretch>
            <a:fillRect/>
          </a:stretch>
        </p:blipFill>
        <p:spPr bwMode="auto">
          <a:xfrm>
            <a:off x="247650" y="3295649"/>
            <a:ext cx="2742627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 l="20775" t="18289" r="6036" b="19958"/>
          <a:stretch>
            <a:fillRect/>
          </a:stretch>
        </p:blipFill>
        <p:spPr bwMode="auto">
          <a:xfrm>
            <a:off x="4645025" y="2857500"/>
            <a:ext cx="4498974" cy="346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 cstate="print"/>
          <a:srcRect l="16963" t="28860" r="2224" b="7163"/>
          <a:stretch>
            <a:fillRect/>
          </a:stretch>
        </p:blipFill>
        <p:spPr bwMode="auto">
          <a:xfrm>
            <a:off x="4895850" y="6167887"/>
            <a:ext cx="4114800" cy="297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 cstate="print"/>
          <a:srcRect l="24587" t="19124" r="8831" b="23073"/>
          <a:stretch>
            <a:fillRect/>
          </a:stretch>
        </p:blipFill>
        <p:spPr bwMode="auto">
          <a:xfrm>
            <a:off x="4861426" y="19050"/>
            <a:ext cx="4011112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 (Sections)</a:t>
            </a:r>
            <a:b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Create group from slice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06463" y="5813020"/>
            <a:ext cx="3384989" cy="81638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Section cuts on-off</a:t>
            </a:r>
            <a:b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Create group from slice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9313" y="846097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group;</a:t>
            </a:r>
            <a:r>
              <a:rPr kumimoji="0" lang="sr-Latn-R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Explode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05"/>
          <a:stretch/>
        </p:blipFill>
        <p:spPr bwMode="auto">
          <a:xfrm>
            <a:off x="6134101" y="2213642"/>
            <a:ext cx="2533650" cy="302510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 Plug In (Dual Affine Transformations)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29118"/>
            <a:ext cx="9144000" cy="503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GEFFA Summer School, Rijeka, 2012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300" y="7711290"/>
            <a:ext cx="8267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2400" dirty="0"/>
          </a:p>
          <a:p>
            <a:r>
              <a:rPr lang="sr-Latn-RS" sz="2000" dirty="0" smtClean="0"/>
              <a:t>GEFFA Summer School, Exploring Architectonics of Affine Form</a:t>
            </a:r>
          </a:p>
          <a:p>
            <a:r>
              <a:rPr lang="sr-Latn-RS" sz="2000" dirty="0">
                <a:solidFill>
                  <a:srgbClr val="00CC00"/>
                </a:solidFill>
                <a:hlinkClick r:id="rId3"/>
              </a:rPr>
              <a:t>http://</a:t>
            </a:r>
            <a:r>
              <a:rPr lang="sr-Latn-RS" sz="2000" dirty="0" smtClean="0">
                <a:solidFill>
                  <a:srgbClr val="00CC00"/>
                </a:solidFill>
                <a:hlinkClick r:id="rId3"/>
              </a:rPr>
              <a:t>elearning.amres.ac.rs/moodle/course/view.php?id=175</a:t>
            </a:r>
            <a:r>
              <a:rPr lang="sr-Latn-RS" sz="2000" dirty="0" smtClean="0">
                <a:solidFill>
                  <a:srgbClr val="00CC00"/>
                </a:solidFill>
              </a:rPr>
              <a:t> </a:t>
            </a:r>
            <a:endParaRPr lang="sr-Latn-RS" sz="2000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568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24125"/>
            <a:ext cx="8458200" cy="557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632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2547311"/>
            <a:ext cx="8286750" cy="659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192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2667001"/>
            <a:ext cx="8286750" cy="6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33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8674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crtanje i modifikaciju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unosa za koordinatne ose, postojeće tačke i pomoćne linije</a:t>
            </a:r>
            <a:endParaRPr 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25" t="13271" r="10550" b="5237"/>
          <a:stretch>
            <a:fillRect/>
          </a:stretch>
        </p:blipFill>
        <p:spPr bwMode="auto">
          <a:xfrm>
            <a:off x="5257800" y="2286000"/>
            <a:ext cx="3302358" cy="308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740" y="2511262"/>
            <a:ext cx="8348260" cy="663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264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871" y="2533651"/>
            <a:ext cx="8297129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150" y="2484120"/>
            <a:ext cx="8324850" cy="665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749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" y="2628649"/>
            <a:ext cx="8191500" cy="651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895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6025" y="1885950"/>
            <a:ext cx="2354296" cy="337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65960" y="5791200"/>
            <a:ext cx="679704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Zadatak 02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Komentar Prethodnog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adatka</a:t>
            </a:r>
            <a:endParaRPr lang="sr-Latn-R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3064" y="0"/>
            <a:ext cx="641838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699"/>
          <a:stretch>
            <a:fillRect/>
          </a:stretch>
        </p:blipFill>
        <p:spPr bwMode="auto">
          <a:xfrm>
            <a:off x="0" y="2101755"/>
            <a:ext cx="9144000" cy="644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9024" y="2043113"/>
            <a:ext cx="3759247" cy="539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2352674"/>
            <a:ext cx="5858636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0536" y="0"/>
            <a:ext cx="6438962" cy="914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390904"/>
            <a:ext cx="1981200" cy="27530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6387194"/>
            <a:ext cx="1983870" cy="27568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390903"/>
            <a:ext cx="1981200" cy="27530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667000"/>
            <a:ext cx="5867400" cy="396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crtanje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(Draw)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 l="11250" t="15584" r="73125" b="76105"/>
          <a:stretch>
            <a:fillRect/>
          </a:stretch>
        </p:blipFill>
        <p:spPr bwMode="auto">
          <a:xfrm>
            <a:off x="6286500" y="1447800"/>
            <a:ext cx="2857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1" y="6390904"/>
            <a:ext cx="1981199" cy="27530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3276600"/>
            <a:ext cx="4800600" cy="2514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Rectangle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Line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Circle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Arc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Polygon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Freehand Tool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639" y="0"/>
            <a:ext cx="646938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961" y="1884183"/>
            <a:ext cx="3255644" cy="321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65960" y="5791200"/>
            <a:ext cx="6797040" cy="990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238125" indent="-238125" algn="r"/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Zadatak 03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DAFT Plug-In (Dualne AFine Transformacije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sr-Latn-R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048" y="0"/>
            <a:ext cx="42386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7220" y="4773364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200" b="1" dirty="0" smtClean="0"/>
              <a:t>Zadatak 03</a:t>
            </a:r>
            <a:r>
              <a:rPr lang="sr-Latn-RS" sz="2200" dirty="0" smtClean="0"/>
              <a:t> - U toku ove nedelje, u programu SketchUp studenti kreiraju prostornu kompoziciju na bazi dualnih afinih transformacija. Za ovo koriste dodatak za program SketcUp (plugin) </a:t>
            </a:r>
            <a:r>
              <a:rPr lang="sr-Latn-RS" sz="2200" b="1" dirty="0" smtClean="0">
                <a:hlinkClick r:id="rId3"/>
              </a:rPr>
              <a:t>daft.rb </a:t>
            </a:r>
            <a:r>
              <a:rPr lang="sr-Latn-RS" sz="2200" dirty="0" smtClean="0"/>
              <a:t>koji je razvijen u okviru Kabineta za matematiku, arhitektonsku geometriju i CAAD.</a:t>
            </a:r>
          </a:p>
          <a:p>
            <a:r>
              <a:rPr lang="sr-Latn-RS" sz="2200" dirty="0" smtClean="0"/>
              <a:t>Datoteku </a:t>
            </a:r>
            <a:r>
              <a:rPr lang="sr-Latn-RS" sz="2200" b="1" dirty="0" smtClean="0">
                <a:hlinkClick r:id="rId3"/>
              </a:rPr>
              <a:t>daft.rb </a:t>
            </a:r>
            <a:r>
              <a:rPr lang="sr-Latn-RS" sz="2200" dirty="0" smtClean="0"/>
              <a:t>sačuvati lokalno u direktorijumu Programs (x86)/SketchUp/Plugins. Plugin DAFT za affine transformacije pojaviće se u meniju Plugins. Početni element definisati kao komponentu.</a:t>
            </a:r>
          </a:p>
          <a:p>
            <a:r>
              <a:rPr lang="sr-Latn-RS" sz="2200" dirty="0" smtClean="0"/>
              <a:t>U prilogu dati dva prikaza  veličine 400/400 piksela, kao i dve .skp datoteke (uz pomoć ljudske figure objasniti različite prostorne odnose i značenja, dimenziju prostorne kompozicije, moguću namenu i sl.). U tekstualnom delu zapisati osnovne parametre dualne afine transformacije.</a:t>
            </a:r>
            <a:r>
              <a:rPr lang="en-US" sz="2200" dirty="0" smtClean="0"/>
              <a:t> </a:t>
            </a:r>
            <a:r>
              <a:rPr lang="sr-Latn-RS" sz="2200" dirty="0" smtClean="0"/>
              <a:t>Ova vežba nosi 5 poena i traje 7 dana.</a:t>
            </a:r>
            <a:endParaRPr lang="sr-Latn-RS" sz="2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5410" y="6629400"/>
            <a:ext cx="679704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ct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Beograd, mart 2014</a:t>
            </a:r>
            <a:endParaRPr lang="sr-Latn-R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76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modifikaciju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Modify/Edit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4038600"/>
            <a:ext cx="4800600" cy="2514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Move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900" dirty="0">
                <a:latin typeface="+mj-lt"/>
                <a:ea typeface="+mj-ea"/>
                <a:cs typeface="+mj-cs"/>
              </a:rPr>
              <a:t>Rotate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Scale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Pull/Push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Follow Me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Offset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6390904"/>
            <a:ext cx="1981200" cy="275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6417376"/>
            <a:ext cx="1962150" cy="272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9870" y="6400800"/>
            <a:ext cx="197407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638065"/>
            <a:ext cx="5943600" cy="401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 l="14594" t="30029" r="64331" b="61748"/>
          <a:stretch>
            <a:fillRect/>
          </a:stretch>
        </p:blipFill>
        <p:spPr bwMode="auto">
          <a:xfrm>
            <a:off x="762000" y="3216275"/>
            <a:ext cx="2667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5048216"/>
            <a:ext cx="4267200" cy="302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0"/>
            <a:ext cx="4267200" cy="341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 cstate="print"/>
          <a:srcRect l="41581" t="77083" r="34407" b="9375"/>
          <a:stretch>
            <a:fillRect/>
          </a:stretch>
        </p:blipFill>
        <p:spPr bwMode="auto">
          <a:xfrm>
            <a:off x="691662" y="4114800"/>
            <a:ext cx="4566138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4191000"/>
            <a:ext cx="45720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Podešavanje jedinica</a:t>
            </a:r>
          </a:p>
          <a:p>
            <a:pPr algn="r"/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Window –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Model info - ...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5715000"/>
            <a:ext cx="27432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Unos veličina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6553200"/>
            <a:ext cx="84582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  <a:ea typeface="+mj-ea"/>
                <a:cs typeface="+mj-cs"/>
              </a:rPr>
              <a:t>Imenovane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veličine: </a:t>
            </a:r>
            <a:br>
              <a:rPr lang="sr-Latn-RS" sz="2000" dirty="0" smtClean="0">
                <a:latin typeface="+mj-lt"/>
                <a:ea typeface="+mj-ea"/>
                <a:cs typeface="+mj-cs"/>
              </a:rPr>
            </a:br>
            <a:r>
              <a:rPr lang="en-US" sz="2000" dirty="0" smtClean="0">
                <a:latin typeface="+mj-lt"/>
                <a:ea typeface="+mj-ea"/>
                <a:cs typeface="+mj-cs"/>
              </a:rPr>
              <a:t>5m, 37cm, 528mm, 4’</a:t>
            </a:r>
            <a:br>
              <a:rPr lang="en-US" sz="2000" dirty="0" smtClean="0">
                <a:latin typeface="+mj-lt"/>
                <a:ea typeface="+mj-ea"/>
                <a:cs typeface="+mj-cs"/>
              </a:rPr>
            </a:b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psolutne koordinate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[x, y, z]</a:t>
            </a:r>
          </a:p>
          <a:p>
            <a:pPr marL="238125" indent="-238125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Relativne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&lt;x, y, z&gt;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Arrays (Move/Copy, Rotate),  Arc,  Line, Circle, Offset,  Polygon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...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 cstate="print"/>
          <a:srcRect l="19546" t="22917" r="35359" b="29167"/>
          <a:stretch>
            <a:fillRect/>
          </a:stretch>
        </p:blipFill>
        <p:spPr bwMode="auto">
          <a:xfrm>
            <a:off x="3733800" y="0"/>
            <a:ext cx="4083325" cy="24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za kontekst </a:t>
            </a:r>
            <a:b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(Inference)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21560" t="22453" r="16055" b="9828"/>
          <a:stretch>
            <a:fillRect/>
          </a:stretch>
        </p:blipFill>
        <p:spPr bwMode="auto">
          <a:xfrm>
            <a:off x="609600" y="2971800"/>
            <a:ext cx="28981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 l="24231" t="22917" r="37116" b="15625"/>
          <a:stretch>
            <a:fillRect/>
          </a:stretch>
        </p:blipFill>
        <p:spPr bwMode="auto">
          <a:xfrm>
            <a:off x="457200" y="5979390"/>
            <a:ext cx="2971800" cy="265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 l="23060" t="22917" r="30673" b="14583"/>
          <a:stretch>
            <a:fillRect/>
          </a:stretch>
        </p:blipFill>
        <p:spPr bwMode="auto">
          <a:xfrm>
            <a:off x="3886200" y="2895600"/>
            <a:ext cx="371221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 cstate="print"/>
          <a:srcRect l="23646" t="21875" r="34773" b="15625"/>
          <a:stretch>
            <a:fillRect/>
          </a:stretch>
        </p:blipFill>
        <p:spPr bwMode="auto">
          <a:xfrm>
            <a:off x="4038600" y="6019800"/>
            <a:ext cx="32461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7540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 smtClean="0"/>
              <a:t>Arrays</a:t>
            </a:r>
            <a:r>
              <a:rPr lang="en-US" sz="2200" dirty="0" smtClean="0"/>
              <a:t> </a:t>
            </a:r>
            <a:endParaRPr lang="sr-Latn-RS" sz="2200" dirty="0" smtClean="0"/>
          </a:p>
          <a:p>
            <a:endParaRPr lang="sr-Latn-RS" sz="2200" dirty="0"/>
          </a:p>
          <a:p>
            <a:r>
              <a:rPr lang="en-US" sz="2200" dirty="0" smtClean="0"/>
              <a:t>An array is an arrangement of geometry in a line (</a:t>
            </a:r>
            <a:r>
              <a:rPr lang="en-US" sz="2200" b="1" dirty="0" smtClean="0">
                <a:solidFill>
                  <a:srgbClr val="FF0000"/>
                </a:solidFill>
              </a:rPr>
              <a:t>linear array</a:t>
            </a:r>
            <a:r>
              <a:rPr lang="en-US" sz="2200" dirty="0" smtClean="0"/>
              <a:t>) or around an point (</a:t>
            </a:r>
            <a:r>
              <a:rPr lang="en-US" sz="2200" b="1" dirty="0" smtClean="0">
                <a:solidFill>
                  <a:srgbClr val="FF0000"/>
                </a:solidFill>
              </a:rPr>
              <a:t>radial array</a:t>
            </a:r>
            <a:r>
              <a:rPr lang="en-US" sz="2200" dirty="0" smtClean="0"/>
              <a:t>).</a:t>
            </a:r>
            <a:endParaRPr lang="sr-Latn-RS" sz="2200" dirty="0" smtClean="0"/>
          </a:p>
          <a:p>
            <a:endParaRPr lang="sr-Latn-R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x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). Type this number after making a manual copy of geometry to duplicate that copy an additional x-1 times. So, 3x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3x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*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 Type this number after making a manual copy of geometry to duplicate that copy an additional x-1 times. So, 3*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3*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 </a:t>
            </a:r>
            <a:r>
              <a:rPr lang="en-US" sz="2200" dirty="0" smtClean="0"/>
              <a:t>/ (</a:t>
            </a:r>
            <a:r>
              <a:rPr lang="en-US" sz="2200" b="1" dirty="0" smtClean="0">
                <a:solidFill>
                  <a:srgbClr val="FF0000"/>
                </a:solidFill>
              </a:rPr>
              <a:t>internal array</a:t>
            </a:r>
            <a:r>
              <a:rPr lang="en-US" sz="2200" dirty="0" smtClean="0"/>
              <a:t>). Type this number after making a manual copy of geometry to duplicate copy an additional x-1 times (between the original and manual copy). So, 3/ creates 2 additional copies between the original and manual copy. The copies are made moving backward from the first, manual,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3/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69846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http://support.google.com/sketchup/bin/answer.py?hl=en&amp;answer=151558</a:t>
            </a:r>
            <a:r>
              <a:rPr lang="sr-Latn-R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19725" t="13271" r="10550" b="5237"/>
          <a:stretch>
            <a:fillRect/>
          </a:stretch>
        </p:blipFill>
        <p:spPr bwMode="auto">
          <a:xfrm>
            <a:off x="0" y="558466"/>
            <a:ext cx="9148293" cy="854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12183</TotalTime>
  <Words>702</Words>
  <Application>Microsoft Office PowerPoint</Application>
  <PresentationFormat>Custom</PresentationFormat>
  <Paragraphs>170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SketchUp  Kurs: Principi CAAD-a, Predavanje 03 Univerzitet u Beogradu, Arhitektonski fakultet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364</cp:revision>
  <dcterms:created xsi:type="dcterms:W3CDTF">2012-02-25T11:03:05Z</dcterms:created>
  <dcterms:modified xsi:type="dcterms:W3CDTF">2014-03-10T23:15:30Z</dcterms:modified>
</cp:coreProperties>
</file>