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8" r:id="rId3"/>
    <p:sldId id="289" r:id="rId4"/>
    <p:sldId id="296" r:id="rId5"/>
    <p:sldId id="297" r:id="rId6"/>
    <p:sldId id="298" r:id="rId7"/>
    <p:sldId id="299" r:id="rId8"/>
    <p:sldId id="300" r:id="rId9"/>
    <p:sldId id="301" r:id="rId10"/>
    <p:sldId id="303" r:id="rId11"/>
    <p:sldId id="302" r:id="rId12"/>
    <p:sldId id="304" r:id="rId13"/>
    <p:sldId id="305" r:id="rId14"/>
    <p:sldId id="286" r:id="rId15"/>
    <p:sldId id="268" r:id="rId16"/>
    <p:sldId id="262" r:id="rId17"/>
    <p:sldId id="269" r:id="rId18"/>
    <p:sldId id="264" r:id="rId19"/>
    <p:sldId id="271" r:id="rId20"/>
    <p:sldId id="263" r:id="rId21"/>
    <p:sldId id="276" r:id="rId22"/>
    <p:sldId id="270" r:id="rId23"/>
    <p:sldId id="285" r:id="rId24"/>
    <p:sldId id="283" r:id="rId25"/>
    <p:sldId id="284" r:id="rId26"/>
    <p:sldId id="277" r:id="rId27"/>
    <p:sldId id="278" r:id="rId28"/>
    <p:sldId id="279" r:id="rId29"/>
    <p:sldId id="292" r:id="rId30"/>
    <p:sldId id="290" r:id="rId31"/>
    <p:sldId id="291" r:id="rId32"/>
    <p:sldId id="267" r:id="rId33"/>
    <p:sldId id="266" r:id="rId34"/>
    <p:sldId id="265" r:id="rId35"/>
    <p:sldId id="280" r:id="rId36"/>
    <p:sldId id="281" r:id="rId37"/>
    <p:sldId id="282" r:id="rId38"/>
    <p:sldId id="295" r:id="rId39"/>
    <p:sldId id="306" r:id="rId40"/>
    <p:sldId id="307" r:id="rId41"/>
    <p:sldId id="309" r:id="rId42"/>
    <p:sldId id="310" r:id="rId43"/>
    <p:sldId id="311" r:id="rId44"/>
    <p:sldId id="312" r:id="rId45"/>
    <p:sldId id="313" r:id="rId46"/>
    <p:sldId id="308" r:id="rId47"/>
  </p:sldIdLst>
  <p:sldSz cx="9144000" cy="9144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5" autoAdjust="0"/>
    <p:restoredTop sz="94660"/>
  </p:normalViewPr>
  <p:slideViewPr>
    <p:cSldViewPr snapToGrid="0" showGuides="1">
      <p:cViewPr>
        <p:scale>
          <a:sx n="50" d="100"/>
          <a:sy n="50" d="100"/>
        </p:scale>
        <p:origin x="-1872" y="-78"/>
      </p:cViewPr>
      <p:guideLst>
        <p:guide orient="horz" pos="4176"/>
        <p:guide orient="horz" pos="4584"/>
        <p:guide orient="horz" pos="3319"/>
        <p:guide pos="1680"/>
        <p:guide pos="4380"/>
        <p:guide pos="5676"/>
        <p:guide pos="2926"/>
        <p:guide pos="4287"/>
      </p:guideLst>
    </p:cSldViewPr>
  </p:slideViewPr>
  <p:notesTextViewPr>
    <p:cViewPr>
      <p:scale>
        <a:sx n="100" d="100"/>
        <a:sy n="100" d="100"/>
      </p:scale>
      <p:origin x="0" y="0"/>
    </p:cViewPr>
  </p:notesTextViewPr>
  <p:sorterViewPr>
    <p:cViewPr>
      <p:scale>
        <a:sx n="50" d="100"/>
        <a:sy n="50" d="100"/>
      </p:scale>
      <p:origin x="0" y="1368"/>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840568"/>
            <a:ext cx="7772400" cy="1960033"/>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5181600"/>
            <a:ext cx="64008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CBDBEF6-DEFE-4F2E-BF32-BA0F1596C0D3}" type="datetimeFigureOut">
              <a:rPr lang="en-US" smtClean="0"/>
              <a:pPr/>
              <a:t>3/3/2014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139060-B988-45EB-9577-9DE722FDAF3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BDBEF6-DEFE-4F2E-BF32-BA0F1596C0D3}" type="datetimeFigureOut">
              <a:rPr lang="en-US" smtClean="0"/>
              <a:pPr/>
              <a:t>3/3/2014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139060-B988-45EB-9577-9DE722FDAF3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88951"/>
            <a:ext cx="2057400" cy="10401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88951"/>
            <a:ext cx="6019800" cy="10401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BDBEF6-DEFE-4F2E-BF32-BA0F1596C0D3}" type="datetimeFigureOut">
              <a:rPr lang="en-US" smtClean="0"/>
              <a:pPr/>
              <a:t>3/3/2014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139060-B988-45EB-9577-9DE722FDAF3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BDBEF6-DEFE-4F2E-BF32-BA0F1596C0D3}" type="datetimeFigureOut">
              <a:rPr lang="en-US" smtClean="0"/>
              <a:pPr/>
              <a:t>3/3/2014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139060-B988-45EB-9577-9DE722FDAF3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875867"/>
            <a:ext cx="77724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3875618"/>
            <a:ext cx="77724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BDBEF6-DEFE-4F2E-BF32-BA0F1596C0D3}" type="datetimeFigureOut">
              <a:rPr lang="en-US" smtClean="0"/>
              <a:pPr/>
              <a:t>3/3/2014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139060-B988-45EB-9577-9DE722FDAF3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844800"/>
            <a:ext cx="4038600"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844800"/>
            <a:ext cx="4038600"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CBDBEF6-DEFE-4F2E-BF32-BA0F1596C0D3}" type="datetimeFigureOut">
              <a:rPr lang="en-US" smtClean="0"/>
              <a:pPr/>
              <a:t>3/3/2014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139060-B988-45EB-9577-9DE722FDAF3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66184"/>
            <a:ext cx="8229600"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2046817"/>
            <a:ext cx="4040188"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899833"/>
            <a:ext cx="4040188"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2046817"/>
            <a:ext cx="4041775"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899833"/>
            <a:ext cx="4041775"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CBDBEF6-DEFE-4F2E-BF32-BA0F1596C0D3}" type="datetimeFigureOut">
              <a:rPr lang="en-US" smtClean="0"/>
              <a:pPr/>
              <a:t>3/3/2014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139060-B988-45EB-9577-9DE722FDAF3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CBDBEF6-DEFE-4F2E-BF32-BA0F1596C0D3}" type="datetimeFigureOut">
              <a:rPr lang="en-US" smtClean="0"/>
              <a:pPr/>
              <a:t>3/3/2014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139060-B988-45EB-9577-9DE722FDAF3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BDBEF6-DEFE-4F2E-BF32-BA0F1596C0D3}" type="datetimeFigureOut">
              <a:rPr lang="en-US" smtClean="0"/>
              <a:pPr/>
              <a:t>3/3/2014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139060-B988-45EB-9577-9DE722FDAF3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364067"/>
            <a:ext cx="3008313"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364067"/>
            <a:ext cx="5111750"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913467"/>
            <a:ext cx="3008313"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BDBEF6-DEFE-4F2E-BF32-BA0F1596C0D3}" type="datetimeFigureOut">
              <a:rPr lang="en-US" smtClean="0"/>
              <a:pPr/>
              <a:t>3/3/2014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139060-B988-45EB-9577-9DE722FDAF3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6400800"/>
            <a:ext cx="5486400" cy="755651"/>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817033"/>
            <a:ext cx="54864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7156451"/>
            <a:ext cx="54864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BDBEF6-DEFE-4F2E-BF32-BA0F1596C0D3}" type="datetimeFigureOut">
              <a:rPr lang="en-US" smtClean="0"/>
              <a:pPr/>
              <a:t>3/3/2014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139060-B988-45EB-9577-9DE722FDAF3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66184"/>
            <a:ext cx="8229600" cy="1524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2133601"/>
            <a:ext cx="8229600" cy="603461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8475134"/>
            <a:ext cx="21336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9CBDBEF6-DEFE-4F2E-BF32-BA0F1596C0D3}" type="datetimeFigureOut">
              <a:rPr lang="en-US" smtClean="0"/>
              <a:pPr/>
              <a:t>3/3/2014</a:t>
            </a:fld>
            <a:endParaRPr lang="en-US"/>
          </a:p>
        </p:txBody>
      </p:sp>
      <p:sp>
        <p:nvSpPr>
          <p:cNvPr id="5" name="Footer Placeholder 4"/>
          <p:cNvSpPr>
            <a:spLocks noGrp="1"/>
          </p:cNvSpPr>
          <p:nvPr>
            <p:ph type="ftr" sz="quarter" idx="3"/>
          </p:nvPr>
        </p:nvSpPr>
        <p:spPr>
          <a:xfrm>
            <a:off x="3124200" y="8475134"/>
            <a:ext cx="28956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8475134"/>
            <a:ext cx="21336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8F139060-B988-45EB-9577-9DE722FDAF3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www.sketchup.com/intl/en/training/videos.html"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2" Type="http://schemas.openxmlformats.org/officeDocument/2006/relationships/hyperlink" Target="http://support.google.com/sketchup/bin/answer.py?hl=en&amp;answer=151558"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59.jpe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jpeg"/><Relationship Id="rId10" Type="http://schemas.openxmlformats.org/officeDocument/2006/relationships/image" Target="../media/image66.png"/><Relationship Id="rId4" Type="http://schemas.openxmlformats.org/officeDocument/2006/relationships/image" Target="../media/image60.jpeg"/><Relationship Id="rId9" Type="http://schemas.openxmlformats.org/officeDocument/2006/relationships/image" Target="../media/image65.png"/></Relationships>
</file>

<file path=ppt/slides/_rels/slide31.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3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elearning.amres.ac.rs/moodle/pluginfile.php/12772/mod_forum/intro/kocka-serija-01.skb"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image" Target="../media/image91.jpeg"/><Relationship Id="rId1" Type="http://schemas.openxmlformats.org/officeDocument/2006/relationships/slideLayout" Target="../slideLayouts/slideLayout7.xml"/><Relationship Id="rId6" Type="http://schemas.openxmlformats.org/officeDocument/2006/relationships/image" Target="../media/image95.jpeg"/><Relationship Id="rId5" Type="http://schemas.openxmlformats.org/officeDocument/2006/relationships/image" Target="../media/image94.jpeg"/><Relationship Id="rId10" Type="http://schemas.openxmlformats.org/officeDocument/2006/relationships/image" Target="../media/image99.jpeg"/><Relationship Id="rId4" Type="http://schemas.openxmlformats.org/officeDocument/2006/relationships/image" Target="../media/image93.jpeg"/><Relationship Id="rId9" Type="http://schemas.openxmlformats.org/officeDocument/2006/relationships/image" Target="../media/image98.jpeg"/></Relationships>
</file>

<file path=ppt/slides/_rels/slide3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www.sketchup.com/"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4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267200" y="5216293"/>
            <a:ext cx="4876800" cy="273930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itle 1"/>
          <p:cNvSpPr>
            <a:spLocks noGrp="1"/>
          </p:cNvSpPr>
          <p:nvPr>
            <p:ph type="ctrTitle"/>
          </p:nvPr>
        </p:nvSpPr>
        <p:spPr>
          <a:xfrm>
            <a:off x="685800" y="2840568"/>
            <a:ext cx="7772400" cy="1960033"/>
          </a:xfrm>
        </p:spPr>
        <p:txBody>
          <a:bodyPr>
            <a:normAutofit fontScale="90000"/>
          </a:bodyPr>
          <a:lstStyle/>
          <a:p>
            <a:pPr algn="l"/>
            <a:r>
              <a:rPr lang="en-US" b="1" dirty="0" smtClean="0">
                <a:effectLst>
                  <a:outerShdw blurRad="38100" dist="38100" dir="2700000" algn="tl">
                    <a:srgbClr val="000000">
                      <a:alpha val="43137"/>
                    </a:srgbClr>
                  </a:outerShdw>
                </a:effectLst>
              </a:rPr>
              <a:t>Google SketchUp</a:t>
            </a:r>
            <a:br>
              <a:rPr lang="en-US" b="1" dirty="0" smtClean="0">
                <a:effectLst>
                  <a:outerShdw blurRad="38100" dist="38100" dir="2700000" algn="tl">
                    <a:srgbClr val="000000">
                      <a:alpha val="43137"/>
                    </a:srgbClr>
                  </a:outerShdw>
                </a:effectLst>
              </a:rPr>
            </a:br>
            <a:r>
              <a:rPr lang="en-US" sz="2200" b="1" dirty="0" smtClean="0">
                <a:effectLst>
                  <a:outerShdw blurRad="38100" dist="38100" dir="2700000" algn="tl">
                    <a:srgbClr val="000000">
                      <a:alpha val="43137"/>
                    </a:srgbClr>
                  </a:outerShdw>
                </a:effectLst>
              </a:rPr>
              <a:t/>
            </a:r>
            <a:br>
              <a:rPr lang="en-US" sz="2200" b="1" dirty="0" smtClean="0">
                <a:effectLst>
                  <a:outerShdw blurRad="38100" dist="38100" dir="2700000" algn="tl">
                    <a:srgbClr val="000000">
                      <a:alpha val="43137"/>
                    </a:srgbClr>
                  </a:outerShdw>
                </a:effectLst>
              </a:rPr>
            </a:br>
            <a:r>
              <a:rPr lang="sr-Latn-RS" sz="2800" b="1" dirty="0" smtClean="0"/>
              <a:t>Kurs: Principi CAAD-a, Predavanje 02</a:t>
            </a:r>
            <a:r>
              <a:rPr lang="sr-Latn-RS" sz="3100" b="1" dirty="0" smtClean="0"/>
              <a:t/>
            </a:r>
            <a:br>
              <a:rPr lang="sr-Latn-RS" sz="3100" b="1" dirty="0" smtClean="0"/>
            </a:br>
            <a:r>
              <a:rPr lang="sr-Latn-RS" sz="2100" b="1" dirty="0" smtClean="0"/>
              <a:t>Univerzitet u Beogradu, Arhitektonski fakultet</a:t>
            </a:r>
            <a:r>
              <a:rPr lang="en-US" dirty="0" smtClean="0"/>
              <a:t/>
            </a:r>
            <a:br>
              <a:rPr lang="en-US" dirty="0" smtClean="0"/>
            </a:br>
            <a:r>
              <a:rPr lang="en-US" b="1" dirty="0" smtClean="0">
                <a:effectLst>
                  <a:outerShdw blurRad="38100" dist="38100" dir="2700000" algn="tl">
                    <a:srgbClr val="000000">
                      <a:alpha val="43137"/>
                    </a:srgbClr>
                  </a:outerShdw>
                </a:effectLst>
              </a:rPr>
              <a:t/>
            </a:r>
            <a:br>
              <a:rPr lang="en-US" b="1" dirty="0" smtClean="0">
                <a:effectLst>
                  <a:outerShdw blurRad="38100" dist="38100" dir="2700000" algn="tl">
                    <a:srgbClr val="000000">
                      <a:alpha val="43137"/>
                    </a:srgbClr>
                  </a:outerShdw>
                </a:effectLst>
              </a:rPr>
            </a:br>
            <a:r>
              <a:rPr lang="en-US" b="1" dirty="0" smtClean="0">
                <a:effectLst>
                  <a:outerShdw blurRad="38100" dist="38100" dir="2700000" algn="tl">
                    <a:srgbClr val="000000">
                      <a:alpha val="43137"/>
                    </a:srgbClr>
                  </a:outerShdw>
                </a:effectLst>
              </a:rPr>
              <a:t> </a:t>
            </a:r>
            <a:endParaRPr lang="en-US" b="1" dirty="0">
              <a:effectLst>
                <a:outerShdw blurRad="38100" dist="38100" dir="2700000" algn="tl">
                  <a:srgbClr val="000000">
                    <a:alpha val="43137"/>
                  </a:srgbClr>
                </a:outerShdw>
              </a:effectLst>
            </a:endParaRPr>
          </a:p>
        </p:txBody>
      </p:sp>
      <p:sp>
        <p:nvSpPr>
          <p:cNvPr id="5" name="Subtitle 2"/>
          <p:cNvSpPr>
            <a:spLocks noGrp="1"/>
          </p:cNvSpPr>
          <p:nvPr>
            <p:ph type="subTitle" idx="1"/>
          </p:nvPr>
        </p:nvSpPr>
        <p:spPr>
          <a:xfrm>
            <a:off x="762000" y="7569200"/>
            <a:ext cx="7010400" cy="812800"/>
          </a:xfrm>
        </p:spPr>
        <p:txBody>
          <a:bodyPr>
            <a:noAutofit/>
          </a:bodyPr>
          <a:lstStyle/>
          <a:p>
            <a:pPr algn="l"/>
            <a:r>
              <a:rPr lang="sr-Latn-RS" sz="2000" b="1" dirty="0" smtClean="0">
                <a:solidFill>
                  <a:schemeClr val="tx1"/>
                </a:solidFill>
              </a:rPr>
              <a:t>Dr Mirjana Devetaković, dipl. inž. </a:t>
            </a:r>
            <a:r>
              <a:rPr lang="sr-Latn-RS" sz="2000" b="1" dirty="0">
                <a:solidFill>
                  <a:schemeClr val="tx1"/>
                </a:solidFill>
              </a:rPr>
              <a:t>a</a:t>
            </a:r>
            <a:r>
              <a:rPr lang="sr-Latn-RS" sz="2000" b="1" dirty="0" smtClean="0">
                <a:solidFill>
                  <a:schemeClr val="tx1"/>
                </a:solidFill>
              </a:rPr>
              <a:t>rh.</a:t>
            </a:r>
            <a:endParaRPr lang="en-US" sz="2000" b="1" dirty="0" smtClean="0">
              <a:solidFill>
                <a:schemeClr val="tx1"/>
              </a:solidFill>
            </a:endParaRPr>
          </a:p>
          <a:p>
            <a:pPr algn="l"/>
            <a:r>
              <a:rPr lang="en-US" sz="2000" dirty="0" smtClean="0">
                <a:solidFill>
                  <a:schemeClr val="tx1"/>
                </a:solidFill>
              </a:rPr>
              <a:t>Beograd, 2014</a:t>
            </a:r>
          </a:p>
        </p:txBody>
      </p:sp>
      <p:sp>
        <p:nvSpPr>
          <p:cNvPr id="6" name="Subtitle 2"/>
          <p:cNvSpPr txBox="1">
            <a:spLocks/>
          </p:cNvSpPr>
          <p:nvPr/>
        </p:nvSpPr>
        <p:spPr>
          <a:xfrm>
            <a:off x="762000" y="4343400"/>
            <a:ext cx="7010400" cy="2057400"/>
          </a:xfrm>
          <a:prstGeom prst="rect">
            <a:avLst/>
          </a:prstGeom>
        </p:spPr>
        <p:txBody>
          <a:bodyPr vert="horz" lIns="91440" tIns="45720" rIns="91440" bIns="45720" rtlCol="0">
            <a:no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sr-Latn-RS" sz="2000" b="0" i="0" u="none" strike="noStrike" kern="1200" cap="none" spc="0" normalizeH="0" baseline="0" dirty="0" smtClean="0">
                <a:ln>
                  <a:noFill/>
                </a:ln>
                <a:solidFill>
                  <a:schemeClr val="tx1"/>
                </a:solidFill>
                <a:effectLst/>
                <a:uLnTx/>
                <a:uFillTx/>
                <a:latin typeface="+mn-lt"/>
                <a:ea typeface="+mn-ea"/>
                <a:cs typeface="+mn-cs"/>
              </a:rPr>
              <a:t>Radno okru</a:t>
            </a:r>
            <a:r>
              <a:rPr lang="sr-Latn-RS" sz="2000" dirty="0" smtClean="0"/>
              <a:t>ženje SketchUp-a</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sr-Latn-RS" sz="2000" b="0" i="0" u="none" strike="noStrike" kern="1200" cap="none" spc="0" normalizeH="0" baseline="0" noProof="0" dirty="0" smtClean="0">
                <a:ln>
                  <a:noFill/>
                </a:ln>
                <a:solidFill>
                  <a:schemeClr val="tx1"/>
                </a:solidFill>
                <a:effectLst/>
                <a:uLnTx/>
                <a:uFillTx/>
                <a:latin typeface="+mn-lt"/>
                <a:ea typeface="+mn-ea"/>
                <a:cs typeface="+mn-cs"/>
              </a:rPr>
              <a:t>Navigacija</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sr-Latn-RS" sz="2000" dirty="0" smtClean="0"/>
              <a:t>Komande za crtanje i modifikaciju</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sr-Latn-RS" sz="2000" b="0" i="0" u="none" strike="noStrike" kern="1200" cap="none" spc="0" normalizeH="0" baseline="0" noProof="0" dirty="0" smtClean="0">
                <a:ln>
                  <a:noFill/>
                </a:ln>
                <a:solidFill>
                  <a:schemeClr val="tx1"/>
                </a:solidFill>
                <a:effectLst/>
                <a:uLnTx/>
                <a:uFillTx/>
                <a:latin typeface="+mn-lt"/>
                <a:ea typeface="+mn-ea"/>
                <a:cs typeface="+mn-cs"/>
              </a:rPr>
              <a:t>Precizan</a:t>
            </a:r>
            <a:r>
              <a:rPr kumimoji="0" lang="sr-Latn-RS" sz="2000" b="0" i="0" u="none" strike="noStrike" kern="1200" cap="none" spc="0" normalizeH="0" noProof="0" dirty="0" smtClean="0">
                <a:ln>
                  <a:noFill/>
                </a:ln>
                <a:solidFill>
                  <a:schemeClr val="tx1"/>
                </a:solidFill>
                <a:effectLst/>
                <a:uLnTx/>
                <a:uFillTx/>
                <a:latin typeface="+mn-lt"/>
                <a:ea typeface="+mn-ea"/>
                <a:cs typeface="+mn-cs"/>
              </a:rPr>
              <a:t> unos koordinata i veličina</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sr-Latn-RS" sz="2000" baseline="0" dirty="0" smtClean="0"/>
              <a:t>Vezivanje</a:t>
            </a:r>
            <a:r>
              <a:rPr lang="sr-Latn-RS" sz="2000" dirty="0" smtClean="0"/>
              <a:t> za elemente konteksta</a:t>
            </a: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sr-Latn-RS" sz="2000" b="0" i="0" u="none" strike="noStrike" kern="1200" cap="none" spc="0" normalizeH="0" baseline="0" dirty="0" smtClean="0">
                <a:ln>
                  <a:noFill/>
                </a:ln>
                <a:solidFill>
                  <a:schemeClr val="tx1"/>
                </a:solidFill>
                <a:effectLst/>
                <a:uLnTx/>
                <a:uFillTx/>
                <a:latin typeface="+mn-lt"/>
                <a:ea typeface="+mn-ea"/>
                <a:cs typeface="+mn-cs"/>
              </a:rPr>
              <a:t>Zadatak</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02</a:t>
            </a:r>
            <a:endParaRPr kumimoji="0" lang="sr-Latn-RS" sz="20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0" y="919163"/>
            <a:ext cx="9144000" cy="7305675"/>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cstate="print"/>
          <a:srcRect/>
          <a:stretch>
            <a:fillRect/>
          </a:stretch>
        </p:blipFill>
        <p:spPr bwMode="auto">
          <a:xfrm>
            <a:off x="782280" y="2600325"/>
            <a:ext cx="8361719" cy="4581525"/>
          </a:xfrm>
          <a:prstGeom prst="rect">
            <a:avLst/>
          </a:prstGeom>
          <a:noFill/>
          <a:ln w="9525">
            <a:noFill/>
            <a:miter lim="800000"/>
            <a:headEnd/>
            <a:tailEnd/>
          </a:ln>
        </p:spPr>
      </p:pic>
      <p:sp>
        <p:nvSpPr>
          <p:cNvPr id="4" name="Title 1"/>
          <p:cNvSpPr txBox="1">
            <a:spLocks/>
          </p:cNvSpPr>
          <p:nvPr/>
        </p:nvSpPr>
        <p:spPr>
          <a:xfrm>
            <a:off x="685800" y="1905000"/>
            <a:ext cx="8458200" cy="914400"/>
          </a:xfrm>
          <a:prstGeom prst="rect">
            <a:avLst/>
          </a:prstGeom>
        </p:spPr>
        <p:txBody>
          <a:bodyPr>
            <a:normAutofit fontScale="97500"/>
          </a:bodyPr>
          <a:lstStyle/>
          <a:p>
            <a:r>
              <a:rPr lang="en-US" sz="2900" b="1" dirty="0" smtClean="0">
                <a:effectLst>
                  <a:outerShdw blurRad="38100" dist="38100" dir="2700000" algn="tl">
                    <a:srgbClr val="000000">
                      <a:alpha val="43137"/>
                    </a:srgbClr>
                  </a:outerShdw>
                </a:effectLst>
                <a:latin typeface="+mj-lt"/>
                <a:ea typeface="+mj-ea"/>
                <a:cs typeface="+mj-cs"/>
              </a:rPr>
              <a:t>&gt; </a:t>
            </a:r>
            <a:r>
              <a:rPr kumimoji="0" lang="en-US" sz="2900" b="1" i="0" u="none"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mj-lt"/>
                <a:ea typeface="+mj-ea"/>
                <a:cs typeface="+mj-cs"/>
              </a:rPr>
              <a:t>LayOut</a:t>
            </a:r>
            <a:endParaRPr kumimoji="0" lang="sr-Latn-RS" sz="29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endParaRPr>
          </a:p>
          <a:p>
            <a:r>
              <a:rPr lang="en-US" sz="2400" dirty="0" smtClean="0">
                <a:latin typeface="+mj-lt"/>
                <a:ea typeface="+mj-ea"/>
                <a:cs typeface="+mj-cs"/>
              </a:rPr>
              <a:t>    </a:t>
            </a:r>
            <a:endParaRPr lang="sr-Latn-RS" sz="2400" dirty="0" smtClean="0">
              <a:latin typeface="+mj-lt"/>
              <a:ea typeface="+mj-ea"/>
              <a:cs typeface="+mj-cs"/>
            </a:endParaRPr>
          </a:p>
          <a:p>
            <a:pPr>
              <a:spcBef>
                <a:spcPts val="1200"/>
              </a:spcBef>
              <a:buFont typeface="Arial" pitchFamily="34" charset="0"/>
              <a:buChar char="•"/>
            </a:pPr>
            <a:endParaRPr lang="en-US" sz="2400" dirty="0">
              <a:latin typeface="+mj-lt"/>
              <a:ea typeface="+mj-ea"/>
              <a:cs typeface="+mj-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757646" y="1714500"/>
            <a:ext cx="8386354" cy="6115050"/>
          </a:xfrm>
          <a:prstGeom prst="rect">
            <a:avLst/>
          </a:prstGeom>
          <a:noFill/>
          <a:ln w="9525">
            <a:noFill/>
            <a:miter lim="800000"/>
            <a:headEnd/>
            <a:tailEnd/>
          </a:ln>
        </p:spPr>
      </p:pic>
      <p:sp>
        <p:nvSpPr>
          <p:cNvPr id="3" name="Title 1"/>
          <p:cNvSpPr txBox="1">
            <a:spLocks/>
          </p:cNvSpPr>
          <p:nvPr/>
        </p:nvSpPr>
        <p:spPr>
          <a:xfrm>
            <a:off x="685800" y="1066800"/>
            <a:ext cx="8458200" cy="914400"/>
          </a:xfrm>
          <a:prstGeom prst="rect">
            <a:avLst/>
          </a:prstGeom>
        </p:spPr>
        <p:txBody>
          <a:bodyPr>
            <a:normAutofit fontScale="97500"/>
          </a:bodyPr>
          <a:lstStyle/>
          <a:p>
            <a:r>
              <a:rPr lang="en-US" sz="2900" b="1" dirty="0" smtClean="0">
                <a:effectLst>
                  <a:outerShdw blurRad="38100" dist="38100" dir="2700000" algn="tl">
                    <a:srgbClr val="000000">
                      <a:alpha val="43137"/>
                    </a:srgbClr>
                  </a:outerShdw>
                </a:effectLst>
                <a:latin typeface="+mj-lt"/>
                <a:ea typeface="+mj-ea"/>
                <a:cs typeface="+mj-cs"/>
              </a:rPr>
              <a:t>&gt; </a:t>
            </a:r>
            <a:r>
              <a:rPr kumimoji="0" lang="en-US" sz="29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Extension Warehouse</a:t>
            </a:r>
            <a:endParaRPr kumimoji="0" lang="sr-Latn-RS" sz="29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endParaRPr>
          </a:p>
          <a:p>
            <a:r>
              <a:rPr lang="en-US" sz="2400" dirty="0" smtClean="0">
                <a:latin typeface="+mj-lt"/>
                <a:ea typeface="+mj-ea"/>
                <a:cs typeface="+mj-cs"/>
              </a:rPr>
              <a:t>    </a:t>
            </a:r>
            <a:endParaRPr lang="sr-Latn-RS" sz="2400" dirty="0" smtClean="0">
              <a:latin typeface="+mj-lt"/>
              <a:ea typeface="+mj-ea"/>
              <a:cs typeface="+mj-cs"/>
            </a:endParaRPr>
          </a:p>
          <a:p>
            <a:pPr>
              <a:spcBef>
                <a:spcPts val="1200"/>
              </a:spcBef>
              <a:buFont typeface="Arial" pitchFamily="34" charset="0"/>
              <a:buChar char="•"/>
            </a:pPr>
            <a:endParaRPr lang="en-US" sz="2400" dirty="0">
              <a:latin typeface="+mj-lt"/>
              <a:ea typeface="+mj-ea"/>
              <a:cs typeface="+mj-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723900" y="1695450"/>
            <a:ext cx="8447314" cy="5913120"/>
          </a:xfrm>
          <a:prstGeom prst="rect">
            <a:avLst/>
          </a:prstGeom>
          <a:ln>
            <a:noFill/>
          </a:ln>
          <a:effectLst>
            <a:outerShdw blurRad="292100" dist="139700" dir="2700000" algn="tl" rotWithShape="0">
              <a:srgbClr val="333333">
                <a:alpha val="65000"/>
              </a:srgbClr>
            </a:outerShdw>
          </a:effectLst>
        </p:spPr>
      </p:pic>
      <p:sp>
        <p:nvSpPr>
          <p:cNvPr id="3" name="Title 1"/>
          <p:cNvSpPr txBox="1">
            <a:spLocks/>
          </p:cNvSpPr>
          <p:nvPr/>
        </p:nvSpPr>
        <p:spPr>
          <a:xfrm>
            <a:off x="685800" y="1066800"/>
            <a:ext cx="8458200" cy="914400"/>
          </a:xfrm>
          <a:prstGeom prst="rect">
            <a:avLst/>
          </a:prstGeom>
        </p:spPr>
        <p:txBody>
          <a:bodyPr>
            <a:normAutofit fontScale="97500"/>
          </a:bodyPr>
          <a:lstStyle/>
          <a:p>
            <a:r>
              <a:rPr lang="en-US" sz="2900" b="1" dirty="0" smtClean="0">
                <a:effectLst>
                  <a:outerShdw blurRad="38100" dist="38100" dir="2700000" algn="tl">
                    <a:srgbClr val="000000">
                      <a:alpha val="43137"/>
                    </a:srgbClr>
                  </a:outerShdw>
                </a:effectLst>
                <a:latin typeface="+mj-lt"/>
                <a:ea typeface="+mj-ea"/>
                <a:cs typeface="+mj-cs"/>
              </a:rPr>
              <a:t>&gt; </a:t>
            </a:r>
            <a:r>
              <a:rPr kumimoji="0" lang="en-US" sz="29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Extension Warehouse</a:t>
            </a:r>
            <a:endParaRPr kumimoji="0" lang="sr-Latn-RS" sz="29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endParaRPr>
          </a:p>
          <a:p>
            <a:r>
              <a:rPr lang="en-US" sz="2400" dirty="0" smtClean="0">
                <a:latin typeface="+mj-lt"/>
                <a:ea typeface="+mj-ea"/>
                <a:cs typeface="+mj-cs"/>
              </a:rPr>
              <a:t>    </a:t>
            </a:r>
            <a:endParaRPr lang="sr-Latn-RS" sz="2400" dirty="0" smtClean="0">
              <a:latin typeface="+mj-lt"/>
              <a:ea typeface="+mj-ea"/>
              <a:cs typeface="+mj-cs"/>
            </a:endParaRPr>
          </a:p>
          <a:p>
            <a:pPr>
              <a:spcBef>
                <a:spcPts val="1200"/>
              </a:spcBef>
              <a:buFont typeface="Arial" pitchFamily="34" charset="0"/>
              <a:buChar char="•"/>
            </a:pPr>
            <a:endParaRPr lang="en-US" sz="2400" dirty="0">
              <a:latin typeface="+mj-lt"/>
              <a:ea typeface="+mj-ea"/>
              <a:cs typeface="+mj-cs"/>
            </a:endParaRPr>
          </a:p>
        </p:txBody>
      </p:sp>
      <p:pic>
        <p:nvPicPr>
          <p:cNvPr id="10243" name="Picture 3"/>
          <p:cNvPicPr>
            <a:picLocks noChangeAspect="1" noChangeArrowheads="1"/>
          </p:cNvPicPr>
          <p:nvPr/>
        </p:nvPicPr>
        <p:blipFill>
          <a:blip r:embed="rId3" cstate="print"/>
          <a:srcRect r="56667" b="50522"/>
          <a:stretch>
            <a:fillRect/>
          </a:stretch>
        </p:blipFill>
        <p:spPr bwMode="auto">
          <a:xfrm>
            <a:off x="4743450" y="4862513"/>
            <a:ext cx="3962400" cy="3614737"/>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85800" y="1905000"/>
            <a:ext cx="3048000" cy="1447800"/>
          </a:xfrm>
          <a:prstGeom prst="rect">
            <a:avLst/>
          </a:prstGeom>
        </p:spPr>
        <p:txBody>
          <a:bodyPr>
            <a:normAutofit fontScale="97500"/>
          </a:bodyPr>
          <a:lstStyle/>
          <a:p>
            <a:pPr marL="238125" indent="-238125"/>
            <a:r>
              <a:rPr lang="en-US" sz="2900" b="1" dirty="0" smtClean="0">
                <a:effectLst>
                  <a:outerShdw blurRad="38100" dist="38100" dir="2700000" algn="tl">
                    <a:srgbClr val="000000">
                      <a:alpha val="43137"/>
                    </a:srgbClr>
                  </a:outerShdw>
                </a:effectLst>
                <a:latin typeface="+mj-lt"/>
                <a:ea typeface="+mj-ea"/>
                <a:cs typeface="+mj-cs"/>
              </a:rPr>
              <a:t>&gt; </a:t>
            </a:r>
            <a:r>
              <a:rPr kumimoji="0" lang="sr-Latn-RS" sz="29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Resursi za</a:t>
            </a:r>
            <a:r>
              <a:rPr kumimoji="0" lang="sr-Latn-RS" sz="2900" b="1" i="0" u="none" strike="noStrike" kern="1200" cap="none" spc="0" normalizeH="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 učenje</a:t>
            </a:r>
            <a:endParaRPr kumimoji="0" lang="sr-Latn-RS" sz="29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endParaRPr>
          </a:p>
          <a:p>
            <a:r>
              <a:rPr lang="en-US" sz="2400" dirty="0" smtClean="0">
                <a:latin typeface="+mj-lt"/>
                <a:ea typeface="+mj-ea"/>
                <a:cs typeface="+mj-cs"/>
              </a:rPr>
              <a:t>    </a:t>
            </a:r>
            <a:endParaRPr lang="sr-Latn-RS" sz="2400" dirty="0" smtClean="0">
              <a:latin typeface="+mj-lt"/>
              <a:ea typeface="+mj-ea"/>
              <a:cs typeface="+mj-cs"/>
            </a:endParaRPr>
          </a:p>
          <a:p>
            <a:pPr>
              <a:spcBef>
                <a:spcPts val="1200"/>
              </a:spcBef>
              <a:buFont typeface="Arial" pitchFamily="34" charset="0"/>
              <a:buChar char="•"/>
            </a:pPr>
            <a:endParaRPr lang="en-US" sz="2400" dirty="0">
              <a:latin typeface="+mj-lt"/>
              <a:ea typeface="+mj-ea"/>
              <a:cs typeface="+mj-cs"/>
            </a:endParaRPr>
          </a:p>
        </p:txBody>
      </p:sp>
      <p:sp>
        <p:nvSpPr>
          <p:cNvPr id="4" name="Rectangle 3"/>
          <p:cNvSpPr/>
          <p:nvPr/>
        </p:nvSpPr>
        <p:spPr>
          <a:xfrm>
            <a:off x="381000" y="8229600"/>
            <a:ext cx="8610600" cy="338554"/>
          </a:xfrm>
          <a:prstGeom prst="rect">
            <a:avLst/>
          </a:prstGeom>
        </p:spPr>
        <p:txBody>
          <a:bodyPr wrap="square">
            <a:spAutoFit/>
          </a:bodyPr>
          <a:lstStyle/>
          <a:p>
            <a:r>
              <a:rPr lang="en-US" sz="1600" dirty="0">
                <a:hlinkClick r:id="rId2"/>
              </a:rPr>
              <a:t>http://</a:t>
            </a:r>
            <a:r>
              <a:rPr lang="en-US" sz="1600" dirty="0" smtClean="0">
                <a:hlinkClick r:id="rId2"/>
              </a:rPr>
              <a:t>www.sketchup.com/intl/en/training/videos.html</a:t>
            </a:r>
            <a:r>
              <a:rPr lang="sr-Latn-RS" sz="1600" dirty="0" smtClean="0"/>
              <a:t> </a:t>
            </a:r>
            <a:endParaRPr lang="en-US" sz="1600" dirty="0"/>
          </a:p>
        </p:txBody>
      </p:sp>
      <p:pic>
        <p:nvPicPr>
          <p:cNvPr id="921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98450" y="3352800"/>
            <a:ext cx="8674100" cy="48768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144000"/>
          </a:xfrm>
          <a:prstGeom prst="rect">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p:nvSpPr>
        <p:spPr>
          <a:xfrm>
            <a:off x="3276600" y="5791200"/>
            <a:ext cx="5562600" cy="990600"/>
          </a:xfrm>
          <a:prstGeom prst="rect">
            <a:avLst/>
          </a:prstGeom>
        </p:spPr>
        <p:txBody>
          <a:bodyPr>
            <a:normAutofit fontScale="97500"/>
          </a:bodyPr>
          <a:lstStyle/>
          <a:p>
            <a:pPr marL="238125" indent="-238125" algn="r"/>
            <a:r>
              <a:rPr lang="en-US" sz="2900" b="1" dirty="0" smtClean="0">
                <a:solidFill>
                  <a:schemeClr val="bg1"/>
                </a:solidFill>
                <a:effectLst>
                  <a:outerShdw blurRad="38100" dist="38100" dir="2700000" algn="tl">
                    <a:srgbClr val="000000">
                      <a:alpha val="43137"/>
                    </a:srgbClr>
                  </a:outerShdw>
                </a:effectLst>
                <a:latin typeface="+mj-lt"/>
                <a:ea typeface="+mj-ea"/>
                <a:cs typeface="+mj-cs"/>
              </a:rPr>
              <a:t>&gt; </a:t>
            </a:r>
            <a:r>
              <a:rPr lang="sr-Latn-RS" sz="2900" b="1" dirty="0" smtClean="0">
                <a:solidFill>
                  <a:schemeClr val="bg1"/>
                </a:solidFill>
                <a:effectLst>
                  <a:outerShdw blurRad="38100" dist="38100" dir="2700000" algn="tl">
                    <a:srgbClr val="000000">
                      <a:alpha val="43137"/>
                    </a:srgbClr>
                  </a:outerShdw>
                </a:effectLst>
                <a:latin typeface="+mj-lt"/>
                <a:ea typeface="+mj-ea"/>
                <a:cs typeface="+mj-cs"/>
              </a:rPr>
              <a:t>Radno okruženje (Interface) </a:t>
            </a:r>
            <a:endParaRPr lang="en-US" sz="2400" dirty="0">
              <a:solidFill>
                <a:schemeClr val="bg1"/>
              </a:solidFill>
              <a:latin typeface="+mj-lt"/>
              <a:ea typeface="+mj-ea"/>
              <a:cs typeface="+mj-cs"/>
            </a:endParaRPr>
          </a:p>
        </p:txBody>
      </p:sp>
      <p:pic>
        <p:nvPicPr>
          <p:cNvPr id="4" name="Picture 7"/>
          <p:cNvPicPr>
            <a:picLocks noChangeAspect="1" noChangeArrowheads="1"/>
          </p:cNvPicPr>
          <p:nvPr/>
        </p:nvPicPr>
        <p:blipFill>
          <a:blip r:embed="rId2" cstate="print"/>
          <a:srcRect l="9956" t="5208" r="34407" b="9375"/>
          <a:stretch>
            <a:fillRect/>
          </a:stretch>
        </p:blipFill>
        <p:spPr bwMode="auto">
          <a:xfrm>
            <a:off x="5971478" y="3276600"/>
            <a:ext cx="2736695" cy="2362200"/>
          </a:xfrm>
          <a:prstGeom prst="rect">
            <a:avLst/>
          </a:prstGeom>
          <a:ln>
            <a:noFill/>
          </a:ln>
          <a:effectLst>
            <a:outerShdw blurRad="292100" dist="139700" dir="2700000" algn="tl" rotWithShape="0">
              <a:srgbClr val="333333">
                <a:alpha val="65000"/>
              </a:srgbClr>
            </a:outerShdw>
            <a:reflection blurRad="6350" stA="52000" endA="300" endPos="35000" dir="5400000" sy="-100000" algn="bl" rotWithShape="0"/>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7"/>
          <p:cNvPicPr>
            <a:picLocks noChangeAspect="1" noChangeArrowheads="1"/>
          </p:cNvPicPr>
          <p:nvPr/>
        </p:nvPicPr>
        <p:blipFill>
          <a:blip r:embed="rId2" cstate="print"/>
          <a:srcRect l="9956" t="5208" r="34407" b="9375"/>
          <a:stretch>
            <a:fillRect/>
          </a:stretch>
        </p:blipFill>
        <p:spPr bwMode="auto">
          <a:xfrm>
            <a:off x="1905000" y="1447800"/>
            <a:ext cx="7239000" cy="6248400"/>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5715000" y="6705600"/>
            <a:ext cx="3276600" cy="1447800"/>
          </a:xfrm>
          <a:prstGeom prst="rect">
            <a:avLst/>
          </a:prstGeom>
          <a:noFill/>
          <a:ln w="571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66800" y="2362200"/>
            <a:ext cx="1752600" cy="1447800"/>
          </a:xfrm>
          <a:prstGeom prst="rect">
            <a:avLst/>
          </a:prstGeom>
          <a:noFill/>
          <a:ln w="571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371600" y="3505200"/>
            <a:ext cx="1752600" cy="1447800"/>
          </a:xfrm>
          <a:prstGeom prst="rect">
            <a:avLst/>
          </a:prstGeom>
          <a:noFill/>
          <a:ln w="571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048000" y="5029200"/>
            <a:ext cx="1524000" cy="1066800"/>
          </a:xfrm>
          <a:prstGeom prst="rect">
            <a:avLst/>
          </a:prstGeom>
          <a:noFill/>
          <a:ln w="571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943600" y="1143000"/>
            <a:ext cx="1524000" cy="1066800"/>
          </a:xfrm>
          <a:prstGeom prst="rect">
            <a:avLst/>
          </a:prstGeom>
          <a:noFill/>
          <a:ln w="571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5715000" y="8153400"/>
            <a:ext cx="3429000" cy="762000"/>
          </a:xfrm>
          <a:prstGeom prst="rect">
            <a:avLst/>
          </a:prstGeom>
        </p:spPr>
        <p:txBody>
          <a:bodyPr>
            <a:normAutofit fontScale="97500"/>
          </a:bodyPr>
          <a:lstStyle/>
          <a:p>
            <a:r>
              <a:rPr kumimoji="0" lang="sr-Latn-RS" sz="2000" b="1" i="0" u="none" strike="noStrike" kern="1200" cap="none" spc="0" normalizeH="0" baseline="0" noProof="0" dirty="0" smtClean="0">
                <a:ln>
                  <a:noFill/>
                </a:ln>
                <a:solidFill>
                  <a:schemeClr val="tx1"/>
                </a:solidFill>
                <a:uLnTx/>
                <a:uFillTx/>
                <a:latin typeface="+mj-lt"/>
                <a:ea typeface="+mj-ea"/>
                <a:cs typeface="+mj-cs"/>
              </a:rPr>
              <a:t>Unos koordinata i veličina</a:t>
            </a:r>
          </a:p>
          <a:p>
            <a:r>
              <a:rPr lang="en-US" sz="2000" b="1" dirty="0" smtClean="0">
                <a:latin typeface="+mj-lt"/>
                <a:ea typeface="+mj-ea"/>
                <a:cs typeface="+mj-cs"/>
              </a:rPr>
              <a:t>    </a:t>
            </a:r>
            <a:endParaRPr lang="sr-Latn-RS" sz="2000" b="1" dirty="0" smtClean="0">
              <a:latin typeface="+mj-lt"/>
              <a:ea typeface="+mj-ea"/>
              <a:cs typeface="+mj-cs"/>
            </a:endParaRPr>
          </a:p>
          <a:p>
            <a:pPr>
              <a:spcBef>
                <a:spcPts val="1200"/>
              </a:spcBef>
              <a:buFont typeface="Arial" pitchFamily="34" charset="0"/>
              <a:buChar char="•"/>
            </a:pPr>
            <a:endParaRPr lang="en-US" sz="2000" b="1" dirty="0">
              <a:latin typeface="+mj-lt"/>
              <a:ea typeface="+mj-ea"/>
              <a:cs typeface="+mj-cs"/>
            </a:endParaRPr>
          </a:p>
        </p:txBody>
      </p:sp>
      <p:sp>
        <p:nvSpPr>
          <p:cNvPr id="14" name="Title 1"/>
          <p:cNvSpPr txBox="1">
            <a:spLocks/>
          </p:cNvSpPr>
          <p:nvPr/>
        </p:nvSpPr>
        <p:spPr>
          <a:xfrm>
            <a:off x="2971800" y="6096000"/>
            <a:ext cx="3429000" cy="762000"/>
          </a:xfrm>
          <a:prstGeom prst="rect">
            <a:avLst/>
          </a:prstGeom>
        </p:spPr>
        <p:txBody>
          <a:bodyPr>
            <a:normAutofit fontScale="97500"/>
          </a:bodyPr>
          <a:lstStyle/>
          <a:p>
            <a:r>
              <a:rPr kumimoji="0" lang="sr-Latn-RS" sz="2000" b="1" i="0" u="none" strike="noStrike" kern="1200" cap="none" spc="0" normalizeH="0" baseline="0" noProof="0" dirty="0" smtClean="0">
                <a:ln>
                  <a:noFill/>
                </a:ln>
                <a:solidFill>
                  <a:schemeClr val="tx1"/>
                </a:solidFill>
                <a:uLnTx/>
                <a:uFillTx/>
                <a:latin typeface="+mj-lt"/>
                <a:ea typeface="+mj-ea"/>
                <a:cs typeface="+mj-cs"/>
              </a:rPr>
              <a:t>Koordinatni sistem</a:t>
            </a:r>
          </a:p>
          <a:p>
            <a:r>
              <a:rPr lang="en-US" sz="2000" b="1" dirty="0" smtClean="0">
                <a:latin typeface="+mj-lt"/>
                <a:ea typeface="+mj-ea"/>
                <a:cs typeface="+mj-cs"/>
              </a:rPr>
              <a:t>    </a:t>
            </a:r>
            <a:endParaRPr lang="sr-Latn-RS" sz="2000" b="1" dirty="0" smtClean="0">
              <a:latin typeface="+mj-lt"/>
              <a:ea typeface="+mj-ea"/>
              <a:cs typeface="+mj-cs"/>
            </a:endParaRPr>
          </a:p>
          <a:p>
            <a:pPr>
              <a:spcBef>
                <a:spcPts val="1200"/>
              </a:spcBef>
              <a:buFont typeface="Arial" pitchFamily="34" charset="0"/>
              <a:buChar char="•"/>
            </a:pPr>
            <a:endParaRPr lang="en-US" sz="2000" b="1" dirty="0">
              <a:latin typeface="+mj-lt"/>
              <a:ea typeface="+mj-ea"/>
              <a:cs typeface="+mj-cs"/>
            </a:endParaRPr>
          </a:p>
        </p:txBody>
      </p:sp>
      <p:sp>
        <p:nvSpPr>
          <p:cNvPr id="15" name="Title 1"/>
          <p:cNvSpPr txBox="1">
            <a:spLocks/>
          </p:cNvSpPr>
          <p:nvPr/>
        </p:nvSpPr>
        <p:spPr>
          <a:xfrm>
            <a:off x="6934200" y="5334000"/>
            <a:ext cx="3429000" cy="762000"/>
          </a:xfrm>
          <a:prstGeom prst="rect">
            <a:avLst/>
          </a:prstGeom>
        </p:spPr>
        <p:txBody>
          <a:bodyPr>
            <a:normAutofit fontScale="97500"/>
          </a:bodyPr>
          <a:lstStyle/>
          <a:p>
            <a:r>
              <a:rPr kumimoji="0" lang="sr-Latn-RS" sz="2000" b="1" i="0" u="none" strike="noStrike" kern="1200" cap="none" spc="0" normalizeH="0" baseline="0" noProof="0" dirty="0" smtClean="0">
                <a:ln>
                  <a:noFill/>
                </a:ln>
                <a:solidFill>
                  <a:schemeClr val="tx1"/>
                </a:solidFill>
                <a:uLnTx/>
                <a:uFillTx/>
                <a:latin typeface="+mj-lt"/>
                <a:ea typeface="+mj-ea"/>
                <a:cs typeface="+mj-cs"/>
              </a:rPr>
              <a:t>Kontekst meni</a:t>
            </a:r>
          </a:p>
          <a:p>
            <a:r>
              <a:rPr lang="en-US" sz="2000" b="1" dirty="0" smtClean="0">
                <a:latin typeface="+mj-lt"/>
                <a:ea typeface="+mj-ea"/>
                <a:cs typeface="+mj-cs"/>
              </a:rPr>
              <a:t>    </a:t>
            </a:r>
            <a:endParaRPr lang="sr-Latn-RS" sz="2000" b="1" dirty="0" smtClean="0">
              <a:latin typeface="+mj-lt"/>
              <a:ea typeface="+mj-ea"/>
              <a:cs typeface="+mj-cs"/>
            </a:endParaRPr>
          </a:p>
          <a:p>
            <a:pPr>
              <a:spcBef>
                <a:spcPts val="1200"/>
              </a:spcBef>
              <a:buFont typeface="Arial" pitchFamily="34" charset="0"/>
              <a:buChar char="•"/>
            </a:pPr>
            <a:endParaRPr lang="en-US" sz="2000" b="1" dirty="0">
              <a:latin typeface="+mj-lt"/>
              <a:ea typeface="+mj-ea"/>
              <a:cs typeface="+mj-cs"/>
            </a:endParaRPr>
          </a:p>
        </p:txBody>
      </p:sp>
      <p:sp>
        <p:nvSpPr>
          <p:cNvPr id="16" name="Title 1"/>
          <p:cNvSpPr txBox="1">
            <a:spLocks/>
          </p:cNvSpPr>
          <p:nvPr/>
        </p:nvSpPr>
        <p:spPr>
          <a:xfrm>
            <a:off x="0" y="2590800"/>
            <a:ext cx="3429000" cy="762000"/>
          </a:xfrm>
          <a:prstGeom prst="rect">
            <a:avLst/>
          </a:prstGeom>
        </p:spPr>
        <p:txBody>
          <a:bodyPr>
            <a:normAutofit fontScale="97500"/>
          </a:bodyPr>
          <a:lstStyle/>
          <a:p>
            <a:r>
              <a:rPr kumimoji="0" lang="sr-Latn-RS" sz="2000" b="1" i="0" u="none" strike="noStrike" kern="1200" cap="none" spc="0" normalizeH="0" baseline="0" noProof="0" dirty="0" smtClean="0">
                <a:ln>
                  <a:noFill/>
                </a:ln>
                <a:solidFill>
                  <a:schemeClr val="tx1"/>
                </a:solidFill>
                <a:uLnTx/>
                <a:uFillTx/>
                <a:latin typeface="+mj-lt"/>
                <a:ea typeface="+mj-ea"/>
                <a:cs typeface="+mj-cs"/>
              </a:rPr>
              <a:t>Crtanje</a:t>
            </a:r>
          </a:p>
          <a:p>
            <a:r>
              <a:rPr lang="en-US" sz="2000" b="1" dirty="0" smtClean="0">
                <a:latin typeface="+mj-lt"/>
                <a:ea typeface="+mj-ea"/>
                <a:cs typeface="+mj-cs"/>
              </a:rPr>
              <a:t>    </a:t>
            </a:r>
            <a:endParaRPr lang="sr-Latn-RS" sz="2000" b="1" dirty="0" smtClean="0">
              <a:latin typeface="+mj-lt"/>
              <a:ea typeface="+mj-ea"/>
              <a:cs typeface="+mj-cs"/>
            </a:endParaRPr>
          </a:p>
          <a:p>
            <a:pPr>
              <a:spcBef>
                <a:spcPts val="1200"/>
              </a:spcBef>
              <a:buFont typeface="Arial" pitchFamily="34" charset="0"/>
              <a:buChar char="•"/>
            </a:pPr>
            <a:endParaRPr lang="en-US" sz="2000" b="1" dirty="0">
              <a:latin typeface="+mj-lt"/>
              <a:ea typeface="+mj-ea"/>
              <a:cs typeface="+mj-cs"/>
            </a:endParaRPr>
          </a:p>
        </p:txBody>
      </p:sp>
      <p:sp>
        <p:nvSpPr>
          <p:cNvPr id="17" name="Title 1"/>
          <p:cNvSpPr txBox="1">
            <a:spLocks/>
          </p:cNvSpPr>
          <p:nvPr/>
        </p:nvSpPr>
        <p:spPr>
          <a:xfrm>
            <a:off x="0" y="4191000"/>
            <a:ext cx="3429000" cy="762000"/>
          </a:xfrm>
          <a:prstGeom prst="rect">
            <a:avLst/>
          </a:prstGeom>
        </p:spPr>
        <p:txBody>
          <a:bodyPr>
            <a:normAutofit fontScale="97500"/>
          </a:bodyPr>
          <a:lstStyle/>
          <a:p>
            <a:r>
              <a:rPr kumimoji="0" lang="sr-Latn-RS" sz="2000" b="1" i="0" u="none" strike="noStrike" kern="1200" cap="none" spc="0" normalizeH="0" baseline="0" noProof="0" dirty="0" smtClean="0">
                <a:ln>
                  <a:noFill/>
                </a:ln>
                <a:solidFill>
                  <a:schemeClr val="tx1"/>
                </a:solidFill>
                <a:uLnTx/>
                <a:uFillTx/>
                <a:latin typeface="+mj-lt"/>
                <a:ea typeface="+mj-ea"/>
                <a:cs typeface="+mj-cs"/>
              </a:rPr>
              <a:t>Modifikacija</a:t>
            </a:r>
          </a:p>
          <a:p>
            <a:r>
              <a:rPr lang="en-US" sz="2000" b="1" dirty="0" smtClean="0">
                <a:latin typeface="+mj-lt"/>
                <a:ea typeface="+mj-ea"/>
                <a:cs typeface="+mj-cs"/>
              </a:rPr>
              <a:t>    </a:t>
            </a:r>
            <a:endParaRPr lang="sr-Latn-RS" sz="2000" b="1" dirty="0" smtClean="0">
              <a:latin typeface="+mj-lt"/>
              <a:ea typeface="+mj-ea"/>
              <a:cs typeface="+mj-cs"/>
            </a:endParaRPr>
          </a:p>
          <a:p>
            <a:pPr>
              <a:spcBef>
                <a:spcPts val="1200"/>
              </a:spcBef>
              <a:buFont typeface="Arial" pitchFamily="34" charset="0"/>
              <a:buChar char="•"/>
            </a:pPr>
            <a:endParaRPr lang="en-US" sz="2000" b="1" dirty="0">
              <a:latin typeface="+mj-lt"/>
              <a:ea typeface="+mj-ea"/>
              <a:cs typeface="+mj-cs"/>
            </a:endParaRPr>
          </a:p>
        </p:txBody>
      </p:sp>
      <p:sp>
        <p:nvSpPr>
          <p:cNvPr id="18" name="Title 1"/>
          <p:cNvSpPr txBox="1">
            <a:spLocks/>
          </p:cNvSpPr>
          <p:nvPr/>
        </p:nvSpPr>
        <p:spPr>
          <a:xfrm>
            <a:off x="5867400" y="762000"/>
            <a:ext cx="3429000" cy="762000"/>
          </a:xfrm>
          <a:prstGeom prst="rect">
            <a:avLst/>
          </a:prstGeom>
        </p:spPr>
        <p:txBody>
          <a:bodyPr>
            <a:normAutofit fontScale="97500"/>
          </a:bodyPr>
          <a:lstStyle/>
          <a:p>
            <a:r>
              <a:rPr kumimoji="0" lang="sr-Latn-RS" sz="2000" b="1" i="0" u="none" strike="noStrike" kern="1200" cap="none" spc="0" normalizeH="0" baseline="0" noProof="0" dirty="0" smtClean="0">
                <a:ln>
                  <a:noFill/>
                </a:ln>
                <a:solidFill>
                  <a:schemeClr val="tx1"/>
                </a:solidFill>
                <a:uLnTx/>
                <a:uFillTx/>
                <a:latin typeface="+mj-lt"/>
                <a:ea typeface="+mj-ea"/>
                <a:cs typeface="+mj-cs"/>
              </a:rPr>
              <a:t>Navigacija</a:t>
            </a:r>
          </a:p>
          <a:p>
            <a:r>
              <a:rPr lang="en-US" sz="2000" b="1" dirty="0" smtClean="0">
                <a:latin typeface="+mj-lt"/>
                <a:ea typeface="+mj-ea"/>
                <a:cs typeface="+mj-cs"/>
              </a:rPr>
              <a:t>    </a:t>
            </a:r>
            <a:endParaRPr lang="sr-Latn-RS" sz="2000" b="1" dirty="0" smtClean="0">
              <a:latin typeface="+mj-lt"/>
              <a:ea typeface="+mj-ea"/>
              <a:cs typeface="+mj-cs"/>
            </a:endParaRPr>
          </a:p>
          <a:p>
            <a:pPr>
              <a:spcBef>
                <a:spcPts val="1200"/>
              </a:spcBef>
              <a:buFont typeface="Arial" pitchFamily="34" charset="0"/>
              <a:buChar char="•"/>
            </a:pPr>
            <a:endParaRPr lang="en-US" sz="2000" b="1" dirty="0">
              <a:latin typeface="+mj-lt"/>
              <a:ea typeface="+mj-ea"/>
              <a:cs typeface="+mj-cs"/>
            </a:endParaRPr>
          </a:p>
        </p:txBody>
      </p:sp>
      <p:pic>
        <p:nvPicPr>
          <p:cNvPr id="3080" name="Picture 8"/>
          <p:cNvPicPr>
            <a:picLocks noChangeAspect="1" noChangeArrowheads="1"/>
          </p:cNvPicPr>
          <p:nvPr/>
        </p:nvPicPr>
        <p:blipFill>
          <a:blip r:embed="rId3" cstate="print"/>
          <a:srcRect/>
          <a:stretch>
            <a:fillRect/>
          </a:stretch>
        </p:blipFill>
        <p:spPr bwMode="auto">
          <a:xfrm>
            <a:off x="3733800" y="6874823"/>
            <a:ext cx="1524000" cy="2117767"/>
          </a:xfrm>
          <a:prstGeom prst="rect">
            <a:avLst/>
          </a:prstGeom>
          <a:noFill/>
          <a:ln w="9525">
            <a:noFill/>
            <a:miter lim="800000"/>
            <a:headEnd/>
            <a:tailEnd/>
          </a:ln>
          <a:effectLst/>
        </p:spPr>
      </p:pic>
      <p:sp>
        <p:nvSpPr>
          <p:cNvPr id="20" name="Title 1"/>
          <p:cNvSpPr txBox="1">
            <a:spLocks/>
          </p:cNvSpPr>
          <p:nvPr/>
        </p:nvSpPr>
        <p:spPr>
          <a:xfrm>
            <a:off x="2819400" y="7772400"/>
            <a:ext cx="1143000" cy="762000"/>
          </a:xfrm>
          <a:prstGeom prst="rect">
            <a:avLst/>
          </a:prstGeom>
        </p:spPr>
        <p:txBody>
          <a:bodyPr>
            <a:normAutofit fontScale="97500"/>
          </a:bodyPr>
          <a:lstStyle/>
          <a:p>
            <a:r>
              <a:rPr kumimoji="0" lang="sr-Latn-RS" sz="2000" b="1" i="0" u="none" strike="noStrike" kern="1200" cap="none" spc="0" normalizeH="0" baseline="0" noProof="0" dirty="0" smtClean="0">
                <a:ln>
                  <a:noFill/>
                </a:ln>
                <a:solidFill>
                  <a:schemeClr val="tx1"/>
                </a:solidFill>
                <a:uLnTx/>
                <a:uFillTx/>
                <a:latin typeface="+mj-lt"/>
                <a:ea typeface="+mj-ea"/>
                <a:cs typeface="+mj-cs"/>
              </a:rPr>
              <a:t>Pomoć</a:t>
            </a:r>
          </a:p>
          <a:p>
            <a:r>
              <a:rPr lang="en-US" sz="2000" b="1" dirty="0" smtClean="0">
                <a:latin typeface="+mj-lt"/>
                <a:ea typeface="+mj-ea"/>
                <a:cs typeface="+mj-cs"/>
              </a:rPr>
              <a:t>    </a:t>
            </a:r>
            <a:endParaRPr lang="sr-Latn-RS" sz="2000" b="1" dirty="0" smtClean="0">
              <a:latin typeface="+mj-lt"/>
              <a:ea typeface="+mj-ea"/>
              <a:cs typeface="+mj-cs"/>
            </a:endParaRPr>
          </a:p>
          <a:p>
            <a:pPr>
              <a:spcBef>
                <a:spcPts val="1200"/>
              </a:spcBef>
              <a:buFont typeface="Arial" pitchFamily="34" charset="0"/>
              <a:buChar char="•"/>
            </a:pPr>
            <a:endParaRPr lang="en-US" sz="2000" b="1" dirty="0">
              <a:latin typeface="+mj-lt"/>
              <a:ea typeface="+mj-ea"/>
              <a:cs typeface="+mj-c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r="33821" b="18750"/>
          <a:stretch>
            <a:fillRect/>
          </a:stretch>
        </p:blipFill>
        <p:spPr bwMode="auto">
          <a:xfrm>
            <a:off x="883138" y="3200400"/>
            <a:ext cx="8260862" cy="5702188"/>
          </a:xfrm>
          <a:prstGeom prst="rect">
            <a:avLst/>
          </a:prstGeom>
          <a:ln>
            <a:noFill/>
          </a:ln>
          <a:effectLst>
            <a:outerShdw blurRad="292100" dist="139700" dir="2700000" algn="tl" rotWithShape="0">
              <a:srgbClr val="333333">
                <a:alpha val="65000"/>
              </a:srgbClr>
            </a:outerShdw>
          </a:effectLst>
        </p:spPr>
      </p:pic>
      <p:sp>
        <p:nvSpPr>
          <p:cNvPr id="3" name="Title 1"/>
          <p:cNvSpPr txBox="1">
            <a:spLocks/>
          </p:cNvSpPr>
          <p:nvPr/>
        </p:nvSpPr>
        <p:spPr>
          <a:xfrm>
            <a:off x="685800" y="1905000"/>
            <a:ext cx="7391400" cy="1447800"/>
          </a:xfrm>
          <a:prstGeom prst="rect">
            <a:avLst/>
          </a:prstGeom>
        </p:spPr>
        <p:txBody>
          <a:bodyPr>
            <a:normAutofit fontScale="97500"/>
          </a:bodyPr>
          <a:lstStyle/>
          <a:p>
            <a:pPr marL="238125" indent="-238125"/>
            <a:r>
              <a:rPr lang="en-US" sz="2900" b="1" dirty="0" smtClean="0">
                <a:effectLst>
                  <a:outerShdw blurRad="38100" dist="38100" dir="2700000" algn="tl">
                    <a:srgbClr val="000000">
                      <a:alpha val="43137"/>
                    </a:srgbClr>
                  </a:outerShdw>
                </a:effectLst>
                <a:latin typeface="+mj-lt"/>
                <a:ea typeface="+mj-ea"/>
                <a:cs typeface="+mj-cs"/>
              </a:rPr>
              <a:t>&gt; </a:t>
            </a:r>
            <a:r>
              <a:rPr lang="sr-Latn-RS" sz="2900" b="1" dirty="0" smtClean="0">
                <a:effectLst>
                  <a:outerShdw blurRad="38100" dist="38100" dir="2700000" algn="tl">
                    <a:srgbClr val="000000">
                      <a:alpha val="43137"/>
                    </a:srgbClr>
                  </a:outerShdw>
                </a:effectLst>
                <a:latin typeface="+mj-lt"/>
                <a:ea typeface="+mj-ea"/>
                <a:cs typeface="+mj-cs"/>
              </a:rPr>
              <a:t>Aktiviranje traka sa komandama (toolbars)</a:t>
            </a:r>
            <a:endParaRPr kumimoji="0" lang="sr-Latn-RS" sz="29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endParaRPr>
          </a:p>
          <a:p>
            <a:r>
              <a:rPr lang="en-US" sz="2400" dirty="0" smtClean="0">
                <a:latin typeface="+mj-lt"/>
                <a:ea typeface="+mj-ea"/>
                <a:cs typeface="+mj-cs"/>
              </a:rPr>
              <a:t>    </a:t>
            </a:r>
            <a:r>
              <a:rPr lang="sr-Latn-RS" sz="2400" dirty="0" smtClean="0">
                <a:latin typeface="+mj-lt"/>
                <a:ea typeface="+mj-ea"/>
                <a:cs typeface="+mj-cs"/>
              </a:rPr>
              <a:t>View – Toolbars - ...</a:t>
            </a:r>
          </a:p>
          <a:p>
            <a:pPr>
              <a:spcBef>
                <a:spcPts val="1200"/>
              </a:spcBef>
              <a:buFont typeface="Arial" pitchFamily="34" charset="0"/>
              <a:buChar char="•"/>
            </a:pPr>
            <a:endParaRPr lang="en-US" sz="2400" dirty="0">
              <a:latin typeface="+mj-lt"/>
              <a:ea typeface="+mj-ea"/>
              <a:cs typeface="+mj-cs"/>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1905000"/>
            <a:ext cx="3048000" cy="1447800"/>
          </a:xfrm>
          <a:prstGeom prst="rect">
            <a:avLst/>
          </a:prstGeom>
        </p:spPr>
        <p:txBody>
          <a:bodyPr>
            <a:normAutofit fontScale="97500"/>
          </a:bodyPr>
          <a:lstStyle/>
          <a:p>
            <a:pPr marL="238125" indent="-238125"/>
            <a:r>
              <a:rPr lang="en-US" sz="2900" b="1" dirty="0" smtClean="0">
                <a:effectLst>
                  <a:outerShdw blurRad="38100" dist="38100" dir="2700000" algn="tl">
                    <a:srgbClr val="000000">
                      <a:alpha val="43137"/>
                    </a:srgbClr>
                  </a:outerShdw>
                </a:effectLst>
                <a:latin typeface="+mj-lt"/>
                <a:ea typeface="+mj-ea"/>
                <a:cs typeface="+mj-cs"/>
              </a:rPr>
              <a:t>&gt; </a:t>
            </a:r>
            <a:r>
              <a:rPr lang="en-US" sz="2900" b="1" dirty="0" err="1" smtClean="0">
                <a:effectLst>
                  <a:outerShdw blurRad="38100" dist="38100" dir="2700000" algn="tl">
                    <a:srgbClr val="000000">
                      <a:alpha val="43137"/>
                    </a:srgbClr>
                  </a:outerShdw>
                </a:effectLst>
                <a:latin typeface="+mj-lt"/>
                <a:ea typeface="+mj-ea"/>
                <a:cs typeface="+mj-cs"/>
              </a:rPr>
              <a:t>Navigacija</a:t>
            </a:r>
            <a:endParaRPr kumimoji="0" lang="sr-Latn-RS" sz="29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endParaRPr>
          </a:p>
          <a:p>
            <a:r>
              <a:rPr lang="en-US" sz="2400" dirty="0" smtClean="0">
                <a:latin typeface="+mj-lt"/>
                <a:ea typeface="+mj-ea"/>
                <a:cs typeface="+mj-cs"/>
              </a:rPr>
              <a:t>    </a:t>
            </a:r>
            <a:endParaRPr lang="sr-Latn-RS" sz="2400" dirty="0" smtClean="0">
              <a:latin typeface="+mj-lt"/>
              <a:ea typeface="+mj-ea"/>
              <a:cs typeface="+mj-cs"/>
            </a:endParaRPr>
          </a:p>
          <a:p>
            <a:pPr>
              <a:spcBef>
                <a:spcPts val="1200"/>
              </a:spcBef>
              <a:buFont typeface="Arial" pitchFamily="34" charset="0"/>
              <a:buChar char="•"/>
            </a:pPr>
            <a:endParaRPr lang="en-US" sz="2400" dirty="0">
              <a:latin typeface="+mj-lt"/>
              <a:ea typeface="+mj-ea"/>
              <a:cs typeface="+mj-cs"/>
            </a:endParaRPr>
          </a:p>
        </p:txBody>
      </p:sp>
      <p:sp>
        <p:nvSpPr>
          <p:cNvPr id="3" name="Title 1"/>
          <p:cNvSpPr txBox="1">
            <a:spLocks/>
          </p:cNvSpPr>
          <p:nvPr/>
        </p:nvSpPr>
        <p:spPr>
          <a:xfrm>
            <a:off x="685800" y="3124200"/>
            <a:ext cx="8458200" cy="3810000"/>
          </a:xfrm>
          <a:prstGeom prst="rect">
            <a:avLst/>
          </a:prstGeom>
        </p:spPr>
        <p:txBody>
          <a:bodyPr>
            <a:normAutofit fontScale="97500" lnSpcReduction="10000"/>
          </a:bodyPr>
          <a:lstStyle/>
          <a:p>
            <a:pPr marL="238125" indent="-238125">
              <a:buFont typeface="Arial" pitchFamily="34" charset="0"/>
              <a:buChar char="•"/>
            </a:pPr>
            <a:r>
              <a:rPr lang="sr-Latn-RS" sz="2900" dirty="0" smtClean="0">
                <a:latin typeface="+mj-lt"/>
                <a:ea typeface="+mj-ea"/>
                <a:cs typeface="+mj-cs"/>
              </a:rPr>
              <a:t>Orbit </a:t>
            </a:r>
            <a:r>
              <a:rPr lang="sr-Latn-RS" sz="2100" dirty="0" smtClean="0">
                <a:latin typeface="+mj-lt"/>
                <a:ea typeface="+mj-ea"/>
                <a:cs typeface="+mj-cs"/>
              </a:rPr>
              <a:t>(kamera kruži oko objekta)</a:t>
            </a:r>
          </a:p>
          <a:p>
            <a:pPr marL="238125" indent="-238125">
              <a:buFont typeface="Arial" pitchFamily="34" charset="0"/>
              <a:buChar char="•"/>
            </a:pPr>
            <a:r>
              <a:rPr kumimoji="0" lang="sr-Latn-RS" sz="2900" i="0" u="none" strike="noStrike" kern="1200" cap="none" spc="0" normalizeH="0" baseline="0" noProof="0" dirty="0" smtClean="0">
                <a:ln>
                  <a:noFill/>
                </a:ln>
                <a:solidFill>
                  <a:schemeClr val="tx1"/>
                </a:solidFill>
                <a:uLnTx/>
                <a:uFillTx/>
                <a:latin typeface="+mj-lt"/>
                <a:ea typeface="+mj-ea"/>
                <a:cs typeface="+mj-cs"/>
              </a:rPr>
              <a:t>Pan </a:t>
            </a:r>
            <a:r>
              <a:rPr kumimoji="0" lang="sr-Latn-RS" sz="2100" i="0" u="none" strike="noStrike" kern="1200" cap="none" spc="0" normalizeH="0" baseline="0" noProof="0" dirty="0" smtClean="0">
                <a:ln>
                  <a:noFill/>
                </a:ln>
                <a:solidFill>
                  <a:schemeClr val="tx1"/>
                </a:solidFill>
                <a:uLnTx/>
                <a:uFillTx/>
                <a:latin typeface="+mj-lt"/>
                <a:ea typeface="+mj-ea"/>
                <a:cs typeface="+mj-cs"/>
              </a:rPr>
              <a:t>(pomera</a:t>
            </a:r>
            <a:r>
              <a:rPr kumimoji="0" lang="sr-Latn-RS" sz="2100" i="0" u="none" strike="noStrike" kern="1200" cap="none" spc="0" normalizeH="0" noProof="0" dirty="0" smtClean="0">
                <a:ln>
                  <a:noFill/>
                </a:ln>
                <a:solidFill>
                  <a:schemeClr val="tx1"/>
                </a:solidFill>
                <a:uLnTx/>
                <a:uFillTx/>
                <a:latin typeface="+mj-lt"/>
                <a:ea typeface="+mj-ea"/>
                <a:cs typeface="+mj-cs"/>
              </a:rPr>
              <a:t> prikaz po ekranu)</a:t>
            </a:r>
            <a:endParaRPr kumimoji="0" lang="sr-Latn-RS" sz="2100" i="0" u="none" strike="noStrike" kern="1200" cap="none" spc="0" normalizeH="0" baseline="0" noProof="0" dirty="0" smtClean="0">
              <a:ln>
                <a:noFill/>
              </a:ln>
              <a:solidFill>
                <a:schemeClr val="tx1"/>
              </a:solidFill>
              <a:uLnTx/>
              <a:uFillTx/>
              <a:latin typeface="+mj-lt"/>
              <a:ea typeface="+mj-ea"/>
              <a:cs typeface="+mj-cs"/>
            </a:endParaRPr>
          </a:p>
          <a:p>
            <a:pPr marL="238125" indent="-238125">
              <a:buFont typeface="Arial" pitchFamily="34" charset="0"/>
              <a:buChar char="•"/>
            </a:pPr>
            <a:r>
              <a:rPr lang="sr-Latn-RS" sz="2900" dirty="0" smtClean="0">
                <a:latin typeface="+mj-lt"/>
                <a:ea typeface="+mj-ea"/>
                <a:cs typeface="+mj-cs"/>
              </a:rPr>
              <a:t>Look Around </a:t>
            </a:r>
            <a:r>
              <a:rPr lang="sr-Latn-RS" sz="2200" dirty="0" smtClean="0">
                <a:latin typeface="+mj-lt"/>
                <a:ea typeface="+mj-ea"/>
                <a:cs typeface="+mj-cs"/>
              </a:rPr>
              <a:t>(posmatrač pomera pogled, ali se sam ne pomera)</a:t>
            </a:r>
          </a:p>
          <a:p>
            <a:pPr marL="238125" indent="-238125">
              <a:buFont typeface="Arial" pitchFamily="34" charset="0"/>
              <a:buChar char="•"/>
            </a:pPr>
            <a:r>
              <a:rPr lang="sr-Latn-RS" sz="2900" dirty="0" smtClean="0">
                <a:latin typeface="+mj-lt"/>
                <a:ea typeface="+mj-ea"/>
                <a:cs typeface="+mj-cs"/>
              </a:rPr>
              <a:t>Walk </a:t>
            </a:r>
            <a:r>
              <a:rPr lang="sr-Latn-RS" sz="2200" dirty="0"/>
              <a:t>(posmatrač </a:t>
            </a:r>
            <a:r>
              <a:rPr lang="sr-Latn-RS" sz="2200" dirty="0" smtClean="0"/>
              <a:t>šeta ili trči (Alt) kroz model)</a:t>
            </a:r>
            <a:endParaRPr lang="sr-Latn-RS" sz="2200" dirty="0" smtClean="0">
              <a:latin typeface="+mj-lt"/>
              <a:ea typeface="+mj-ea"/>
              <a:cs typeface="+mj-cs"/>
            </a:endParaRPr>
          </a:p>
          <a:p>
            <a:r>
              <a:rPr lang="sr-Latn-RS" sz="2900" dirty="0">
                <a:latin typeface="+mj-lt"/>
                <a:ea typeface="+mj-ea"/>
                <a:cs typeface="+mj-cs"/>
              </a:rPr>
              <a:t> </a:t>
            </a:r>
            <a:endParaRPr lang="sr-Latn-RS" sz="2900" dirty="0" smtClean="0">
              <a:latin typeface="+mj-lt"/>
              <a:ea typeface="+mj-ea"/>
              <a:cs typeface="+mj-cs"/>
            </a:endParaRPr>
          </a:p>
          <a:p>
            <a:pPr marL="238125" indent="-238125">
              <a:buFont typeface="Arial" pitchFamily="34" charset="0"/>
              <a:buChar char="•"/>
            </a:pPr>
            <a:r>
              <a:rPr lang="sr-Latn-RS" sz="2900" dirty="0" smtClean="0">
                <a:latin typeface="+mj-lt"/>
                <a:ea typeface="+mj-ea"/>
                <a:cs typeface="+mj-cs"/>
              </a:rPr>
              <a:t>Zoom Window </a:t>
            </a:r>
            <a:r>
              <a:rPr lang="sr-Latn-RS" sz="2100" dirty="0" smtClean="0">
                <a:latin typeface="+mj-lt"/>
                <a:ea typeface="+mj-ea"/>
                <a:cs typeface="+mj-cs"/>
              </a:rPr>
              <a:t>(zumiranje izabranog regiona)</a:t>
            </a:r>
          </a:p>
          <a:p>
            <a:pPr marL="238125" indent="-238125">
              <a:buFont typeface="Arial" pitchFamily="34" charset="0"/>
              <a:buChar char="•"/>
            </a:pPr>
            <a:r>
              <a:rPr lang="sr-Latn-RS" sz="2900" dirty="0" smtClean="0">
                <a:latin typeface="+mj-lt"/>
                <a:ea typeface="+mj-ea"/>
                <a:cs typeface="+mj-cs"/>
              </a:rPr>
              <a:t>Zoom Extents </a:t>
            </a:r>
            <a:r>
              <a:rPr lang="sr-Latn-RS" dirty="0" smtClean="0">
                <a:latin typeface="+mj-lt"/>
                <a:ea typeface="+mj-ea"/>
                <a:cs typeface="+mj-cs"/>
              </a:rPr>
              <a:t>(zumiranje svih nacrtanih entiteta)</a:t>
            </a:r>
          </a:p>
          <a:p>
            <a:pPr marL="238125" indent="-238125">
              <a:buFont typeface="Arial" pitchFamily="34" charset="0"/>
              <a:buChar char="•"/>
            </a:pPr>
            <a:endParaRPr kumimoji="0" lang="sr-Latn-RS" sz="2900" i="0" u="none" strike="noStrike" kern="1200" cap="none" spc="0" normalizeH="0" baseline="0" noProof="0" dirty="0" smtClean="0">
              <a:ln>
                <a:noFill/>
              </a:ln>
              <a:solidFill>
                <a:schemeClr val="tx1"/>
              </a:solidFill>
              <a:uLnTx/>
              <a:uFillTx/>
              <a:latin typeface="+mj-lt"/>
              <a:ea typeface="+mj-ea"/>
              <a:cs typeface="+mj-cs"/>
            </a:endParaRPr>
          </a:p>
          <a:p>
            <a:r>
              <a:rPr lang="en-US" sz="2400" dirty="0" smtClean="0">
                <a:latin typeface="+mj-lt"/>
                <a:ea typeface="+mj-ea"/>
                <a:cs typeface="+mj-cs"/>
              </a:rPr>
              <a:t>    </a:t>
            </a:r>
            <a:endParaRPr lang="sr-Latn-RS" sz="2400" dirty="0" smtClean="0">
              <a:latin typeface="+mj-lt"/>
              <a:ea typeface="+mj-ea"/>
              <a:cs typeface="+mj-cs"/>
            </a:endParaRPr>
          </a:p>
          <a:p>
            <a:pPr>
              <a:spcBef>
                <a:spcPts val="1200"/>
              </a:spcBef>
              <a:buFont typeface="Arial" pitchFamily="34" charset="0"/>
              <a:buChar char="•"/>
            </a:pPr>
            <a:endParaRPr lang="en-US" sz="2400" dirty="0">
              <a:latin typeface="+mj-lt"/>
              <a:ea typeface="+mj-ea"/>
              <a:cs typeface="+mj-cs"/>
            </a:endParaRPr>
          </a:p>
        </p:txBody>
      </p:sp>
      <p:pic>
        <p:nvPicPr>
          <p:cNvPr id="4" name="Picture 7"/>
          <p:cNvPicPr>
            <a:picLocks noChangeAspect="1" noChangeArrowheads="1"/>
          </p:cNvPicPr>
          <p:nvPr/>
        </p:nvPicPr>
        <p:blipFill>
          <a:blip r:embed="rId2" cstate="print"/>
          <a:srcRect l="41438" t="3125" r="48277" b="85417"/>
          <a:stretch>
            <a:fillRect/>
          </a:stretch>
        </p:blipFill>
        <p:spPr bwMode="auto">
          <a:xfrm>
            <a:off x="3352800" y="1235075"/>
            <a:ext cx="2286000" cy="1431925"/>
          </a:xfrm>
          <a:prstGeom prst="rect">
            <a:avLst/>
          </a:prstGeom>
          <a:ln>
            <a:noFill/>
          </a:ln>
          <a:effectLst>
            <a:outerShdw blurRad="292100" dist="139700" dir="2700000" algn="tl" rotWithShape="0">
              <a:srgbClr val="333333">
                <a:alpha val="65000"/>
              </a:srgbClr>
            </a:outerShdw>
          </a:effectLst>
        </p:spPr>
      </p:pic>
      <p:pic>
        <p:nvPicPr>
          <p:cNvPr id="23554" name="Picture 2"/>
          <p:cNvPicPr>
            <a:picLocks noChangeAspect="1" noChangeArrowheads="1"/>
          </p:cNvPicPr>
          <p:nvPr/>
        </p:nvPicPr>
        <p:blipFill>
          <a:blip r:embed="rId3" cstate="print"/>
          <a:srcRect/>
          <a:stretch>
            <a:fillRect/>
          </a:stretch>
        </p:blipFill>
        <p:spPr bwMode="auto">
          <a:xfrm>
            <a:off x="4843596" y="6238875"/>
            <a:ext cx="2090604" cy="2905125"/>
          </a:xfrm>
          <a:prstGeom prst="rect">
            <a:avLst/>
          </a:prstGeom>
          <a:noFill/>
          <a:ln w="9525">
            <a:noFill/>
            <a:miter lim="800000"/>
            <a:headEnd/>
            <a:tailEnd/>
          </a:ln>
          <a:effectLst/>
        </p:spPr>
      </p:pic>
      <p:pic>
        <p:nvPicPr>
          <p:cNvPr id="23555" name="Picture 3"/>
          <p:cNvPicPr>
            <a:picLocks noChangeAspect="1" noChangeArrowheads="1"/>
          </p:cNvPicPr>
          <p:nvPr/>
        </p:nvPicPr>
        <p:blipFill>
          <a:blip r:embed="rId4" cstate="print"/>
          <a:srcRect/>
          <a:stretch>
            <a:fillRect/>
          </a:stretch>
        </p:blipFill>
        <p:spPr bwMode="auto">
          <a:xfrm>
            <a:off x="7060251" y="6248400"/>
            <a:ext cx="2083749" cy="2895600"/>
          </a:xfrm>
          <a:prstGeom prst="rect">
            <a:avLst/>
          </a:prstGeom>
          <a:noFill/>
          <a:ln w="9525">
            <a:noFill/>
            <a:miter lim="800000"/>
            <a:headEnd/>
            <a:tailEnd/>
          </a:ln>
          <a:effectLst/>
        </p:spPr>
      </p:pic>
      <p:pic>
        <p:nvPicPr>
          <p:cNvPr id="23556" name="Picture 4"/>
          <p:cNvPicPr>
            <a:picLocks noChangeAspect="1" noChangeArrowheads="1"/>
          </p:cNvPicPr>
          <p:nvPr/>
        </p:nvPicPr>
        <p:blipFill>
          <a:blip r:embed="rId5" cstate="print"/>
          <a:srcRect/>
          <a:stretch>
            <a:fillRect/>
          </a:stretch>
        </p:blipFill>
        <p:spPr bwMode="auto">
          <a:xfrm>
            <a:off x="457200" y="6285016"/>
            <a:ext cx="2057400" cy="2858984"/>
          </a:xfrm>
          <a:prstGeom prst="rect">
            <a:avLst/>
          </a:prstGeom>
          <a:noFill/>
          <a:ln w="9525">
            <a:noFill/>
            <a:miter lim="800000"/>
            <a:headEnd/>
            <a:tailEnd/>
          </a:ln>
          <a:effectLst/>
        </p:spPr>
      </p:pic>
      <p:pic>
        <p:nvPicPr>
          <p:cNvPr id="23557" name="Picture 5"/>
          <p:cNvPicPr>
            <a:picLocks noChangeAspect="1" noChangeArrowheads="1"/>
          </p:cNvPicPr>
          <p:nvPr/>
        </p:nvPicPr>
        <p:blipFill>
          <a:blip r:embed="rId6" cstate="print"/>
          <a:srcRect/>
          <a:stretch>
            <a:fillRect/>
          </a:stretch>
        </p:blipFill>
        <p:spPr bwMode="auto">
          <a:xfrm>
            <a:off x="2667000" y="6285017"/>
            <a:ext cx="2057400" cy="2858984"/>
          </a:xfrm>
          <a:prstGeom prst="rect">
            <a:avLst/>
          </a:prstGeom>
          <a:noFill/>
          <a:ln w="9525">
            <a:noFill/>
            <a:miter lim="800000"/>
            <a:headEnd/>
            <a:tailEnd/>
          </a:ln>
          <a:effectLst/>
        </p:spPr>
      </p:pic>
      <p:pic>
        <p:nvPicPr>
          <p:cNvPr id="23559" name="Picture 7"/>
          <p:cNvPicPr>
            <a:picLocks noChangeAspect="1" noChangeArrowheads="1"/>
          </p:cNvPicPr>
          <p:nvPr/>
        </p:nvPicPr>
        <p:blipFill>
          <a:blip r:embed="rId7" cstate="print"/>
          <a:srcRect l="38287" t="70879" r="50000" b="12637"/>
          <a:stretch>
            <a:fillRect/>
          </a:stretch>
        </p:blipFill>
        <p:spPr bwMode="auto">
          <a:xfrm>
            <a:off x="6248400" y="228600"/>
            <a:ext cx="2336800" cy="1752600"/>
          </a:xfrm>
          <a:prstGeom prst="rect">
            <a:avLst/>
          </a:prstGeom>
          <a:noFill/>
          <a:ln w="9525">
            <a:noFill/>
            <a:miter lim="800000"/>
            <a:headEnd/>
            <a:tailEnd/>
          </a:ln>
          <a:effectLst/>
        </p:spPr>
      </p:pic>
      <p:pic>
        <p:nvPicPr>
          <p:cNvPr id="23560" name="Picture 8"/>
          <p:cNvPicPr>
            <a:picLocks noChangeAspect="1" noChangeArrowheads="1"/>
          </p:cNvPicPr>
          <p:nvPr/>
        </p:nvPicPr>
        <p:blipFill>
          <a:blip r:embed="rId8" cstate="print"/>
          <a:srcRect l="62299" t="43750" r="24817" b="30208"/>
          <a:stretch>
            <a:fillRect/>
          </a:stretch>
        </p:blipFill>
        <p:spPr bwMode="auto">
          <a:xfrm>
            <a:off x="7010400" y="1447800"/>
            <a:ext cx="2011680" cy="22860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144000"/>
          </a:xfrm>
          <a:prstGeom prst="rect">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p:nvSpPr>
        <p:spPr>
          <a:xfrm>
            <a:off x="3276600" y="5791200"/>
            <a:ext cx="5867400" cy="2590800"/>
          </a:xfrm>
          <a:prstGeom prst="rect">
            <a:avLst/>
          </a:prstGeom>
        </p:spPr>
        <p:txBody>
          <a:bodyPr>
            <a:normAutofit fontScale="97500"/>
          </a:bodyPr>
          <a:lstStyle/>
          <a:p>
            <a:pPr marL="238125" indent="-238125"/>
            <a:r>
              <a:rPr lang="en-US" sz="2900" b="1" dirty="0" smtClean="0">
                <a:solidFill>
                  <a:schemeClr val="bg1"/>
                </a:solidFill>
                <a:effectLst>
                  <a:outerShdw blurRad="38100" dist="38100" dir="2700000" algn="tl">
                    <a:srgbClr val="000000">
                      <a:alpha val="43137"/>
                    </a:srgbClr>
                  </a:outerShdw>
                </a:effectLst>
                <a:latin typeface="+mj-lt"/>
                <a:ea typeface="+mj-ea"/>
                <a:cs typeface="+mj-cs"/>
              </a:rPr>
              <a:t>&gt; </a:t>
            </a:r>
            <a:r>
              <a:rPr lang="sr-Latn-RS" sz="2900" b="1" dirty="0" smtClean="0">
                <a:solidFill>
                  <a:schemeClr val="bg1"/>
                </a:solidFill>
                <a:effectLst>
                  <a:outerShdw blurRad="38100" dist="38100" dir="2700000" algn="tl">
                    <a:srgbClr val="000000">
                      <a:alpha val="43137"/>
                    </a:srgbClr>
                  </a:outerShdw>
                </a:effectLst>
                <a:latin typeface="+mj-lt"/>
                <a:ea typeface="+mj-ea"/>
                <a:cs typeface="+mj-cs"/>
              </a:rPr>
              <a:t>Komande za crtanje i modifikaciju</a:t>
            </a:r>
          </a:p>
          <a:p>
            <a:pPr marL="238125" indent="-238125"/>
            <a:r>
              <a:rPr lang="en-US" sz="2900" b="1" dirty="0">
                <a:solidFill>
                  <a:schemeClr val="bg1"/>
                </a:solidFill>
                <a:effectLst>
                  <a:outerShdw blurRad="38100" dist="38100" dir="2700000" algn="tl">
                    <a:srgbClr val="000000">
                      <a:alpha val="43137"/>
                    </a:srgbClr>
                  </a:outerShdw>
                </a:effectLst>
                <a:latin typeface="+mj-lt"/>
                <a:ea typeface="+mj-ea"/>
                <a:cs typeface="+mj-cs"/>
              </a:rPr>
              <a:t>&gt; </a:t>
            </a:r>
            <a:r>
              <a:rPr lang="sr-Latn-RS" sz="2900" b="1" dirty="0">
                <a:solidFill>
                  <a:schemeClr val="bg1"/>
                </a:solidFill>
                <a:effectLst>
                  <a:outerShdw blurRad="38100" dist="38100" dir="2700000" algn="tl">
                    <a:srgbClr val="000000">
                      <a:alpha val="43137"/>
                    </a:srgbClr>
                  </a:outerShdw>
                </a:effectLst>
                <a:latin typeface="+mj-lt"/>
                <a:ea typeface="+mj-ea"/>
                <a:cs typeface="+mj-cs"/>
              </a:rPr>
              <a:t>Precizan unos veličina</a:t>
            </a:r>
          </a:p>
          <a:p>
            <a:pPr marL="238125" indent="-238125"/>
            <a:r>
              <a:rPr lang="en-US" sz="2900" b="1" dirty="0">
                <a:solidFill>
                  <a:schemeClr val="bg1"/>
                </a:solidFill>
                <a:effectLst>
                  <a:outerShdw blurRad="38100" dist="38100" dir="2700000" algn="tl">
                    <a:srgbClr val="000000">
                      <a:alpha val="43137"/>
                    </a:srgbClr>
                  </a:outerShdw>
                </a:effectLst>
                <a:latin typeface="+mj-lt"/>
                <a:ea typeface="+mj-ea"/>
                <a:cs typeface="+mj-cs"/>
              </a:rPr>
              <a:t>&gt; </a:t>
            </a:r>
            <a:r>
              <a:rPr lang="sr-Latn-RS" sz="2900" b="1" dirty="0">
                <a:solidFill>
                  <a:schemeClr val="bg1"/>
                </a:solidFill>
                <a:effectLst>
                  <a:outerShdw blurRad="38100" dist="38100" dir="2700000" algn="tl">
                    <a:srgbClr val="000000">
                      <a:alpha val="43137"/>
                    </a:srgbClr>
                  </a:outerShdw>
                </a:effectLst>
                <a:latin typeface="+mj-lt"/>
                <a:ea typeface="+mj-ea"/>
                <a:cs typeface="+mj-cs"/>
              </a:rPr>
              <a:t>Vezivanje unosa za koordinatne ose, postojeće tačke i pomoćne linije</a:t>
            </a:r>
            <a:endParaRPr lang="en-US" sz="2900" b="1" dirty="0">
              <a:solidFill>
                <a:schemeClr val="bg1"/>
              </a:solidFill>
              <a:effectLst>
                <a:outerShdw blurRad="38100" dist="38100" dir="2700000" algn="tl">
                  <a:srgbClr val="000000">
                    <a:alpha val="43137"/>
                  </a:srgbClr>
                </a:outerShdw>
              </a:effectLst>
              <a:latin typeface="+mj-lt"/>
              <a:ea typeface="+mj-ea"/>
              <a:cs typeface="+mj-cs"/>
            </a:endParaRPr>
          </a:p>
        </p:txBody>
      </p:sp>
      <p:pic>
        <p:nvPicPr>
          <p:cNvPr id="4" name="Picture 3"/>
          <p:cNvPicPr>
            <a:picLocks noChangeAspect="1" noChangeArrowheads="1"/>
          </p:cNvPicPr>
          <p:nvPr/>
        </p:nvPicPr>
        <p:blipFill>
          <a:blip r:embed="rId2" cstate="print">
            <a:clrChange>
              <a:clrFrom>
                <a:srgbClr val="FFFFFF"/>
              </a:clrFrom>
              <a:clrTo>
                <a:srgbClr val="FFFFFF">
                  <a:alpha val="0"/>
                </a:srgbClr>
              </a:clrTo>
            </a:clrChange>
          </a:blip>
          <a:srcRect l="19725" t="13271" r="10550" b="5237"/>
          <a:stretch>
            <a:fillRect/>
          </a:stretch>
        </p:blipFill>
        <p:spPr bwMode="auto">
          <a:xfrm>
            <a:off x="5257800" y="2286000"/>
            <a:ext cx="3302358" cy="3085098"/>
          </a:xfrm>
          <a:prstGeom prst="rect">
            <a:avLst/>
          </a:prstGeom>
          <a:noFill/>
          <a:ln w="9525">
            <a:noFill/>
            <a:miter lim="800000"/>
            <a:headEnd/>
            <a:tailEnd/>
          </a:ln>
          <a:effectLst>
            <a:reflection blurRad="6350" stA="52000" endA="300" endPos="35000" dir="5400000" sy="-100000" algn="bl" rotWithShape="0"/>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22300" y="3276600"/>
            <a:ext cx="8928100" cy="4331732"/>
            <a:chOff x="622300" y="1899336"/>
            <a:chExt cx="8928100" cy="4331732"/>
          </a:xfrm>
        </p:grpSpPr>
        <p:sp>
          <p:nvSpPr>
            <p:cNvPr id="3" name="Rectangle 2"/>
            <p:cNvSpPr/>
            <p:nvPr/>
          </p:nvSpPr>
          <p:spPr>
            <a:xfrm>
              <a:off x="622300" y="1899336"/>
              <a:ext cx="4267200" cy="369332"/>
            </a:xfrm>
            <a:prstGeom prst="rect">
              <a:avLst/>
            </a:prstGeom>
          </p:spPr>
          <p:txBody>
            <a:bodyPr wrap="square">
              <a:spAutoFit/>
            </a:bodyPr>
            <a:lstStyle/>
            <a:p>
              <a:r>
                <a:rPr lang="en-US" b="1" dirty="0" err="1" smtClean="0"/>
                <a:t>Princip</a:t>
              </a:r>
              <a:r>
                <a:rPr lang="en-US" b="1" dirty="0" smtClean="0"/>
                <a:t> 01: </a:t>
              </a:r>
              <a:r>
                <a:rPr lang="sr-Latn-RS" dirty="0" smtClean="0"/>
                <a:t>Dinamičan</a:t>
              </a:r>
              <a:r>
                <a:rPr lang="en-US" dirty="0" smtClean="0"/>
                <a:t> </a:t>
              </a:r>
              <a:r>
                <a:rPr lang="en-US" dirty="0" err="1" smtClean="0"/>
                <a:t>razvoj</a:t>
              </a:r>
              <a:r>
                <a:rPr lang="en-US" dirty="0" smtClean="0"/>
                <a:t> CAAD-</a:t>
              </a:r>
              <a:r>
                <a:rPr lang="sr-Latn-CS" dirty="0" smtClean="0"/>
                <a:t>a</a:t>
              </a:r>
              <a:endParaRPr lang="en-US" dirty="0"/>
            </a:p>
          </p:txBody>
        </p:sp>
        <p:sp>
          <p:nvSpPr>
            <p:cNvPr id="4" name="Rectangle 3"/>
            <p:cNvSpPr/>
            <p:nvPr/>
          </p:nvSpPr>
          <p:spPr>
            <a:xfrm>
              <a:off x="622300" y="2508935"/>
              <a:ext cx="4572000" cy="369332"/>
            </a:xfrm>
            <a:prstGeom prst="rect">
              <a:avLst/>
            </a:prstGeom>
          </p:spPr>
          <p:txBody>
            <a:bodyPr>
              <a:spAutoFit/>
            </a:bodyPr>
            <a:lstStyle/>
            <a:p>
              <a:r>
                <a:rPr lang="en-US" b="1" dirty="0" err="1" smtClean="0">
                  <a:solidFill>
                    <a:srgbClr val="C00000"/>
                  </a:solidFill>
                </a:rPr>
                <a:t>Princip</a:t>
              </a:r>
              <a:r>
                <a:rPr lang="en-US" b="1" dirty="0" smtClean="0">
                  <a:solidFill>
                    <a:srgbClr val="C00000"/>
                  </a:solidFill>
                </a:rPr>
                <a:t> 0</a:t>
              </a:r>
              <a:r>
                <a:rPr lang="sr-Latn-CS" b="1" dirty="0" smtClean="0">
                  <a:solidFill>
                    <a:srgbClr val="C00000"/>
                  </a:solidFill>
                </a:rPr>
                <a:t>2</a:t>
              </a:r>
              <a:r>
                <a:rPr lang="en-US" b="1" dirty="0" smtClean="0">
                  <a:solidFill>
                    <a:srgbClr val="C00000"/>
                  </a:solidFill>
                </a:rPr>
                <a:t>: </a:t>
              </a:r>
              <a:r>
                <a:rPr lang="sr-Latn-CS" dirty="0" smtClean="0">
                  <a:solidFill>
                    <a:srgbClr val="C00000"/>
                  </a:solidFill>
                </a:rPr>
                <a:t>Približavanje korisniku</a:t>
              </a:r>
              <a:endParaRPr lang="en-US" dirty="0">
                <a:solidFill>
                  <a:srgbClr val="C00000"/>
                </a:solidFill>
              </a:endParaRPr>
            </a:p>
          </p:txBody>
        </p:sp>
        <p:sp>
          <p:nvSpPr>
            <p:cNvPr id="5" name="Rectangle 4"/>
            <p:cNvSpPr/>
            <p:nvPr/>
          </p:nvSpPr>
          <p:spPr>
            <a:xfrm>
              <a:off x="622300" y="3016936"/>
              <a:ext cx="4572000" cy="646331"/>
            </a:xfrm>
            <a:prstGeom prst="rect">
              <a:avLst/>
            </a:prstGeom>
          </p:spPr>
          <p:txBody>
            <a:bodyPr>
              <a:spAutoFit/>
            </a:bodyPr>
            <a:lstStyle/>
            <a:p>
              <a:r>
                <a:rPr lang="en-US" b="1" dirty="0" err="1" smtClean="0"/>
                <a:t>Princip</a:t>
              </a:r>
              <a:r>
                <a:rPr lang="en-US" b="1" dirty="0" smtClean="0"/>
                <a:t> 0</a:t>
              </a:r>
              <a:r>
                <a:rPr lang="sr-Latn-CS" b="1" dirty="0" smtClean="0"/>
                <a:t>3</a:t>
              </a:r>
              <a:r>
                <a:rPr lang="en-US" b="1" dirty="0" smtClean="0"/>
                <a:t>: </a:t>
              </a:r>
              <a:r>
                <a:rPr lang="en-US" dirty="0" err="1" smtClean="0"/>
                <a:t>Slika</a:t>
              </a:r>
              <a:r>
                <a:rPr lang="en-US" dirty="0" smtClean="0"/>
                <a:t> </a:t>
              </a:r>
              <a:r>
                <a:rPr lang="en-US" dirty="0" err="1" smtClean="0"/>
                <a:t>kao</a:t>
              </a:r>
              <a:r>
                <a:rPr lang="en-US" dirty="0" smtClean="0"/>
                <a:t> </a:t>
              </a:r>
              <a:r>
                <a:rPr lang="en-US" dirty="0" err="1" smtClean="0"/>
                <a:t>sredstvo</a:t>
              </a:r>
              <a:r>
                <a:rPr lang="en-US" dirty="0" smtClean="0"/>
                <a:t> </a:t>
              </a:r>
              <a:r>
                <a:rPr lang="en-US" dirty="0" err="1" smtClean="0"/>
                <a:t>saop</a:t>
              </a:r>
              <a:r>
                <a:rPr lang="sr-Cyrl-CS" dirty="0" smtClean="0"/>
                <a:t>š</a:t>
              </a:r>
              <a:r>
                <a:rPr lang="en-US" dirty="0" err="1" smtClean="0"/>
                <a:t>tavanja</a:t>
              </a:r>
              <a:r>
                <a:rPr lang="en-US" dirty="0" smtClean="0"/>
                <a:t> </a:t>
              </a:r>
              <a:r>
                <a:rPr lang="en-US" dirty="0" err="1" smtClean="0"/>
                <a:t>arhitektonske</a:t>
              </a:r>
              <a:r>
                <a:rPr lang="en-US" dirty="0" smtClean="0"/>
                <a:t> </a:t>
              </a:r>
              <a:r>
                <a:rPr lang="en-US" dirty="0" err="1" smtClean="0"/>
                <a:t>ideje</a:t>
              </a:r>
              <a:endParaRPr lang="en-US" dirty="0"/>
            </a:p>
          </p:txBody>
        </p:sp>
        <p:sp>
          <p:nvSpPr>
            <p:cNvPr id="6" name="Rectangle 5"/>
            <p:cNvSpPr/>
            <p:nvPr/>
          </p:nvSpPr>
          <p:spPr>
            <a:xfrm>
              <a:off x="622300" y="3677335"/>
              <a:ext cx="4572000" cy="369332"/>
            </a:xfrm>
            <a:prstGeom prst="rect">
              <a:avLst/>
            </a:prstGeom>
          </p:spPr>
          <p:txBody>
            <a:bodyPr>
              <a:spAutoFit/>
            </a:bodyPr>
            <a:lstStyle/>
            <a:p>
              <a:r>
                <a:rPr lang="en-US" b="1" dirty="0" err="1" smtClean="0"/>
                <a:t>Princip</a:t>
              </a:r>
              <a:r>
                <a:rPr lang="en-US" b="1" dirty="0" smtClean="0"/>
                <a:t> 0</a:t>
              </a:r>
              <a:r>
                <a:rPr lang="sr-Latn-CS" b="1" dirty="0" smtClean="0"/>
                <a:t>4</a:t>
              </a:r>
              <a:r>
                <a:rPr lang="en-US" b="1" dirty="0" smtClean="0"/>
                <a:t>: </a:t>
              </a:r>
              <a:r>
                <a:rPr lang="sr-Latn-CS" dirty="0" smtClean="0"/>
                <a:t>Preciznost</a:t>
              </a:r>
              <a:endParaRPr lang="en-US" dirty="0"/>
            </a:p>
          </p:txBody>
        </p:sp>
        <p:sp>
          <p:nvSpPr>
            <p:cNvPr id="7" name="Rectangle 6"/>
            <p:cNvSpPr/>
            <p:nvPr/>
          </p:nvSpPr>
          <p:spPr>
            <a:xfrm>
              <a:off x="622300" y="4032935"/>
              <a:ext cx="4572000" cy="369332"/>
            </a:xfrm>
            <a:prstGeom prst="rect">
              <a:avLst/>
            </a:prstGeom>
          </p:spPr>
          <p:txBody>
            <a:bodyPr>
              <a:spAutoFit/>
            </a:bodyPr>
            <a:lstStyle/>
            <a:p>
              <a:r>
                <a:rPr lang="en-US" b="1" dirty="0" err="1" smtClean="0"/>
                <a:t>Princip</a:t>
              </a:r>
              <a:r>
                <a:rPr lang="en-US" b="1" dirty="0" smtClean="0"/>
                <a:t> 0</a:t>
              </a:r>
              <a:r>
                <a:rPr lang="sr-Latn-CS" b="1" dirty="0" smtClean="0"/>
                <a:t>5</a:t>
              </a:r>
              <a:r>
                <a:rPr lang="en-US" b="1" dirty="0" smtClean="0"/>
                <a:t>: </a:t>
              </a:r>
              <a:r>
                <a:rPr lang="sr-Latn-CS" dirty="0" smtClean="0"/>
                <a:t>Brzina</a:t>
              </a:r>
              <a:endParaRPr lang="en-US" dirty="0"/>
            </a:p>
          </p:txBody>
        </p:sp>
        <p:sp>
          <p:nvSpPr>
            <p:cNvPr id="8" name="Rectangle 7"/>
            <p:cNvSpPr/>
            <p:nvPr/>
          </p:nvSpPr>
          <p:spPr>
            <a:xfrm>
              <a:off x="622300" y="4426636"/>
              <a:ext cx="4572000" cy="646331"/>
            </a:xfrm>
            <a:prstGeom prst="rect">
              <a:avLst/>
            </a:prstGeom>
          </p:spPr>
          <p:txBody>
            <a:bodyPr>
              <a:spAutoFit/>
            </a:bodyPr>
            <a:lstStyle/>
            <a:p>
              <a:r>
                <a:rPr lang="en-US" b="1" dirty="0" err="1" smtClean="0"/>
                <a:t>Princip</a:t>
              </a:r>
              <a:r>
                <a:rPr lang="en-US" b="1" dirty="0" smtClean="0"/>
                <a:t> 0</a:t>
              </a:r>
              <a:r>
                <a:rPr lang="sr-Latn-CS" b="1" dirty="0" smtClean="0"/>
                <a:t>6</a:t>
              </a:r>
              <a:r>
                <a:rPr lang="en-US" b="1" dirty="0" smtClean="0"/>
                <a:t>: </a:t>
              </a:r>
              <a:r>
                <a:rPr lang="en-US" dirty="0" err="1" smtClean="0"/>
                <a:t>Efikasnost</a:t>
              </a:r>
              <a:r>
                <a:rPr lang="en-US" dirty="0" smtClean="0"/>
                <a:t> u </a:t>
              </a:r>
              <a:r>
                <a:rPr lang="en-US" dirty="0" err="1" smtClean="0"/>
                <a:t>izmenama</a:t>
              </a:r>
              <a:r>
                <a:rPr lang="en-US" dirty="0" smtClean="0"/>
                <a:t> </a:t>
              </a:r>
              <a:r>
                <a:rPr lang="en-US" dirty="0" err="1" smtClean="0"/>
                <a:t>tokom</a:t>
              </a:r>
              <a:r>
                <a:rPr lang="en-US" dirty="0" smtClean="0"/>
                <a:t> </a:t>
              </a:r>
              <a:r>
                <a:rPr lang="en-US" dirty="0" err="1" smtClean="0"/>
                <a:t>procesa</a:t>
              </a:r>
              <a:r>
                <a:rPr lang="en-US" dirty="0" smtClean="0"/>
                <a:t> </a:t>
              </a:r>
              <a:r>
                <a:rPr lang="en-US" dirty="0" err="1" smtClean="0"/>
                <a:t>projektovanja</a:t>
              </a:r>
              <a:endParaRPr lang="en-US" dirty="0"/>
            </a:p>
          </p:txBody>
        </p:sp>
        <p:sp>
          <p:nvSpPr>
            <p:cNvPr id="9" name="Rectangle 8"/>
            <p:cNvSpPr/>
            <p:nvPr/>
          </p:nvSpPr>
          <p:spPr>
            <a:xfrm>
              <a:off x="622300" y="5125135"/>
              <a:ext cx="4381500" cy="923330"/>
            </a:xfrm>
            <a:prstGeom prst="rect">
              <a:avLst/>
            </a:prstGeom>
          </p:spPr>
          <p:txBody>
            <a:bodyPr wrap="square">
              <a:spAutoFit/>
            </a:bodyPr>
            <a:lstStyle/>
            <a:p>
              <a:r>
                <a:rPr lang="en-US" b="1" dirty="0" err="1" smtClean="0"/>
                <a:t>Princip</a:t>
              </a:r>
              <a:r>
                <a:rPr lang="en-US" b="1" dirty="0" smtClean="0"/>
                <a:t> 0</a:t>
              </a:r>
              <a:r>
                <a:rPr lang="sr-Latn-CS" b="1" dirty="0" smtClean="0"/>
                <a:t>7</a:t>
              </a:r>
              <a:r>
                <a:rPr lang="en-US" b="1" dirty="0" smtClean="0"/>
                <a:t>: </a:t>
              </a:r>
              <a:r>
                <a:rPr lang="en-US" dirty="0" err="1" smtClean="0"/>
                <a:t>Crte</a:t>
              </a:r>
              <a:r>
                <a:rPr lang="sr-Cyrl-CS" dirty="0" smtClean="0"/>
                <a:t>ž </a:t>
              </a:r>
              <a:r>
                <a:rPr lang="en-US" dirty="0" err="1" smtClean="0"/>
                <a:t>kao</a:t>
              </a:r>
              <a:r>
                <a:rPr lang="en-US" dirty="0" smtClean="0"/>
                <a:t> document </a:t>
              </a:r>
              <a:r>
                <a:rPr lang="en-US" dirty="0" err="1" smtClean="0"/>
                <a:t>i</a:t>
              </a:r>
              <a:r>
                <a:rPr lang="en-US" dirty="0" smtClean="0"/>
                <a:t> </a:t>
              </a:r>
              <a:r>
                <a:rPr lang="en-US" dirty="0" err="1" smtClean="0"/>
                <a:t>sredstvo</a:t>
              </a:r>
              <a:r>
                <a:rPr lang="en-US" dirty="0" smtClean="0"/>
                <a:t> </a:t>
              </a:r>
              <a:r>
                <a:rPr lang="en-US" dirty="0" err="1" smtClean="0"/>
                <a:t>saop</a:t>
              </a:r>
              <a:r>
                <a:rPr lang="sr-Cyrl-CS" dirty="0" smtClean="0"/>
                <a:t>š</a:t>
              </a:r>
              <a:r>
                <a:rPr lang="en-US" dirty="0" err="1" smtClean="0"/>
                <a:t>tavanja</a:t>
              </a:r>
              <a:r>
                <a:rPr lang="en-US" dirty="0" smtClean="0"/>
                <a:t> </a:t>
              </a:r>
              <a:r>
                <a:rPr lang="en-US" dirty="0" err="1" smtClean="0"/>
                <a:t>arhitektonske</a:t>
              </a:r>
              <a:r>
                <a:rPr lang="en-US" dirty="0" smtClean="0"/>
                <a:t> </a:t>
              </a:r>
              <a:r>
                <a:rPr lang="en-US" dirty="0" err="1" smtClean="0"/>
                <a:t>ideje</a:t>
              </a:r>
              <a:endParaRPr lang="en-US" dirty="0"/>
            </a:p>
          </p:txBody>
        </p:sp>
        <p:sp>
          <p:nvSpPr>
            <p:cNvPr id="10" name="Rectangle 9"/>
            <p:cNvSpPr/>
            <p:nvPr/>
          </p:nvSpPr>
          <p:spPr>
            <a:xfrm>
              <a:off x="4978400" y="1899336"/>
              <a:ext cx="3213100" cy="646331"/>
            </a:xfrm>
            <a:prstGeom prst="rect">
              <a:avLst/>
            </a:prstGeom>
          </p:spPr>
          <p:txBody>
            <a:bodyPr wrap="square">
              <a:spAutoFit/>
            </a:bodyPr>
            <a:lstStyle/>
            <a:p>
              <a:r>
                <a:rPr lang="en-US" b="1" dirty="0" err="1" smtClean="0"/>
                <a:t>Princip</a:t>
              </a:r>
              <a:r>
                <a:rPr lang="en-US" b="1" dirty="0" smtClean="0"/>
                <a:t> 0</a:t>
              </a:r>
              <a:r>
                <a:rPr lang="sr-Latn-CS" b="1" dirty="0" smtClean="0"/>
                <a:t>8</a:t>
              </a:r>
              <a:r>
                <a:rPr lang="en-US" b="1" dirty="0" smtClean="0"/>
                <a:t>: </a:t>
              </a:r>
              <a:r>
                <a:rPr lang="sr-Latn-CS" dirty="0" smtClean="0"/>
                <a:t>Objektno orijentisani CAAD</a:t>
              </a:r>
              <a:endParaRPr lang="en-US" dirty="0"/>
            </a:p>
          </p:txBody>
        </p:sp>
        <p:sp>
          <p:nvSpPr>
            <p:cNvPr id="11" name="Rectangle 10"/>
            <p:cNvSpPr/>
            <p:nvPr/>
          </p:nvSpPr>
          <p:spPr>
            <a:xfrm>
              <a:off x="4978400" y="2508936"/>
              <a:ext cx="3556000" cy="923330"/>
            </a:xfrm>
            <a:prstGeom prst="rect">
              <a:avLst/>
            </a:prstGeom>
          </p:spPr>
          <p:txBody>
            <a:bodyPr wrap="square">
              <a:spAutoFit/>
            </a:bodyPr>
            <a:lstStyle/>
            <a:p>
              <a:r>
                <a:rPr lang="en-US" b="1" dirty="0" err="1" smtClean="0"/>
                <a:t>Princip</a:t>
              </a:r>
              <a:r>
                <a:rPr lang="en-US" b="1" dirty="0" smtClean="0"/>
                <a:t> 0</a:t>
              </a:r>
              <a:r>
                <a:rPr lang="sr-Latn-CS" b="1" dirty="0" smtClean="0"/>
                <a:t>9</a:t>
              </a:r>
              <a:r>
                <a:rPr lang="en-US" b="1" dirty="0" smtClean="0"/>
                <a:t>: </a:t>
              </a:r>
              <a:r>
                <a:rPr lang="sr-Latn-RS" dirty="0" smtClean="0"/>
                <a:t>Model kao sistem informacija i sredstvo saopštavanja arhitektonske ideje</a:t>
              </a:r>
              <a:endParaRPr lang="en-US" dirty="0"/>
            </a:p>
          </p:txBody>
        </p:sp>
        <p:sp>
          <p:nvSpPr>
            <p:cNvPr id="12" name="Rectangle 11"/>
            <p:cNvSpPr/>
            <p:nvPr/>
          </p:nvSpPr>
          <p:spPr>
            <a:xfrm>
              <a:off x="4978400" y="3423336"/>
              <a:ext cx="3746500" cy="646331"/>
            </a:xfrm>
            <a:prstGeom prst="rect">
              <a:avLst/>
            </a:prstGeom>
          </p:spPr>
          <p:txBody>
            <a:bodyPr wrap="square">
              <a:spAutoFit/>
            </a:bodyPr>
            <a:lstStyle/>
            <a:p>
              <a:r>
                <a:rPr lang="en-US" b="1" dirty="0" err="1" smtClean="0"/>
                <a:t>Princip</a:t>
              </a:r>
              <a:r>
                <a:rPr lang="en-US" b="1" dirty="0" smtClean="0"/>
                <a:t> </a:t>
              </a:r>
              <a:r>
                <a:rPr lang="sr-Latn-CS" b="1" dirty="0" smtClean="0"/>
                <a:t>10</a:t>
              </a:r>
              <a:r>
                <a:rPr lang="en-US" b="1" dirty="0" smtClean="0"/>
                <a:t>: </a:t>
              </a:r>
              <a:r>
                <a:rPr lang="en-US" dirty="0" smtClean="0"/>
                <a:t>BIM Building Information Modeling 1</a:t>
              </a:r>
              <a:endParaRPr lang="en-US" dirty="0"/>
            </a:p>
          </p:txBody>
        </p:sp>
        <p:sp>
          <p:nvSpPr>
            <p:cNvPr id="13" name="Rectangle 12"/>
            <p:cNvSpPr/>
            <p:nvPr/>
          </p:nvSpPr>
          <p:spPr>
            <a:xfrm>
              <a:off x="4978400" y="4020235"/>
              <a:ext cx="4572000" cy="369332"/>
            </a:xfrm>
            <a:prstGeom prst="rect">
              <a:avLst/>
            </a:prstGeom>
          </p:spPr>
          <p:txBody>
            <a:bodyPr>
              <a:spAutoFit/>
            </a:bodyPr>
            <a:lstStyle/>
            <a:p>
              <a:r>
                <a:rPr lang="en-US" b="1" dirty="0" err="1" smtClean="0"/>
                <a:t>Princip</a:t>
              </a:r>
              <a:r>
                <a:rPr lang="en-US" b="1" dirty="0" smtClean="0"/>
                <a:t> </a:t>
              </a:r>
              <a:r>
                <a:rPr lang="sr-Latn-CS" b="1" dirty="0" smtClean="0"/>
                <a:t>11</a:t>
              </a:r>
              <a:r>
                <a:rPr lang="en-US" b="1" dirty="0" smtClean="0"/>
                <a:t>: </a:t>
              </a:r>
              <a:r>
                <a:rPr lang="sr-Latn-CS" dirty="0" smtClean="0"/>
                <a:t>Interoperabilnost</a:t>
              </a:r>
              <a:endParaRPr lang="en-US" dirty="0"/>
            </a:p>
          </p:txBody>
        </p:sp>
        <p:sp>
          <p:nvSpPr>
            <p:cNvPr id="14" name="Rectangle 13"/>
            <p:cNvSpPr/>
            <p:nvPr/>
          </p:nvSpPr>
          <p:spPr>
            <a:xfrm>
              <a:off x="4978400" y="4426635"/>
              <a:ext cx="4572000" cy="369332"/>
            </a:xfrm>
            <a:prstGeom prst="rect">
              <a:avLst/>
            </a:prstGeom>
          </p:spPr>
          <p:txBody>
            <a:bodyPr>
              <a:spAutoFit/>
            </a:bodyPr>
            <a:lstStyle/>
            <a:p>
              <a:r>
                <a:rPr lang="en-US" b="1" dirty="0" err="1" smtClean="0"/>
                <a:t>Princip</a:t>
              </a:r>
              <a:r>
                <a:rPr lang="en-US" b="1" dirty="0" smtClean="0"/>
                <a:t> </a:t>
              </a:r>
              <a:r>
                <a:rPr lang="sr-Latn-CS" b="1" dirty="0" smtClean="0"/>
                <a:t>12</a:t>
              </a:r>
              <a:r>
                <a:rPr lang="en-US" b="1" dirty="0" smtClean="0"/>
                <a:t>: </a:t>
              </a:r>
              <a:r>
                <a:rPr lang="sr-Latn-CS" dirty="0" smtClean="0"/>
                <a:t>NURBS modeliranje</a:t>
              </a:r>
              <a:endParaRPr lang="en-US" dirty="0"/>
            </a:p>
          </p:txBody>
        </p:sp>
        <p:sp>
          <p:nvSpPr>
            <p:cNvPr id="15" name="Rectangle 14"/>
            <p:cNvSpPr/>
            <p:nvPr/>
          </p:nvSpPr>
          <p:spPr>
            <a:xfrm>
              <a:off x="4978400" y="4833035"/>
              <a:ext cx="4572000" cy="646331"/>
            </a:xfrm>
            <a:prstGeom prst="rect">
              <a:avLst/>
            </a:prstGeom>
          </p:spPr>
          <p:txBody>
            <a:bodyPr>
              <a:spAutoFit/>
            </a:bodyPr>
            <a:lstStyle/>
            <a:p>
              <a:r>
                <a:rPr lang="en-US" b="1" dirty="0" err="1" smtClean="0"/>
                <a:t>Princip</a:t>
              </a:r>
              <a:r>
                <a:rPr lang="en-US" b="1" dirty="0" smtClean="0"/>
                <a:t> </a:t>
              </a:r>
              <a:r>
                <a:rPr lang="sr-Latn-CS" b="1" dirty="0" smtClean="0"/>
                <a:t>13</a:t>
              </a:r>
              <a:r>
                <a:rPr lang="en-US" b="1" dirty="0" smtClean="0"/>
                <a:t>:</a:t>
              </a:r>
              <a:r>
                <a:rPr lang="sr-Latn-RS" b="1" dirty="0" smtClean="0"/>
                <a:t> </a:t>
              </a:r>
              <a:r>
                <a:rPr lang="en-US" dirty="0" err="1" smtClean="0"/>
                <a:t>Matematičko</a:t>
              </a:r>
              <a:r>
                <a:rPr lang="en-US" dirty="0" smtClean="0"/>
                <a:t> </a:t>
              </a:r>
              <a:r>
                <a:rPr lang="en-US" dirty="0" err="1" smtClean="0"/>
                <a:t>definisanje</a:t>
              </a:r>
              <a:r>
                <a:rPr lang="en-US" dirty="0" smtClean="0"/>
                <a:t>  </a:t>
              </a:r>
              <a:r>
                <a:rPr lang="en-US" dirty="0" err="1" smtClean="0"/>
                <a:t>kompleksne</a:t>
              </a:r>
              <a:r>
                <a:rPr lang="en-US" dirty="0" smtClean="0"/>
                <a:t> </a:t>
              </a:r>
              <a:r>
                <a:rPr lang="en-US" dirty="0" err="1" smtClean="0"/>
                <a:t>forme</a:t>
              </a:r>
              <a:endParaRPr lang="en-US" dirty="0"/>
            </a:p>
          </p:txBody>
        </p:sp>
        <p:sp>
          <p:nvSpPr>
            <p:cNvPr id="16" name="Rectangle 15"/>
            <p:cNvSpPr/>
            <p:nvPr/>
          </p:nvSpPr>
          <p:spPr>
            <a:xfrm>
              <a:off x="4978400" y="5444005"/>
              <a:ext cx="4572000" cy="646331"/>
            </a:xfrm>
            <a:prstGeom prst="rect">
              <a:avLst/>
            </a:prstGeom>
          </p:spPr>
          <p:txBody>
            <a:bodyPr>
              <a:spAutoFit/>
            </a:bodyPr>
            <a:lstStyle/>
            <a:p>
              <a:r>
                <a:rPr lang="en-US" b="1" dirty="0" err="1" smtClean="0"/>
                <a:t>Princip</a:t>
              </a:r>
              <a:r>
                <a:rPr lang="en-US" b="1" dirty="0" smtClean="0"/>
                <a:t> </a:t>
              </a:r>
              <a:r>
                <a:rPr lang="sr-Latn-CS" b="1" dirty="0" smtClean="0"/>
                <a:t>14</a:t>
              </a:r>
              <a:r>
                <a:rPr lang="en-US" b="1" dirty="0" smtClean="0"/>
                <a:t>: </a:t>
              </a:r>
              <a:r>
                <a:rPr lang="sr-Latn-CS" dirty="0" smtClean="0"/>
                <a:t>Parametarsko modeliranje</a:t>
              </a:r>
              <a:endParaRPr lang="en-US" dirty="0"/>
            </a:p>
          </p:txBody>
        </p:sp>
        <p:sp>
          <p:nvSpPr>
            <p:cNvPr id="17" name="Rectangle 16"/>
            <p:cNvSpPr/>
            <p:nvPr/>
          </p:nvSpPr>
          <p:spPr>
            <a:xfrm>
              <a:off x="4978400" y="5861736"/>
              <a:ext cx="4013200" cy="369332"/>
            </a:xfrm>
            <a:prstGeom prst="rect">
              <a:avLst/>
            </a:prstGeom>
          </p:spPr>
          <p:txBody>
            <a:bodyPr wrap="square">
              <a:spAutoFit/>
            </a:bodyPr>
            <a:lstStyle/>
            <a:p>
              <a:r>
                <a:rPr lang="en-US" b="1" dirty="0" err="1" smtClean="0"/>
                <a:t>Princip</a:t>
              </a:r>
              <a:r>
                <a:rPr lang="en-US" b="1" dirty="0" smtClean="0"/>
                <a:t> </a:t>
              </a:r>
              <a:r>
                <a:rPr lang="sr-Latn-CS" b="1" dirty="0" smtClean="0"/>
                <a:t>15</a:t>
              </a:r>
              <a:r>
                <a:rPr lang="en-US" b="1" dirty="0" smtClean="0"/>
                <a:t>: </a:t>
              </a:r>
              <a:r>
                <a:rPr lang="sr-Latn-CS" dirty="0" smtClean="0"/>
                <a:t>Fabrikacija</a:t>
              </a:r>
              <a:endParaRPr lang="en-US" dirty="0"/>
            </a:p>
          </p:txBody>
        </p:sp>
      </p:grpSp>
      <p:sp>
        <p:nvSpPr>
          <p:cNvPr id="18" name="Title 1"/>
          <p:cNvSpPr txBox="1">
            <a:spLocks/>
          </p:cNvSpPr>
          <p:nvPr/>
        </p:nvSpPr>
        <p:spPr>
          <a:xfrm>
            <a:off x="685800" y="1905000"/>
            <a:ext cx="8458200" cy="914400"/>
          </a:xfrm>
          <a:prstGeom prst="rect">
            <a:avLst/>
          </a:prstGeom>
        </p:spPr>
        <p:txBody>
          <a:bodyPr>
            <a:normAutofit fontScale="97500"/>
          </a:bodyPr>
          <a:lstStyle/>
          <a:p>
            <a:r>
              <a:rPr lang="en-US" sz="2900" b="1" dirty="0" smtClean="0">
                <a:effectLst>
                  <a:outerShdw blurRad="38100" dist="38100" dir="2700000" algn="tl">
                    <a:srgbClr val="000000">
                      <a:alpha val="43137"/>
                    </a:srgbClr>
                  </a:outerShdw>
                </a:effectLst>
                <a:latin typeface="+mj-lt"/>
                <a:ea typeface="+mj-ea"/>
                <a:cs typeface="+mj-cs"/>
              </a:rPr>
              <a:t>&gt; </a:t>
            </a:r>
            <a:r>
              <a:rPr kumimoji="0" lang="sr-Latn-RS" sz="29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Principi</a:t>
            </a:r>
          </a:p>
          <a:p>
            <a:r>
              <a:rPr lang="en-US" sz="2400" dirty="0" smtClean="0">
                <a:latin typeface="+mj-lt"/>
                <a:ea typeface="+mj-ea"/>
                <a:cs typeface="+mj-cs"/>
              </a:rPr>
              <a:t>    </a:t>
            </a:r>
            <a:endParaRPr lang="sr-Latn-RS" sz="2400" dirty="0" smtClean="0">
              <a:latin typeface="+mj-lt"/>
              <a:ea typeface="+mj-ea"/>
              <a:cs typeface="+mj-cs"/>
            </a:endParaRPr>
          </a:p>
          <a:p>
            <a:pPr>
              <a:spcBef>
                <a:spcPts val="1200"/>
              </a:spcBef>
              <a:buFont typeface="Arial" pitchFamily="34" charset="0"/>
              <a:buChar char="•"/>
            </a:pPr>
            <a:endParaRPr lang="en-US" sz="2400" dirty="0">
              <a:latin typeface="+mj-lt"/>
              <a:ea typeface="+mj-ea"/>
              <a:cs typeface="+mj-c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2" cstate="print"/>
          <a:srcRect/>
          <a:stretch>
            <a:fillRect/>
          </a:stretch>
        </p:blipFill>
        <p:spPr bwMode="auto">
          <a:xfrm>
            <a:off x="7162800" y="6390904"/>
            <a:ext cx="1981200" cy="2753095"/>
          </a:xfrm>
          <a:prstGeom prst="rect">
            <a:avLst/>
          </a:prstGeom>
          <a:ln>
            <a:noFill/>
          </a:ln>
          <a:effectLst/>
        </p:spPr>
      </p:pic>
      <p:pic>
        <p:nvPicPr>
          <p:cNvPr id="4100" name="Picture 4"/>
          <p:cNvPicPr>
            <a:picLocks noChangeAspect="1" noChangeArrowheads="1"/>
          </p:cNvPicPr>
          <p:nvPr/>
        </p:nvPicPr>
        <p:blipFill>
          <a:blip r:embed="rId3" cstate="print"/>
          <a:srcRect/>
          <a:stretch>
            <a:fillRect/>
          </a:stretch>
        </p:blipFill>
        <p:spPr bwMode="auto">
          <a:xfrm>
            <a:off x="5029200" y="6387194"/>
            <a:ext cx="1983870" cy="2756806"/>
          </a:xfrm>
          <a:prstGeom prst="rect">
            <a:avLst/>
          </a:prstGeom>
          <a:ln>
            <a:noFill/>
          </a:ln>
          <a:effectLst/>
        </p:spPr>
      </p:pic>
      <p:pic>
        <p:nvPicPr>
          <p:cNvPr id="4099" name="Picture 3"/>
          <p:cNvPicPr>
            <a:picLocks noChangeAspect="1" noChangeArrowheads="1"/>
          </p:cNvPicPr>
          <p:nvPr/>
        </p:nvPicPr>
        <p:blipFill>
          <a:blip r:embed="rId4" cstate="print"/>
          <a:srcRect/>
          <a:stretch>
            <a:fillRect/>
          </a:stretch>
        </p:blipFill>
        <p:spPr bwMode="auto">
          <a:xfrm>
            <a:off x="2895600" y="6390903"/>
            <a:ext cx="1981200" cy="2753096"/>
          </a:xfrm>
          <a:prstGeom prst="rect">
            <a:avLst/>
          </a:prstGeom>
          <a:ln>
            <a:noFill/>
          </a:ln>
          <a:effectLst/>
        </p:spPr>
      </p:pic>
      <p:pic>
        <p:nvPicPr>
          <p:cNvPr id="4103" name="Picture 7"/>
          <p:cNvPicPr>
            <a:picLocks noChangeAspect="1" noChangeArrowheads="1"/>
          </p:cNvPicPr>
          <p:nvPr/>
        </p:nvPicPr>
        <p:blipFill>
          <a:blip r:embed="rId5" cstate="print"/>
          <a:srcRect/>
          <a:stretch>
            <a:fillRect/>
          </a:stretch>
        </p:blipFill>
        <p:spPr bwMode="auto">
          <a:xfrm>
            <a:off x="3276600" y="2667000"/>
            <a:ext cx="5867400" cy="3966612"/>
          </a:xfrm>
          <a:prstGeom prst="rect">
            <a:avLst/>
          </a:prstGeom>
          <a:ln>
            <a:noFill/>
          </a:ln>
          <a:effectLst>
            <a:outerShdw blurRad="292100" dist="139700" dir="2700000" algn="tl" rotWithShape="0">
              <a:srgbClr val="333333">
                <a:alpha val="65000"/>
              </a:srgbClr>
            </a:outerShdw>
          </a:effectLst>
        </p:spPr>
      </p:pic>
      <p:sp>
        <p:nvSpPr>
          <p:cNvPr id="2" name="Title 1"/>
          <p:cNvSpPr txBox="1">
            <a:spLocks/>
          </p:cNvSpPr>
          <p:nvPr/>
        </p:nvSpPr>
        <p:spPr>
          <a:xfrm>
            <a:off x="685800" y="1905000"/>
            <a:ext cx="4800600" cy="1447800"/>
          </a:xfrm>
          <a:prstGeom prst="rect">
            <a:avLst/>
          </a:prstGeom>
        </p:spPr>
        <p:txBody>
          <a:bodyPr>
            <a:normAutofit fontScale="97500"/>
          </a:bodyPr>
          <a:lstStyle/>
          <a:p>
            <a:pPr marL="238125" indent="-238125"/>
            <a:r>
              <a:rPr lang="en-US" sz="2900" b="1" dirty="0" smtClean="0">
                <a:effectLst>
                  <a:outerShdw blurRad="38100" dist="38100" dir="2700000" algn="tl">
                    <a:srgbClr val="000000">
                      <a:alpha val="43137"/>
                    </a:srgbClr>
                  </a:outerShdw>
                </a:effectLst>
                <a:latin typeface="+mj-lt"/>
                <a:ea typeface="+mj-ea"/>
                <a:cs typeface="+mj-cs"/>
              </a:rPr>
              <a:t>&gt; </a:t>
            </a:r>
            <a:r>
              <a:rPr lang="sr-Latn-RS" sz="2900" b="1" dirty="0" smtClean="0">
                <a:effectLst>
                  <a:outerShdw blurRad="38100" dist="38100" dir="2700000" algn="tl">
                    <a:srgbClr val="000000">
                      <a:alpha val="43137"/>
                    </a:srgbClr>
                  </a:outerShdw>
                </a:effectLst>
                <a:latin typeface="+mj-lt"/>
                <a:ea typeface="+mj-ea"/>
                <a:cs typeface="+mj-cs"/>
              </a:rPr>
              <a:t>Komande</a:t>
            </a:r>
            <a:r>
              <a:rPr lang="en-US" sz="2900" b="1" dirty="0" smtClean="0">
                <a:effectLst>
                  <a:outerShdw blurRad="38100" dist="38100" dir="2700000" algn="tl">
                    <a:srgbClr val="000000">
                      <a:alpha val="43137"/>
                    </a:srgbClr>
                  </a:outerShdw>
                </a:effectLst>
                <a:latin typeface="+mj-lt"/>
                <a:ea typeface="+mj-ea"/>
                <a:cs typeface="+mj-cs"/>
              </a:rPr>
              <a:t> </a:t>
            </a:r>
            <a:r>
              <a:rPr lang="sr-Latn-RS" sz="2900" b="1" dirty="0" smtClean="0">
                <a:effectLst>
                  <a:outerShdw blurRad="38100" dist="38100" dir="2700000" algn="tl">
                    <a:srgbClr val="000000">
                      <a:alpha val="43137"/>
                    </a:srgbClr>
                  </a:outerShdw>
                </a:effectLst>
                <a:latin typeface="+mj-lt"/>
                <a:ea typeface="+mj-ea"/>
                <a:cs typeface="+mj-cs"/>
              </a:rPr>
              <a:t>za</a:t>
            </a:r>
            <a:r>
              <a:rPr lang="en-US" sz="2900" b="1" dirty="0" smtClean="0">
                <a:effectLst>
                  <a:outerShdw blurRad="38100" dist="38100" dir="2700000" algn="tl">
                    <a:srgbClr val="000000">
                      <a:alpha val="43137"/>
                    </a:srgbClr>
                  </a:outerShdw>
                </a:effectLst>
                <a:latin typeface="+mj-lt"/>
                <a:ea typeface="+mj-ea"/>
                <a:cs typeface="+mj-cs"/>
              </a:rPr>
              <a:t> </a:t>
            </a:r>
            <a:r>
              <a:rPr lang="sr-Latn-RS" sz="2900" b="1" dirty="0" smtClean="0">
                <a:effectLst>
                  <a:outerShdw blurRad="38100" dist="38100" dir="2700000" algn="tl">
                    <a:srgbClr val="000000">
                      <a:alpha val="43137"/>
                    </a:srgbClr>
                  </a:outerShdw>
                </a:effectLst>
                <a:latin typeface="+mj-lt"/>
                <a:ea typeface="+mj-ea"/>
                <a:cs typeface="+mj-cs"/>
              </a:rPr>
              <a:t>crtanje</a:t>
            </a:r>
            <a:r>
              <a:rPr lang="en-US" sz="2900" b="1" dirty="0" smtClean="0">
                <a:effectLst>
                  <a:outerShdw blurRad="38100" dist="38100" dir="2700000" algn="tl">
                    <a:srgbClr val="000000">
                      <a:alpha val="43137"/>
                    </a:srgbClr>
                  </a:outerShdw>
                </a:effectLst>
                <a:latin typeface="+mj-lt"/>
                <a:ea typeface="+mj-ea"/>
                <a:cs typeface="+mj-cs"/>
              </a:rPr>
              <a:t> (Draw)</a:t>
            </a:r>
            <a:endParaRPr kumimoji="0" lang="sr-Latn-RS" sz="29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endParaRPr>
          </a:p>
          <a:p>
            <a:r>
              <a:rPr lang="en-US" sz="2400" dirty="0" smtClean="0">
                <a:latin typeface="+mj-lt"/>
                <a:ea typeface="+mj-ea"/>
                <a:cs typeface="+mj-cs"/>
              </a:rPr>
              <a:t>    </a:t>
            </a:r>
            <a:endParaRPr lang="sr-Latn-RS" sz="2400" dirty="0" smtClean="0">
              <a:latin typeface="+mj-lt"/>
              <a:ea typeface="+mj-ea"/>
              <a:cs typeface="+mj-cs"/>
            </a:endParaRPr>
          </a:p>
          <a:p>
            <a:pPr>
              <a:spcBef>
                <a:spcPts val="1200"/>
              </a:spcBef>
              <a:buFont typeface="Arial" pitchFamily="34" charset="0"/>
              <a:buChar char="•"/>
            </a:pPr>
            <a:endParaRPr lang="en-US" sz="2400" dirty="0">
              <a:latin typeface="+mj-lt"/>
              <a:ea typeface="+mj-ea"/>
              <a:cs typeface="+mj-cs"/>
            </a:endParaRPr>
          </a:p>
        </p:txBody>
      </p:sp>
      <p:pic>
        <p:nvPicPr>
          <p:cNvPr id="3" name="Picture 2"/>
          <p:cNvPicPr>
            <a:picLocks noChangeAspect="1" noChangeArrowheads="1"/>
          </p:cNvPicPr>
          <p:nvPr/>
        </p:nvPicPr>
        <p:blipFill>
          <a:blip r:embed="rId6" cstate="print"/>
          <a:srcRect l="11250" t="15584" r="73125" b="76105"/>
          <a:stretch>
            <a:fillRect/>
          </a:stretch>
        </p:blipFill>
        <p:spPr bwMode="auto">
          <a:xfrm>
            <a:off x="6286500" y="1447800"/>
            <a:ext cx="2857500" cy="914400"/>
          </a:xfrm>
          <a:prstGeom prst="rect">
            <a:avLst/>
          </a:prstGeom>
          <a:ln>
            <a:noFill/>
          </a:ln>
          <a:effectLst>
            <a:outerShdw blurRad="292100" dist="139700" dir="2700000" algn="tl" rotWithShape="0">
              <a:srgbClr val="333333">
                <a:alpha val="65000"/>
              </a:srgbClr>
            </a:outerShdw>
          </a:effectLst>
        </p:spPr>
      </p:pic>
      <p:pic>
        <p:nvPicPr>
          <p:cNvPr id="4097" name="Picture 1"/>
          <p:cNvPicPr>
            <a:picLocks noChangeAspect="1" noChangeArrowheads="1"/>
          </p:cNvPicPr>
          <p:nvPr/>
        </p:nvPicPr>
        <p:blipFill>
          <a:blip r:embed="rId7" cstate="print"/>
          <a:srcRect/>
          <a:stretch>
            <a:fillRect/>
          </a:stretch>
        </p:blipFill>
        <p:spPr bwMode="auto">
          <a:xfrm>
            <a:off x="762001" y="6390904"/>
            <a:ext cx="1981199" cy="2753095"/>
          </a:xfrm>
          <a:prstGeom prst="rect">
            <a:avLst/>
          </a:prstGeom>
          <a:ln>
            <a:noFill/>
          </a:ln>
          <a:effectLst/>
        </p:spPr>
      </p:pic>
      <p:sp>
        <p:nvSpPr>
          <p:cNvPr id="10" name="Title 1"/>
          <p:cNvSpPr txBox="1">
            <a:spLocks/>
          </p:cNvSpPr>
          <p:nvPr/>
        </p:nvSpPr>
        <p:spPr>
          <a:xfrm>
            <a:off x="685800" y="3276600"/>
            <a:ext cx="4800600" cy="2514600"/>
          </a:xfrm>
          <a:prstGeom prst="rect">
            <a:avLst/>
          </a:prstGeom>
        </p:spPr>
        <p:txBody>
          <a:bodyPr>
            <a:normAutofit fontScale="97500"/>
          </a:bodyPr>
          <a:lstStyle/>
          <a:p>
            <a:pPr marL="238125" indent="-238125">
              <a:buFont typeface="Arial" pitchFamily="34" charset="0"/>
              <a:buChar char="•"/>
            </a:pPr>
            <a:r>
              <a:rPr lang="sr-Latn-RS" sz="2900" dirty="0" smtClean="0">
                <a:latin typeface="+mj-lt"/>
                <a:ea typeface="+mj-ea"/>
                <a:cs typeface="+mj-cs"/>
              </a:rPr>
              <a:t>Rectangle</a:t>
            </a:r>
            <a:endParaRPr kumimoji="0" lang="sr-Latn-RS" sz="2900" i="0" u="none" strike="noStrike" kern="1200" cap="none" spc="0" normalizeH="0" baseline="0" noProof="0" dirty="0" smtClean="0">
              <a:ln>
                <a:noFill/>
              </a:ln>
              <a:solidFill>
                <a:schemeClr val="tx1"/>
              </a:solidFill>
              <a:uLnTx/>
              <a:uFillTx/>
              <a:latin typeface="+mj-lt"/>
              <a:ea typeface="+mj-ea"/>
              <a:cs typeface="+mj-cs"/>
            </a:endParaRPr>
          </a:p>
          <a:p>
            <a:pPr>
              <a:buFont typeface="Arial" pitchFamily="34" charset="0"/>
              <a:buChar char="•"/>
            </a:pPr>
            <a:r>
              <a:rPr lang="en-US" sz="2400" dirty="0" smtClean="0">
                <a:latin typeface="+mj-lt"/>
                <a:ea typeface="+mj-ea"/>
                <a:cs typeface="+mj-cs"/>
              </a:rPr>
              <a:t> </a:t>
            </a:r>
            <a:r>
              <a:rPr lang="sr-Latn-RS" sz="2400" dirty="0" smtClean="0">
                <a:latin typeface="+mj-lt"/>
                <a:ea typeface="+mj-ea"/>
                <a:cs typeface="+mj-cs"/>
              </a:rPr>
              <a:t> Line</a:t>
            </a:r>
          </a:p>
          <a:p>
            <a:pPr>
              <a:buFont typeface="Arial" pitchFamily="34" charset="0"/>
              <a:buChar char="•"/>
            </a:pPr>
            <a:r>
              <a:rPr lang="sr-Latn-RS" sz="2400" dirty="0">
                <a:latin typeface="+mj-lt"/>
                <a:ea typeface="+mj-ea"/>
                <a:cs typeface="+mj-cs"/>
              </a:rPr>
              <a:t> </a:t>
            </a:r>
            <a:r>
              <a:rPr lang="sr-Latn-RS" sz="2400" dirty="0" smtClean="0">
                <a:latin typeface="+mj-lt"/>
                <a:ea typeface="+mj-ea"/>
                <a:cs typeface="+mj-cs"/>
              </a:rPr>
              <a:t> Circle</a:t>
            </a:r>
          </a:p>
          <a:p>
            <a:pPr>
              <a:buFont typeface="Arial" pitchFamily="34" charset="0"/>
              <a:buChar char="•"/>
            </a:pPr>
            <a:r>
              <a:rPr lang="sr-Latn-RS" sz="2400" dirty="0">
                <a:latin typeface="+mj-lt"/>
                <a:ea typeface="+mj-ea"/>
                <a:cs typeface="+mj-cs"/>
              </a:rPr>
              <a:t> </a:t>
            </a:r>
            <a:r>
              <a:rPr lang="sr-Latn-RS" sz="2400" dirty="0" smtClean="0">
                <a:latin typeface="+mj-lt"/>
                <a:ea typeface="+mj-ea"/>
                <a:cs typeface="+mj-cs"/>
              </a:rPr>
              <a:t> Arc</a:t>
            </a:r>
          </a:p>
          <a:p>
            <a:pPr>
              <a:buFont typeface="Arial" pitchFamily="34" charset="0"/>
              <a:buChar char="•"/>
            </a:pPr>
            <a:r>
              <a:rPr lang="sr-Latn-RS" sz="2400" dirty="0">
                <a:latin typeface="+mj-lt"/>
                <a:ea typeface="+mj-ea"/>
                <a:cs typeface="+mj-cs"/>
              </a:rPr>
              <a:t> </a:t>
            </a:r>
            <a:r>
              <a:rPr lang="sr-Latn-RS" sz="2400" dirty="0" smtClean="0">
                <a:latin typeface="+mj-lt"/>
                <a:ea typeface="+mj-ea"/>
                <a:cs typeface="+mj-cs"/>
              </a:rPr>
              <a:t>Polygon</a:t>
            </a:r>
          </a:p>
          <a:p>
            <a:pPr>
              <a:buFont typeface="Arial" pitchFamily="34" charset="0"/>
              <a:buChar char="•"/>
            </a:pPr>
            <a:r>
              <a:rPr lang="sr-Latn-RS" sz="2400" dirty="0">
                <a:latin typeface="+mj-lt"/>
                <a:ea typeface="+mj-ea"/>
                <a:cs typeface="+mj-cs"/>
              </a:rPr>
              <a:t> </a:t>
            </a:r>
            <a:r>
              <a:rPr lang="sr-Latn-RS" sz="2400" dirty="0" smtClean="0">
                <a:latin typeface="+mj-lt"/>
                <a:ea typeface="+mj-ea"/>
                <a:cs typeface="+mj-cs"/>
              </a:rPr>
              <a:t>Freehand Tool</a:t>
            </a:r>
          </a:p>
          <a:p>
            <a:pPr>
              <a:buFont typeface="Arial" pitchFamily="34" charset="0"/>
              <a:buChar char="•"/>
            </a:pPr>
            <a:endParaRPr lang="sr-Latn-RS" sz="2400" dirty="0" smtClean="0">
              <a:latin typeface="+mj-lt"/>
              <a:ea typeface="+mj-ea"/>
              <a:cs typeface="+mj-cs"/>
            </a:endParaRPr>
          </a:p>
          <a:p>
            <a:pPr>
              <a:spcBef>
                <a:spcPts val="1200"/>
              </a:spcBef>
              <a:buFont typeface="Arial" pitchFamily="34" charset="0"/>
              <a:buChar char="•"/>
            </a:pPr>
            <a:endParaRPr lang="en-US" sz="2400" dirty="0">
              <a:latin typeface="+mj-lt"/>
              <a:ea typeface="+mj-ea"/>
              <a:cs typeface="+mj-cs"/>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1905000"/>
            <a:ext cx="4800600" cy="1447800"/>
          </a:xfrm>
          <a:prstGeom prst="rect">
            <a:avLst/>
          </a:prstGeom>
        </p:spPr>
        <p:txBody>
          <a:bodyPr>
            <a:normAutofit fontScale="97500"/>
          </a:bodyPr>
          <a:lstStyle/>
          <a:p>
            <a:pPr marL="238125" indent="-238125"/>
            <a:r>
              <a:rPr lang="en-US" sz="2900" b="1" dirty="0" smtClean="0">
                <a:effectLst>
                  <a:outerShdw blurRad="38100" dist="38100" dir="2700000" algn="tl">
                    <a:srgbClr val="000000">
                      <a:alpha val="43137"/>
                    </a:srgbClr>
                  </a:outerShdw>
                </a:effectLst>
                <a:latin typeface="+mj-lt"/>
                <a:ea typeface="+mj-ea"/>
                <a:cs typeface="+mj-cs"/>
              </a:rPr>
              <a:t>&gt; </a:t>
            </a:r>
            <a:r>
              <a:rPr lang="sr-Latn-RS" sz="2900" b="1" dirty="0" smtClean="0">
                <a:effectLst>
                  <a:outerShdw blurRad="38100" dist="38100" dir="2700000" algn="tl">
                    <a:srgbClr val="000000">
                      <a:alpha val="43137"/>
                    </a:srgbClr>
                  </a:outerShdw>
                </a:effectLst>
                <a:latin typeface="+mj-lt"/>
                <a:ea typeface="+mj-ea"/>
                <a:cs typeface="+mj-cs"/>
              </a:rPr>
              <a:t>Komande</a:t>
            </a:r>
            <a:r>
              <a:rPr lang="en-US" sz="2900" b="1" dirty="0" smtClean="0">
                <a:effectLst>
                  <a:outerShdw blurRad="38100" dist="38100" dir="2700000" algn="tl">
                    <a:srgbClr val="000000">
                      <a:alpha val="43137"/>
                    </a:srgbClr>
                  </a:outerShdw>
                </a:effectLst>
                <a:latin typeface="+mj-lt"/>
                <a:ea typeface="+mj-ea"/>
                <a:cs typeface="+mj-cs"/>
              </a:rPr>
              <a:t> </a:t>
            </a:r>
            <a:r>
              <a:rPr lang="sr-Latn-RS" sz="2900" b="1" dirty="0" smtClean="0">
                <a:effectLst>
                  <a:outerShdw blurRad="38100" dist="38100" dir="2700000" algn="tl">
                    <a:srgbClr val="000000">
                      <a:alpha val="43137"/>
                    </a:srgbClr>
                  </a:outerShdw>
                </a:effectLst>
                <a:latin typeface="+mj-lt"/>
                <a:ea typeface="+mj-ea"/>
                <a:cs typeface="+mj-cs"/>
              </a:rPr>
              <a:t>za</a:t>
            </a:r>
            <a:r>
              <a:rPr lang="en-US" sz="2900" b="1" dirty="0" smtClean="0">
                <a:effectLst>
                  <a:outerShdw blurRad="38100" dist="38100" dir="2700000" algn="tl">
                    <a:srgbClr val="000000">
                      <a:alpha val="43137"/>
                    </a:srgbClr>
                  </a:outerShdw>
                </a:effectLst>
                <a:latin typeface="+mj-lt"/>
                <a:ea typeface="+mj-ea"/>
                <a:cs typeface="+mj-cs"/>
              </a:rPr>
              <a:t> </a:t>
            </a:r>
            <a:r>
              <a:rPr lang="sr-Latn-RS" sz="2900" b="1" dirty="0" smtClean="0">
                <a:effectLst>
                  <a:outerShdw blurRad="38100" dist="38100" dir="2700000" algn="tl">
                    <a:srgbClr val="000000">
                      <a:alpha val="43137"/>
                    </a:srgbClr>
                  </a:outerShdw>
                </a:effectLst>
                <a:latin typeface="+mj-lt"/>
                <a:ea typeface="+mj-ea"/>
                <a:cs typeface="+mj-cs"/>
              </a:rPr>
              <a:t>modifikaciju</a:t>
            </a:r>
            <a:r>
              <a:rPr lang="en-US" sz="2900" b="1" dirty="0" smtClean="0">
                <a:effectLst>
                  <a:outerShdw blurRad="38100" dist="38100" dir="2700000" algn="tl">
                    <a:srgbClr val="000000">
                      <a:alpha val="43137"/>
                    </a:srgbClr>
                  </a:outerShdw>
                </a:effectLst>
                <a:latin typeface="+mj-lt"/>
                <a:ea typeface="+mj-ea"/>
                <a:cs typeface="+mj-cs"/>
              </a:rPr>
              <a:t> (</a:t>
            </a:r>
            <a:r>
              <a:rPr lang="sr-Latn-RS" sz="2900" b="1" dirty="0" smtClean="0">
                <a:effectLst>
                  <a:outerShdw blurRad="38100" dist="38100" dir="2700000" algn="tl">
                    <a:srgbClr val="000000">
                      <a:alpha val="43137"/>
                    </a:srgbClr>
                  </a:outerShdw>
                </a:effectLst>
                <a:latin typeface="+mj-lt"/>
                <a:ea typeface="+mj-ea"/>
                <a:cs typeface="+mj-cs"/>
              </a:rPr>
              <a:t>Modify/Edit</a:t>
            </a:r>
            <a:r>
              <a:rPr lang="en-US" sz="2900" b="1" dirty="0" smtClean="0">
                <a:effectLst>
                  <a:outerShdw blurRad="38100" dist="38100" dir="2700000" algn="tl">
                    <a:srgbClr val="000000">
                      <a:alpha val="43137"/>
                    </a:srgbClr>
                  </a:outerShdw>
                </a:effectLst>
                <a:latin typeface="+mj-lt"/>
                <a:ea typeface="+mj-ea"/>
                <a:cs typeface="+mj-cs"/>
              </a:rPr>
              <a:t>)</a:t>
            </a:r>
            <a:endParaRPr kumimoji="0" lang="sr-Latn-RS" sz="29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endParaRPr>
          </a:p>
          <a:p>
            <a:r>
              <a:rPr lang="en-US" sz="2400" dirty="0" smtClean="0">
                <a:latin typeface="+mj-lt"/>
                <a:ea typeface="+mj-ea"/>
                <a:cs typeface="+mj-cs"/>
              </a:rPr>
              <a:t>    </a:t>
            </a:r>
            <a:endParaRPr lang="sr-Latn-RS" sz="2400" dirty="0" smtClean="0">
              <a:latin typeface="+mj-lt"/>
              <a:ea typeface="+mj-ea"/>
              <a:cs typeface="+mj-cs"/>
            </a:endParaRPr>
          </a:p>
          <a:p>
            <a:pPr>
              <a:spcBef>
                <a:spcPts val="1200"/>
              </a:spcBef>
              <a:buFont typeface="Arial" pitchFamily="34" charset="0"/>
              <a:buChar char="•"/>
            </a:pPr>
            <a:endParaRPr lang="en-US" sz="2400" dirty="0">
              <a:latin typeface="+mj-lt"/>
              <a:ea typeface="+mj-ea"/>
              <a:cs typeface="+mj-cs"/>
            </a:endParaRPr>
          </a:p>
        </p:txBody>
      </p:sp>
      <p:sp>
        <p:nvSpPr>
          <p:cNvPr id="3" name="Title 1"/>
          <p:cNvSpPr txBox="1">
            <a:spLocks/>
          </p:cNvSpPr>
          <p:nvPr/>
        </p:nvSpPr>
        <p:spPr>
          <a:xfrm>
            <a:off x="762000" y="4038600"/>
            <a:ext cx="4800600" cy="2514600"/>
          </a:xfrm>
          <a:prstGeom prst="rect">
            <a:avLst/>
          </a:prstGeom>
        </p:spPr>
        <p:txBody>
          <a:bodyPr>
            <a:normAutofit fontScale="97500" lnSpcReduction="10000"/>
          </a:bodyPr>
          <a:lstStyle/>
          <a:p>
            <a:pPr marL="238125" indent="-238125">
              <a:buFont typeface="Arial" pitchFamily="34" charset="0"/>
              <a:buChar char="•"/>
            </a:pPr>
            <a:r>
              <a:rPr lang="sr-Latn-RS" sz="2900" dirty="0" smtClean="0">
                <a:latin typeface="+mj-lt"/>
                <a:ea typeface="+mj-ea"/>
                <a:cs typeface="+mj-cs"/>
              </a:rPr>
              <a:t>Move</a:t>
            </a:r>
            <a:endParaRPr kumimoji="0" lang="sr-Latn-RS" sz="2900" i="0" u="none" strike="noStrike" kern="1200" cap="none" spc="0" normalizeH="0" baseline="0" noProof="0" dirty="0" smtClean="0">
              <a:ln>
                <a:noFill/>
              </a:ln>
              <a:solidFill>
                <a:schemeClr val="tx1"/>
              </a:solidFill>
              <a:uLnTx/>
              <a:uFillTx/>
              <a:latin typeface="+mj-lt"/>
              <a:ea typeface="+mj-ea"/>
              <a:cs typeface="+mj-cs"/>
            </a:endParaRPr>
          </a:p>
          <a:p>
            <a:pPr>
              <a:buFont typeface="Arial" pitchFamily="34" charset="0"/>
              <a:buChar char="•"/>
            </a:pPr>
            <a:r>
              <a:rPr lang="en-US" sz="2400" dirty="0" smtClean="0">
                <a:latin typeface="+mj-lt"/>
                <a:ea typeface="+mj-ea"/>
                <a:cs typeface="+mj-cs"/>
              </a:rPr>
              <a:t> </a:t>
            </a:r>
            <a:r>
              <a:rPr lang="sr-Latn-RS" sz="2400" dirty="0" smtClean="0">
                <a:latin typeface="+mj-lt"/>
                <a:ea typeface="+mj-ea"/>
                <a:cs typeface="+mj-cs"/>
              </a:rPr>
              <a:t> </a:t>
            </a:r>
            <a:r>
              <a:rPr lang="sr-Latn-RS" sz="2900" dirty="0">
                <a:latin typeface="+mj-lt"/>
                <a:ea typeface="+mj-ea"/>
                <a:cs typeface="+mj-cs"/>
              </a:rPr>
              <a:t>Rotate</a:t>
            </a:r>
          </a:p>
          <a:p>
            <a:pPr>
              <a:buFont typeface="Arial" pitchFamily="34" charset="0"/>
              <a:buChar char="•"/>
            </a:pPr>
            <a:r>
              <a:rPr lang="sr-Latn-RS" sz="2900" dirty="0">
                <a:latin typeface="+mj-lt"/>
                <a:ea typeface="+mj-ea"/>
                <a:cs typeface="+mj-cs"/>
              </a:rPr>
              <a:t>  Scale</a:t>
            </a:r>
          </a:p>
          <a:p>
            <a:pPr>
              <a:buFont typeface="Arial" pitchFamily="34" charset="0"/>
              <a:buChar char="•"/>
            </a:pPr>
            <a:r>
              <a:rPr lang="sr-Latn-RS" sz="2900" dirty="0">
                <a:latin typeface="+mj-lt"/>
                <a:ea typeface="+mj-ea"/>
                <a:cs typeface="+mj-cs"/>
              </a:rPr>
              <a:t>  Pull/Push</a:t>
            </a:r>
          </a:p>
          <a:p>
            <a:pPr>
              <a:buFont typeface="Arial" pitchFamily="34" charset="0"/>
              <a:buChar char="•"/>
            </a:pPr>
            <a:r>
              <a:rPr lang="sr-Latn-RS" sz="2900" dirty="0">
                <a:latin typeface="+mj-lt"/>
                <a:ea typeface="+mj-ea"/>
                <a:cs typeface="+mj-cs"/>
              </a:rPr>
              <a:t>  Follow Me</a:t>
            </a:r>
          </a:p>
          <a:p>
            <a:pPr>
              <a:buFont typeface="Arial" pitchFamily="34" charset="0"/>
              <a:buChar char="•"/>
            </a:pPr>
            <a:r>
              <a:rPr lang="sr-Latn-RS" sz="2900" dirty="0">
                <a:latin typeface="+mj-lt"/>
                <a:ea typeface="+mj-ea"/>
                <a:cs typeface="+mj-cs"/>
              </a:rPr>
              <a:t>  Offset</a:t>
            </a:r>
          </a:p>
          <a:p>
            <a:pPr>
              <a:buFont typeface="Arial" pitchFamily="34" charset="0"/>
              <a:buChar char="•"/>
            </a:pPr>
            <a:endParaRPr lang="sr-Latn-RS" sz="2400" dirty="0" smtClean="0">
              <a:latin typeface="+mj-lt"/>
              <a:ea typeface="+mj-ea"/>
              <a:cs typeface="+mj-cs"/>
            </a:endParaRPr>
          </a:p>
          <a:p>
            <a:pPr>
              <a:spcBef>
                <a:spcPts val="1200"/>
              </a:spcBef>
              <a:buFont typeface="Arial" pitchFamily="34" charset="0"/>
              <a:buChar char="•"/>
            </a:pPr>
            <a:endParaRPr lang="en-US" sz="2400" dirty="0">
              <a:latin typeface="+mj-lt"/>
              <a:ea typeface="+mj-ea"/>
              <a:cs typeface="+mj-cs"/>
            </a:endParaRPr>
          </a:p>
        </p:txBody>
      </p:sp>
      <p:pic>
        <p:nvPicPr>
          <p:cNvPr id="33795" name="Picture 3"/>
          <p:cNvPicPr>
            <a:picLocks noChangeAspect="1" noChangeArrowheads="1"/>
          </p:cNvPicPr>
          <p:nvPr/>
        </p:nvPicPr>
        <p:blipFill>
          <a:blip r:embed="rId2" cstate="print"/>
          <a:srcRect/>
          <a:stretch>
            <a:fillRect/>
          </a:stretch>
        </p:blipFill>
        <p:spPr bwMode="auto">
          <a:xfrm>
            <a:off x="7162800" y="6390904"/>
            <a:ext cx="1981200" cy="2753096"/>
          </a:xfrm>
          <a:prstGeom prst="rect">
            <a:avLst/>
          </a:prstGeom>
          <a:noFill/>
          <a:ln w="9525">
            <a:noFill/>
            <a:miter lim="800000"/>
            <a:headEnd/>
            <a:tailEnd/>
          </a:ln>
          <a:effectLst/>
        </p:spPr>
      </p:pic>
      <p:pic>
        <p:nvPicPr>
          <p:cNvPr id="33796" name="Picture 4"/>
          <p:cNvPicPr>
            <a:picLocks noChangeAspect="1" noChangeArrowheads="1"/>
          </p:cNvPicPr>
          <p:nvPr/>
        </p:nvPicPr>
        <p:blipFill>
          <a:blip r:embed="rId3" cstate="print"/>
          <a:srcRect/>
          <a:stretch>
            <a:fillRect/>
          </a:stretch>
        </p:blipFill>
        <p:spPr bwMode="auto">
          <a:xfrm>
            <a:off x="5105400" y="6417376"/>
            <a:ext cx="1962150" cy="2726624"/>
          </a:xfrm>
          <a:prstGeom prst="rect">
            <a:avLst/>
          </a:prstGeom>
          <a:noFill/>
          <a:ln w="9525">
            <a:noFill/>
            <a:miter lim="800000"/>
            <a:headEnd/>
            <a:tailEnd/>
          </a:ln>
          <a:effectLst/>
        </p:spPr>
      </p:pic>
      <p:pic>
        <p:nvPicPr>
          <p:cNvPr id="33797" name="Picture 5"/>
          <p:cNvPicPr>
            <a:picLocks noChangeAspect="1" noChangeArrowheads="1"/>
          </p:cNvPicPr>
          <p:nvPr/>
        </p:nvPicPr>
        <p:blipFill>
          <a:blip r:embed="rId4" cstate="print"/>
          <a:srcRect/>
          <a:stretch>
            <a:fillRect/>
          </a:stretch>
        </p:blipFill>
        <p:spPr bwMode="auto">
          <a:xfrm>
            <a:off x="2959870" y="6400800"/>
            <a:ext cx="1974079" cy="2743200"/>
          </a:xfrm>
          <a:prstGeom prst="rect">
            <a:avLst/>
          </a:prstGeom>
          <a:noFill/>
          <a:ln w="9525">
            <a:noFill/>
            <a:miter lim="800000"/>
            <a:headEnd/>
            <a:tailEnd/>
          </a:ln>
          <a:effectLst/>
        </p:spPr>
      </p:pic>
      <p:pic>
        <p:nvPicPr>
          <p:cNvPr id="33794" name="Picture 2"/>
          <p:cNvPicPr>
            <a:picLocks noChangeAspect="1" noChangeArrowheads="1"/>
          </p:cNvPicPr>
          <p:nvPr/>
        </p:nvPicPr>
        <p:blipFill>
          <a:blip r:embed="rId5" cstate="print"/>
          <a:srcRect/>
          <a:stretch>
            <a:fillRect/>
          </a:stretch>
        </p:blipFill>
        <p:spPr bwMode="auto">
          <a:xfrm>
            <a:off x="3200400" y="2638065"/>
            <a:ext cx="5943600" cy="4018127"/>
          </a:xfrm>
          <a:prstGeom prst="rect">
            <a:avLst/>
          </a:prstGeom>
          <a:ln>
            <a:noFill/>
          </a:ln>
          <a:effectLst>
            <a:outerShdw blurRad="292100" dist="139700" dir="2700000" algn="tl" rotWithShape="0">
              <a:srgbClr val="333333">
                <a:alpha val="65000"/>
              </a:srgbClr>
            </a:outerShdw>
          </a:effectLst>
        </p:spPr>
      </p:pic>
      <p:pic>
        <p:nvPicPr>
          <p:cNvPr id="8" name="Picture 3"/>
          <p:cNvPicPr>
            <a:picLocks noChangeAspect="1" noChangeArrowheads="1"/>
          </p:cNvPicPr>
          <p:nvPr/>
        </p:nvPicPr>
        <p:blipFill>
          <a:blip r:embed="rId6" cstate="print"/>
          <a:srcRect l="14594" t="30029" r="64331" b="61748"/>
          <a:stretch>
            <a:fillRect/>
          </a:stretch>
        </p:blipFill>
        <p:spPr bwMode="auto">
          <a:xfrm>
            <a:off x="762000" y="3216275"/>
            <a:ext cx="2667000" cy="746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srcRect/>
          <a:stretch>
            <a:fillRect/>
          </a:stretch>
        </p:blipFill>
        <p:spPr bwMode="auto">
          <a:xfrm>
            <a:off x="4876800" y="5048216"/>
            <a:ext cx="4267200" cy="3028984"/>
          </a:xfrm>
          <a:prstGeom prst="rect">
            <a:avLst/>
          </a:prstGeom>
          <a:ln>
            <a:noFill/>
          </a:ln>
          <a:effectLst>
            <a:outerShdw blurRad="292100" dist="139700" dir="2700000" algn="tl" rotWithShape="0">
              <a:srgbClr val="333333">
                <a:alpha val="65000"/>
              </a:srgbClr>
            </a:outerShdw>
          </a:effectLst>
        </p:spPr>
      </p:pic>
      <p:pic>
        <p:nvPicPr>
          <p:cNvPr id="25605" name="Picture 5"/>
          <p:cNvPicPr>
            <a:picLocks noChangeAspect="1" noChangeArrowheads="1"/>
          </p:cNvPicPr>
          <p:nvPr/>
        </p:nvPicPr>
        <p:blipFill>
          <a:blip r:embed="rId3" cstate="print"/>
          <a:srcRect/>
          <a:stretch>
            <a:fillRect/>
          </a:stretch>
        </p:blipFill>
        <p:spPr bwMode="auto">
          <a:xfrm>
            <a:off x="4876800" y="0"/>
            <a:ext cx="4267200" cy="3410823"/>
          </a:xfrm>
          <a:prstGeom prst="rect">
            <a:avLst/>
          </a:prstGeom>
          <a:ln>
            <a:noFill/>
          </a:ln>
          <a:effectLst>
            <a:outerShdw blurRad="292100" dist="139700" dir="2700000" algn="tl" rotWithShape="0">
              <a:srgbClr val="333333">
                <a:alpha val="65000"/>
              </a:srgbClr>
            </a:outerShdw>
          </a:effectLst>
        </p:spPr>
      </p:pic>
      <p:sp>
        <p:nvSpPr>
          <p:cNvPr id="2" name="Title 1"/>
          <p:cNvSpPr txBox="1">
            <a:spLocks/>
          </p:cNvSpPr>
          <p:nvPr/>
        </p:nvSpPr>
        <p:spPr>
          <a:xfrm>
            <a:off x="685800" y="1905000"/>
            <a:ext cx="5943600" cy="1447800"/>
          </a:xfrm>
          <a:prstGeom prst="rect">
            <a:avLst/>
          </a:prstGeom>
        </p:spPr>
        <p:txBody>
          <a:bodyPr>
            <a:normAutofit fontScale="97500"/>
          </a:bodyPr>
          <a:lstStyle/>
          <a:p>
            <a:pPr marL="238125" indent="-238125"/>
            <a:r>
              <a:rPr lang="en-US" sz="2900" b="1" dirty="0" smtClean="0">
                <a:effectLst>
                  <a:outerShdw blurRad="38100" dist="38100" dir="2700000" algn="tl">
                    <a:srgbClr val="000000">
                      <a:alpha val="43137"/>
                    </a:srgbClr>
                  </a:outerShdw>
                </a:effectLst>
                <a:latin typeface="+mj-lt"/>
                <a:ea typeface="+mj-ea"/>
                <a:cs typeface="+mj-cs"/>
              </a:rPr>
              <a:t>&gt; </a:t>
            </a:r>
            <a:r>
              <a:rPr lang="sr-Latn-RS" sz="2900" b="1" dirty="0" smtClean="0">
                <a:effectLst>
                  <a:outerShdw blurRad="38100" dist="38100" dir="2700000" algn="tl">
                    <a:srgbClr val="000000">
                      <a:alpha val="43137"/>
                    </a:srgbClr>
                  </a:outerShdw>
                </a:effectLst>
                <a:latin typeface="+mj-lt"/>
                <a:ea typeface="+mj-ea"/>
                <a:cs typeface="+mj-cs"/>
              </a:rPr>
              <a:t>Precizan unos veličina</a:t>
            </a:r>
            <a:endParaRPr kumimoji="0" lang="sr-Latn-RS" sz="29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endParaRPr>
          </a:p>
          <a:p>
            <a:r>
              <a:rPr lang="en-US" sz="2400" dirty="0" smtClean="0">
                <a:latin typeface="+mj-lt"/>
                <a:ea typeface="+mj-ea"/>
                <a:cs typeface="+mj-cs"/>
              </a:rPr>
              <a:t>    </a:t>
            </a:r>
            <a:endParaRPr lang="sr-Latn-RS" sz="2400" dirty="0" smtClean="0">
              <a:latin typeface="+mj-lt"/>
              <a:ea typeface="+mj-ea"/>
              <a:cs typeface="+mj-cs"/>
            </a:endParaRPr>
          </a:p>
          <a:p>
            <a:pPr>
              <a:spcBef>
                <a:spcPts val="1200"/>
              </a:spcBef>
              <a:buFont typeface="Arial" pitchFamily="34" charset="0"/>
              <a:buChar char="•"/>
            </a:pPr>
            <a:endParaRPr lang="en-US" sz="2400" dirty="0">
              <a:latin typeface="+mj-lt"/>
              <a:ea typeface="+mj-ea"/>
              <a:cs typeface="+mj-cs"/>
            </a:endParaRPr>
          </a:p>
        </p:txBody>
      </p:sp>
      <p:pic>
        <p:nvPicPr>
          <p:cNvPr id="3" name="Picture 7"/>
          <p:cNvPicPr>
            <a:picLocks noChangeAspect="1" noChangeArrowheads="1"/>
          </p:cNvPicPr>
          <p:nvPr/>
        </p:nvPicPr>
        <p:blipFill>
          <a:blip r:embed="rId4" cstate="print"/>
          <a:srcRect l="41581" t="77083" r="34407" b="9375"/>
          <a:stretch>
            <a:fillRect/>
          </a:stretch>
        </p:blipFill>
        <p:spPr bwMode="auto">
          <a:xfrm>
            <a:off x="691662" y="4114800"/>
            <a:ext cx="4566138" cy="1447800"/>
          </a:xfrm>
          <a:prstGeom prst="rect">
            <a:avLst/>
          </a:prstGeom>
          <a:ln>
            <a:noFill/>
          </a:ln>
          <a:effectLst>
            <a:outerShdw blurRad="292100" dist="139700" dir="2700000" algn="tl" rotWithShape="0">
              <a:srgbClr val="333333">
                <a:alpha val="65000"/>
              </a:srgbClr>
            </a:outerShdw>
          </a:effectLst>
        </p:spPr>
      </p:pic>
      <p:sp>
        <p:nvSpPr>
          <p:cNvPr id="5" name="Title 1"/>
          <p:cNvSpPr txBox="1">
            <a:spLocks/>
          </p:cNvSpPr>
          <p:nvPr/>
        </p:nvSpPr>
        <p:spPr>
          <a:xfrm>
            <a:off x="4572000" y="4191000"/>
            <a:ext cx="4572000" cy="1066800"/>
          </a:xfrm>
          <a:prstGeom prst="rect">
            <a:avLst/>
          </a:prstGeom>
        </p:spPr>
        <p:txBody>
          <a:bodyPr>
            <a:normAutofit fontScale="97500"/>
          </a:bodyPr>
          <a:lstStyle/>
          <a:p>
            <a:pPr algn="r"/>
            <a:r>
              <a:rPr kumimoji="0" lang="sr-Latn-RS" sz="2000" b="1" i="0" u="none" strike="noStrike" kern="1200" cap="none" spc="0" normalizeH="0" baseline="0" noProof="0" dirty="0" smtClean="0">
                <a:ln>
                  <a:noFill/>
                </a:ln>
                <a:solidFill>
                  <a:schemeClr val="tx1"/>
                </a:solidFill>
                <a:uLnTx/>
                <a:uFillTx/>
                <a:latin typeface="+mj-lt"/>
                <a:ea typeface="+mj-ea"/>
                <a:cs typeface="+mj-cs"/>
              </a:rPr>
              <a:t>Podešavanje jedinica</a:t>
            </a:r>
          </a:p>
          <a:p>
            <a:pPr algn="r"/>
            <a:r>
              <a:rPr kumimoji="0" lang="sr-Latn-RS" sz="2000" i="0" u="none" strike="noStrike" kern="1200" cap="none" spc="0" normalizeH="0" baseline="0" noProof="0" dirty="0" smtClean="0">
                <a:ln>
                  <a:noFill/>
                </a:ln>
                <a:solidFill>
                  <a:schemeClr val="tx1"/>
                </a:solidFill>
                <a:uLnTx/>
                <a:uFillTx/>
                <a:latin typeface="+mj-lt"/>
                <a:ea typeface="+mj-ea"/>
                <a:cs typeface="+mj-cs"/>
              </a:rPr>
              <a:t>Window –</a:t>
            </a:r>
            <a:r>
              <a:rPr kumimoji="0" lang="sr-Latn-RS" sz="2000" i="0" u="none" strike="noStrike" kern="1200" cap="none" spc="0" normalizeH="0" noProof="0" dirty="0" smtClean="0">
                <a:ln>
                  <a:noFill/>
                </a:ln>
                <a:solidFill>
                  <a:schemeClr val="tx1"/>
                </a:solidFill>
                <a:uLnTx/>
                <a:uFillTx/>
                <a:latin typeface="+mj-lt"/>
                <a:ea typeface="+mj-ea"/>
                <a:cs typeface="+mj-cs"/>
              </a:rPr>
              <a:t> Model info - ...</a:t>
            </a:r>
            <a:endParaRPr kumimoji="0" lang="sr-Latn-RS" sz="2000" i="0" u="none" strike="noStrike" kern="1200" cap="none" spc="0" normalizeH="0" baseline="0" noProof="0" dirty="0" smtClean="0">
              <a:ln>
                <a:noFill/>
              </a:ln>
              <a:solidFill>
                <a:schemeClr val="tx1"/>
              </a:solidFill>
              <a:uLnTx/>
              <a:uFillTx/>
              <a:latin typeface="+mj-lt"/>
              <a:ea typeface="+mj-ea"/>
              <a:cs typeface="+mj-cs"/>
            </a:endParaRPr>
          </a:p>
          <a:p>
            <a:pPr algn="r"/>
            <a:r>
              <a:rPr lang="en-US" sz="2000" b="1" dirty="0" smtClean="0">
                <a:latin typeface="+mj-lt"/>
                <a:ea typeface="+mj-ea"/>
                <a:cs typeface="+mj-cs"/>
              </a:rPr>
              <a:t>    </a:t>
            </a:r>
            <a:endParaRPr lang="sr-Latn-RS" sz="2000" b="1" dirty="0" smtClean="0">
              <a:latin typeface="+mj-lt"/>
              <a:ea typeface="+mj-ea"/>
              <a:cs typeface="+mj-cs"/>
            </a:endParaRPr>
          </a:p>
          <a:p>
            <a:pPr algn="r">
              <a:spcBef>
                <a:spcPts val="1200"/>
              </a:spcBef>
              <a:buFont typeface="Arial" pitchFamily="34" charset="0"/>
              <a:buChar char="•"/>
            </a:pPr>
            <a:endParaRPr lang="en-US" sz="2000" b="1" dirty="0">
              <a:latin typeface="+mj-lt"/>
              <a:ea typeface="+mj-ea"/>
              <a:cs typeface="+mj-cs"/>
            </a:endParaRPr>
          </a:p>
        </p:txBody>
      </p:sp>
      <p:sp>
        <p:nvSpPr>
          <p:cNvPr id="6" name="Title 1"/>
          <p:cNvSpPr txBox="1">
            <a:spLocks/>
          </p:cNvSpPr>
          <p:nvPr/>
        </p:nvSpPr>
        <p:spPr>
          <a:xfrm>
            <a:off x="685800" y="5715000"/>
            <a:ext cx="2743200" cy="1066800"/>
          </a:xfrm>
          <a:prstGeom prst="rect">
            <a:avLst/>
          </a:prstGeom>
        </p:spPr>
        <p:txBody>
          <a:bodyPr>
            <a:normAutofit fontScale="97500"/>
          </a:bodyPr>
          <a:lstStyle/>
          <a:p>
            <a:r>
              <a:rPr kumimoji="0" lang="sr-Latn-RS" sz="2000" b="1" i="0" u="none" strike="noStrike" kern="1200" cap="none" spc="0" normalizeH="0" baseline="0" noProof="0" dirty="0" smtClean="0">
                <a:ln>
                  <a:noFill/>
                </a:ln>
                <a:solidFill>
                  <a:schemeClr val="tx1"/>
                </a:solidFill>
                <a:uLnTx/>
                <a:uFillTx/>
                <a:latin typeface="+mj-lt"/>
                <a:ea typeface="+mj-ea"/>
                <a:cs typeface="+mj-cs"/>
              </a:rPr>
              <a:t>Unos veličina</a:t>
            </a:r>
            <a:endParaRPr kumimoji="0" lang="sr-Latn-RS" sz="2000" i="0" u="none" strike="noStrike" kern="1200" cap="none" spc="0" normalizeH="0" baseline="0" noProof="0" dirty="0" smtClean="0">
              <a:ln>
                <a:noFill/>
              </a:ln>
              <a:solidFill>
                <a:schemeClr val="tx1"/>
              </a:solidFill>
              <a:uLnTx/>
              <a:uFillTx/>
              <a:latin typeface="+mj-lt"/>
              <a:ea typeface="+mj-ea"/>
              <a:cs typeface="+mj-cs"/>
            </a:endParaRPr>
          </a:p>
          <a:p>
            <a:pPr algn="r"/>
            <a:r>
              <a:rPr lang="en-US" sz="2000" b="1" dirty="0" smtClean="0">
                <a:latin typeface="+mj-lt"/>
                <a:ea typeface="+mj-ea"/>
                <a:cs typeface="+mj-cs"/>
              </a:rPr>
              <a:t>    </a:t>
            </a:r>
            <a:endParaRPr lang="sr-Latn-RS" sz="2000" b="1" dirty="0" smtClean="0">
              <a:latin typeface="+mj-lt"/>
              <a:ea typeface="+mj-ea"/>
              <a:cs typeface="+mj-cs"/>
            </a:endParaRPr>
          </a:p>
          <a:p>
            <a:pPr algn="r">
              <a:spcBef>
                <a:spcPts val="1200"/>
              </a:spcBef>
              <a:buFont typeface="Arial" pitchFamily="34" charset="0"/>
              <a:buChar char="•"/>
            </a:pPr>
            <a:endParaRPr lang="en-US" sz="2000" b="1" dirty="0">
              <a:latin typeface="+mj-lt"/>
              <a:ea typeface="+mj-ea"/>
              <a:cs typeface="+mj-cs"/>
            </a:endParaRPr>
          </a:p>
        </p:txBody>
      </p:sp>
      <p:sp>
        <p:nvSpPr>
          <p:cNvPr id="7" name="Title 1"/>
          <p:cNvSpPr txBox="1">
            <a:spLocks/>
          </p:cNvSpPr>
          <p:nvPr/>
        </p:nvSpPr>
        <p:spPr>
          <a:xfrm>
            <a:off x="685800" y="6553200"/>
            <a:ext cx="8458200" cy="2590800"/>
          </a:xfrm>
          <a:prstGeom prst="rect">
            <a:avLst/>
          </a:prstGeom>
        </p:spPr>
        <p:txBody>
          <a:bodyPr>
            <a:normAutofit fontScale="97500"/>
          </a:bodyPr>
          <a:lstStyle/>
          <a:p>
            <a:pPr marL="238125" indent="-238125">
              <a:buFont typeface="Arial" pitchFamily="34" charset="0"/>
              <a:buChar char="•"/>
            </a:pPr>
            <a:r>
              <a:rPr lang="sr-Latn-RS" sz="2000" dirty="0" smtClean="0">
                <a:latin typeface="+mj-lt"/>
                <a:ea typeface="+mj-ea"/>
                <a:cs typeface="+mj-cs"/>
              </a:rPr>
              <a:t>Imenovane</a:t>
            </a:r>
            <a:r>
              <a:rPr lang="en-US" sz="2000" dirty="0" smtClean="0">
                <a:latin typeface="+mj-lt"/>
                <a:ea typeface="+mj-ea"/>
                <a:cs typeface="+mj-cs"/>
              </a:rPr>
              <a:t> </a:t>
            </a:r>
            <a:r>
              <a:rPr lang="sr-Latn-RS" sz="2000" dirty="0" smtClean="0">
                <a:latin typeface="+mj-lt"/>
                <a:ea typeface="+mj-ea"/>
                <a:cs typeface="+mj-cs"/>
              </a:rPr>
              <a:t>veličine: </a:t>
            </a:r>
            <a:br>
              <a:rPr lang="sr-Latn-RS" sz="2000" dirty="0" smtClean="0">
                <a:latin typeface="+mj-lt"/>
                <a:ea typeface="+mj-ea"/>
                <a:cs typeface="+mj-cs"/>
              </a:rPr>
            </a:br>
            <a:r>
              <a:rPr lang="en-US" sz="2000" dirty="0" smtClean="0">
                <a:latin typeface="+mj-lt"/>
                <a:ea typeface="+mj-ea"/>
                <a:cs typeface="+mj-cs"/>
              </a:rPr>
              <a:t>5m, 37cm, 528mm, 4’</a:t>
            </a:r>
            <a:br>
              <a:rPr lang="en-US" sz="2000" dirty="0" smtClean="0">
                <a:latin typeface="+mj-lt"/>
                <a:ea typeface="+mj-ea"/>
                <a:cs typeface="+mj-cs"/>
              </a:rPr>
            </a:br>
            <a:endParaRPr lang="en-US" sz="2000" dirty="0" smtClean="0">
              <a:latin typeface="+mj-lt"/>
              <a:ea typeface="+mj-ea"/>
              <a:cs typeface="+mj-cs"/>
            </a:endParaRPr>
          </a:p>
          <a:p>
            <a:pPr marL="238125" indent="-238125">
              <a:buFont typeface="Arial" pitchFamily="34" charset="0"/>
              <a:buChar char="•"/>
            </a:pPr>
            <a:r>
              <a:rPr lang="en-US" sz="2000" dirty="0" smtClean="0">
                <a:latin typeface="+mj-lt"/>
                <a:ea typeface="+mj-ea"/>
                <a:cs typeface="+mj-cs"/>
              </a:rPr>
              <a:t>A</a:t>
            </a:r>
            <a:r>
              <a:rPr lang="sr-Latn-RS" sz="2000" dirty="0" smtClean="0">
                <a:latin typeface="+mj-lt"/>
                <a:ea typeface="+mj-ea"/>
                <a:cs typeface="+mj-cs"/>
              </a:rPr>
              <a:t>psolutne koordinate </a:t>
            </a:r>
            <a:r>
              <a:rPr lang="en-US" sz="2000" dirty="0" smtClean="0">
                <a:latin typeface="+mj-lt"/>
                <a:ea typeface="+mj-ea"/>
                <a:cs typeface="+mj-cs"/>
              </a:rPr>
              <a:t>[x, y, z]</a:t>
            </a:r>
          </a:p>
          <a:p>
            <a:pPr marL="238125" indent="-238125">
              <a:buFont typeface="Arial" pitchFamily="34" charset="0"/>
              <a:buChar char="•"/>
            </a:pPr>
            <a:r>
              <a:rPr kumimoji="0" lang="sr-Latn-RS" sz="2000" i="0" u="none" strike="noStrike" kern="1200" cap="none" spc="0" normalizeH="0" baseline="0" dirty="0" smtClean="0">
                <a:ln>
                  <a:noFill/>
                </a:ln>
                <a:solidFill>
                  <a:schemeClr val="tx1"/>
                </a:solidFill>
                <a:uLnTx/>
                <a:uFillTx/>
                <a:latin typeface="+mj-lt"/>
                <a:ea typeface="+mj-ea"/>
                <a:cs typeface="+mj-cs"/>
              </a:rPr>
              <a:t>Relativne</a:t>
            </a:r>
            <a:r>
              <a:rPr kumimoji="0" lang="en-US" sz="2000" i="0" u="none" strike="noStrike" kern="1200" cap="none" spc="0" normalizeH="0" noProof="0" dirty="0" smtClean="0">
                <a:ln>
                  <a:noFill/>
                </a:ln>
                <a:solidFill>
                  <a:schemeClr val="tx1"/>
                </a:solidFill>
                <a:uLnTx/>
                <a:uFillTx/>
                <a:latin typeface="+mj-lt"/>
                <a:ea typeface="+mj-ea"/>
                <a:cs typeface="+mj-cs"/>
              </a:rPr>
              <a:t> </a:t>
            </a:r>
            <a:r>
              <a:rPr kumimoji="0" lang="sr-Latn-RS" sz="2000" i="0" u="none" strike="noStrike" kern="1200" cap="none" spc="0" normalizeH="0" dirty="0" smtClean="0">
                <a:ln>
                  <a:noFill/>
                </a:ln>
                <a:solidFill>
                  <a:schemeClr val="tx1"/>
                </a:solidFill>
                <a:uLnTx/>
                <a:uFillTx/>
                <a:latin typeface="+mj-lt"/>
                <a:ea typeface="+mj-ea"/>
                <a:cs typeface="+mj-cs"/>
              </a:rPr>
              <a:t>koordinate</a:t>
            </a:r>
            <a:r>
              <a:rPr kumimoji="0" lang="en-US" sz="2000" i="0" u="none" strike="noStrike" kern="1200" cap="none" spc="0" normalizeH="0" noProof="0" dirty="0" smtClean="0">
                <a:ln>
                  <a:noFill/>
                </a:ln>
                <a:solidFill>
                  <a:schemeClr val="tx1"/>
                </a:solidFill>
                <a:uLnTx/>
                <a:uFillTx/>
                <a:latin typeface="+mj-lt"/>
                <a:ea typeface="+mj-ea"/>
                <a:cs typeface="+mj-cs"/>
              </a:rPr>
              <a:t> &lt;x, y, z&gt;</a:t>
            </a:r>
          </a:p>
          <a:p>
            <a:pPr marL="238125" indent="-238125">
              <a:buFont typeface="Arial" pitchFamily="34" charset="0"/>
              <a:buChar char="•"/>
            </a:pPr>
            <a:r>
              <a:rPr lang="en-US" sz="2000" dirty="0">
                <a:latin typeface="+mj-lt"/>
                <a:ea typeface="+mj-ea"/>
                <a:cs typeface="+mj-cs"/>
              </a:rPr>
              <a:t> </a:t>
            </a:r>
            <a:endParaRPr lang="en-US" sz="2000" dirty="0" smtClean="0">
              <a:latin typeface="+mj-lt"/>
              <a:ea typeface="+mj-ea"/>
              <a:cs typeface="+mj-cs"/>
            </a:endParaRPr>
          </a:p>
          <a:p>
            <a:pPr marL="238125" indent="-238125">
              <a:buFont typeface="Arial" pitchFamily="34" charset="0"/>
              <a:buChar char="•"/>
            </a:pPr>
            <a:r>
              <a:rPr lang="en-US" sz="2000" dirty="0" smtClean="0">
                <a:latin typeface="+mj-lt"/>
                <a:ea typeface="+mj-ea"/>
                <a:cs typeface="+mj-cs"/>
              </a:rPr>
              <a:t>Arrays (Move/Copy, Rotate),  Arc,  Line, Circle, Offset,  Polygon</a:t>
            </a:r>
            <a:r>
              <a:rPr lang="sr-Latn-RS" sz="2000" dirty="0" smtClean="0">
                <a:latin typeface="+mj-lt"/>
                <a:ea typeface="+mj-ea"/>
                <a:cs typeface="+mj-cs"/>
              </a:rPr>
              <a:t>... </a:t>
            </a:r>
          </a:p>
          <a:p>
            <a:pPr>
              <a:spcBef>
                <a:spcPts val="1200"/>
              </a:spcBef>
              <a:buFont typeface="Arial" pitchFamily="34" charset="0"/>
              <a:buChar char="•"/>
            </a:pPr>
            <a:endParaRPr lang="en-US" sz="2000" dirty="0">
              <a:latin typeface="+mj-lt"/>
              <a:ea typeface="+mj-ea"/>
              <a:cs typeface="+mj-c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7" name="Picture 7"/>
          <p:cNvPicPr>
            <a:picLocks noChangeAspect="1" noChangeArrowheads="1"/>
          </p:cNvPicPr>
          <p:nvPr/>
        </p:nvPicPr>
        <p:blipFill>
          <a:blip r:embed="rId2" cstate="print"/>
          <a:srcRect l="19546" t="22917" r="35359" b="29167"/>
          <a:stretch>
            <a:fillRect/>
          </a:stretch>
        </p:blipFill>
        <p:spPr bwMode="auto">
          <a:xfrm>
            <a:off x="3733800" y="0"/>
            <a:ext cx="4083325" cy="2439390"/>
          </a:xfrm>
          <a:prstGeom prst="rect">
            <a:avLst/>
          </a:prstGeom>
          <a:noFill/>
          <a:ln w="9525">
            <a:noFill/>
            <a:miter lim="800000"/>
            <a:headEnd/>
            <a:tailEnd/>
          </a:ln>
          <a:effectLst/>
        </p:spPr>
      </p:pic>
      <p:sp>
        <p:nvSpPr>
          <p:cNvPr id="3" name="Title 1"/>
          <p:cNvSpPr txBox="1">
            <a:spLocks/>
          </p:cNvSpPr>
          <p:nvPr/>
        </p:nvSpPr>
        <p:spPr>
          <a:xfrm>
            <a:off x="685800" y="1905000"/>
            <a:ext cx="5943600" cy="1447800"/>
          </a:xfrm>
          <a:prstGeom prst="rect">
            <a:avLst/>
          </a:prstGeom>
        </p:spPr>
        <p:txBody>
          <a:bodyPr>
            <a:normAutofit fontScale="97500"/>
          </a:bodyPr>
          <a:lstStyle/>
          <a:p>
            <a:pPr marL="238125" indent="-238125"/>
            <a:r>
              <a:rPr lang="en-US" sz="2900" b="1" dirty="0" smtClean="0">
                <a:effectLst>
                  <a:outerShdw blurRad="38100" dist="38100" dir="2700000" algn="tl">
                    <a:srgbClr val="000000">
                      <a:alpha val="43137"/>
                    </a:srgbClr>
                  </a:outerShdw>
                </a:effectLst>
                <a:latin typeface="+mj-lt"/>
                <a:ea typeface="+mj-ea"/>
                <a:cs typeface="+mj-cs"/>
              </a:rPr>
              <a:t>&gt; </a:t>
            </a:r>
            <a:r>
              <a:rPr lang="sr-Latn-RS" sz="2900" b="1" dirty="0" smtClean="0">
                <a:effectLst>
                  <a:outerShdw blurRad="38100" dist="38100" dir="2700000" algn="tl">
                    <a:srgbClr val="000000">
                      <a:alpha val="43137"/>
                    </a:srgbClr>
                  </a:outerShdw>
                </a:effectLst>
                <a:latin typeface="+mj-lt"/>
                <a:ea typeface="+mj-ea"/>
                <a:cs typeface="+mj-cs"/>
              </a:rPr>
              <a:t>Vezivanje za kontekst </a:t>
            </a:r>
            <a:br>
              <a:rPr lang="sr-Latn-RS" sz="2900" b="1" dirty="0" smtClean="0">
                <a:effectLst>
                  <a:outerShdw blurRad="38100" dist="38100" dir="2700000" algn="tl">
                    <a:srgbClr val="000000">
                      <a:alpha val="43137"/>
                    </a:srgbClr>
                  </a:outerShdw>
                </a:effectLst>
                <a:latin typeface="+mj-lt"/>
                <a:ea typeface="+mj-ea"/>
                <a:cs typeface="+mj-cs"/>
              </a:rPr>
            </a:br>
            <a:r>
              <a:rPr lang="sr-Latn-RS" sz="2900" b="1" dirty="0" smtClean="0">
                <a:effectLst>
                  <a:outerShdw blurRad="38100" dist="38100" dir="2700000" algn="tl">
                    <a:srgbClr val="000000">
                      <a:alpha val="43137"/>
                    </a:srgbClr>
                  </a:outerShdw>
                </a:effectLst>
                <a:latin typeface="+mj-lt"/>
                <a:ea typeface="+mj-ea"/>
                <a:cs typeface="+mj-cs"/>
              </a:rPr>
              <a:t>(Inference)</a:t>
            </a:r>
            <a:endParaRPr kumimoji="0" lang="sr-Latn-RS" sz="29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endParaRPr>
          </a:p>
          <a:p>
            <a:r>
              <a:rPr lang="en-US" sz="2400" dirty="0" smtClean="0">
                <a:latin typeface="+mj-lt"/>
                <a:ea typeface="+mj-ea"/>
                <a:cs typeface="+mj-cs"/>
              </a:rPr>
              <a:t>    </a:t>
            </a:r>
            <a:endParaRPr lang="sr-Latn-RS" sz="2400" dirty="0" smtClean="0">
              <a:latin typeface="+mj-lt"/>
              <a:ea typeface="+mj-ea"/>
              <a:cs typeface="+mj-cs"/>
            </a:endParaRPr>
          </a:p>
          <a:p>
            <a:pPr>
              <a:spcBef>
                <a:spcPts val="1200"/>
              </a:spcBef>
              <a:buFont typeface="Arial" pitchFamily="34" charset="0"/>
              <a:buChar char="•"/>
            </a:pPr>
            <a:endParaRPr lang="en-US" sz="2400" dirty="0">
              <a:latin typeface="+mj-lt"/>
              <a:ea typeface="+mj-ea"/>
              <a:cs typeface="+mj-cs"/>
            </a:endParaRPr>
          </a:p>
        </p:txBody>
      </p:sp>
      <p:pic>
        <p:nvPicPr>
          <p:cNvPr id="35842" name="Picture 2"/>
          <p:cNvPicPr>
            <a:picLocks noChangeAspect="1" noChangeArrowheads="1"/>
          </p:cNvPicPr>
          <p:nvPr/>
        </p:nvPicPr>
        <p:blipFill>
          <a:blip r:embed="rId3" cstate="print"/>
          <a:srcRect l="21560" t="22453" r="16055" b="9828"/>
          <a:stretch>
            <a:fillRect/>
          </a:stretch>
        </p:blipFill>
        <p:spPr bwMode="auto">
          <a:xfrm>
            <a:off x="609600" y="2971800"/>
            <a:ext cx="2898183" cy="2514600"/>
          </a:xfrm>
          <a:prstGeom prst="rect">
            <a:avLst/>
          </a:prstGeom>
          <a:noFill/>
          <a:ln w="9525">
            <a:noFill/>
            <a:miter lim="800000"/>
            <a:headEnd/>
            <a:tailEnd/>
          </a:ln>
          <a:effectLst/>
        </p:spPr>
      </p:pic>
      <p:pic>
        <p:nvPicPr>
          <p:cNvPr id="35843" name="Picture 3"/>
          <p:cNvPicPr>
            <a:picLocks noChangeAspect="1" noChangeArrowheads="1"/>
          </p:cNvPicPr>
          <p:nvPr/>
        </p:nvPicPr>
        <p:blipFill>
          <a:blip r:embed="rId4" cstate="print"/>
          <a:srcRect l="24231" t="22917" r="37116" b="15625"/>
          <a:stretch>
            <a:fillRect/>
          </a:stretch>
        </p:blipFill>
        <p:spPr bwMode="auto">
          <a:xfrm>
            <a:off x="457200" y="5979390"/>
            <a:ext cx="2971800" cy="2656609"/>
          </a:xfrm>
          <a:prstGeom prst="rect">
            <a:avLst/>
          </a:prstGeom>
          <a:noFill/>
          <a:ln w="9525">
            <a:noFill/>
            <a:miter lim="800000"/>
            <a:headEnd/>
            <a:tailEnd/>
          </a:ln>
          <a:effectLst/>
        </p:spPr>
      </p:pic>
      <p:pic>
        <p:nvPicPr>
          <p:cNvPr id="35845" name="Picture 5"/>
          <p:cNvPicPr>
            <a:picLocks noChangeAspect="1" noChangeArrowheads="1"/>
          </p:cNvPicPr>
          <p:nvPr/>
        </p:nvPicPr>
        <p:blipFill>
          <a:blip r:embed="rId5" cstate="print"/>
          <a:srcRect l="23060" t="22917" r="30673" b="14583"/>
          <a:stretch>
            <a:fillRect/>
          </a:stretch>
        </p:blipFill>
        <p:spPr bwMode="auto">
          <a:xfrm>
            <a:off x="3886200" y="2895600"/>
            <a:ext cx="3712210" cy="2819400"/>
          </a:xfrm>
          <a:prstGeom prst="rect">
            <a:avLst/>
          </a:prstGeom>
          <a:noFill/>
          <a:ln w="9525">
            <a:noFill/>
            <a:miter lim="800000"/>
            <a:headEnd/>
            <a:tailEnd/>
          </a:ln>
          <a:effectLst/>
        </p:spPr>
      </p:pic>
      <p:pic>
        <p:nvPicPr>
          <p:cNvPr id="35846" name="Picture 6"/>
          <p:cNvPicPr>
            <a:picLocks noChangeAspect="1" noChangeArrowheads="1"/>
          </p:cNvPicPr>
          <p:nvPr/>
        </p:nvPicPr>
        <p:blipFill>
          <a:blip r:embed="rId6" cstate="print"/>
          <a:srcRect l="23646" t="21875" r="34773" b="15625"/>
          <a:stretch>
            <a:fillRect/>
          </a:stretch>
        </p:blipFill>
        <p:spPr bwMode="auto">
          <a:xfrm>
            <a:off x="4038600" y="6019800"/>
            <a:ext cx="3246120" cy="2743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38200"/>
            <a:ext cx="9144000" cy="7540526"/>
          </a:xfrm>
          <a:prstGeom prst="rect">
            <a:avLst/>
          </a:prstGeom>
          <a:solidFill>
            <a:schemeClr val="bg1">
              <a:lumMod val="95000"/>
            </a:schemeClr>
          </a:solidFill>
        </p:spPr>
        <p:txBody>
          <a:bodyPr wrap="square">
            <a:spAutoFit/>
          </a:bodyPr>
          <a:lstStyle/>
          <a:p>
            <a:r>
              <a:rPr lang="en-US" sz="2200" b="1" dirty="0" smtClean="0"/>
              <a:t>Arrays</a:t>
            </a:r>
            <a:r>
              <a:rPr lang="en-US" sz="2200" dirty="0" smtClean="0"/>
              <a:t> </a:t>
            </a:r>
            <a:endParaRPr lang="sr-Latn-RS" sz="2200" dirty="0" smtClean="0"/>
          </a:p>
          <a:p>
            <a:endParaRPr lang="sr-Latn-RS" sz="2200" dirty="0"/>
          </a:p>
          <a:p>
            <a:r>
              <a:rPr lang="en-US" sz="2200" dirty="0" smtClean="0"/>
              <a:t>An array is an arrangement of geometry in a line (</a:t>
            </a:r>
            <a:r>
              <a:rPr lang="en-US" sz="2200" b="1" dirty="0" smtClean="0">
                <a:solidFill>
                  <a:srgbClr val="FF0000"/>
                </a:solidFill>
              </a:rPr>
              <a:t>linear array</a:t>
            </a:r>
            <a:r>
              <a:rPr lang="en-US" sz="2200" dirty="0" smtClean="0"/>
              <a:t>) or around an point (</a:t>
            </a:r>
            <a:r>
              <a:rPr lang="en-US" sz="2200" b="1" dirty="0" smtClean="0">
                <a:solidFill>
                  <a:srgbClr val="FF0000"/>
                </a:solidFill>
              </a:rPr>
              <a:t>radial array</a:t>
            </a:r>
            <a:r>
              <a:rPr lang="en-US" sz="2200" dirty="0" smtClean="0"/>
              <a:t>).</a:t>
            </a:r>
            <a:endParaRPr lang="sr-Latn-RS" sz="2200" dirty="0" smtClean="0"/>
          </a:p>
          <a:p>
            <a:endParaRPr lang="sr-Latn-RS" sz="2200" dirty="0" smtClean="0"/>
          </a:p>
          <a:p>
            <a:pPr>
              <a:buFont typeface="Arial" pitchFamily="34" charset="0"/>
              <a:buChar char="•"/>
            </a:pPr>
            <a:r>
              <a:rPr lang="sr-Latn-RS" sz="2200" dirty="0" smtClean="0"/>
              <a:t> </a:t>
            </a:r>
            <a:r>
              <a:rPr lang="en-US" sz="2200" dirty="0" smtClean="0"/>
              <a:t>number + x (</a:t>
            </a:r>
            <a:r>
              <a:rPr lang="en-US" sz="2200" b="1" dirty="0" smtClean="0">
                <a:solidFill>
                  <a:srgbClr val="FF0000"/>
                </a:solidFill>
              </a:rPr>
              <a:t>external array</a:t>
            </a:r>
            <a:r>
              <a:rPr lang="en-US" sz="2200" dirty="0" smtClean="0"/>
              <a:t>). Type this number after making a manual copy of geometry to duplicate that copy an additional x-1 times. So, 3x creates 2 additional copies plus the original copy. The copies are made in the same direction as the first copy (either in a line or </a:t>
            </a:r>
            <a:r>
              <a:rPr lang="en-US" sz="2200" dirty="0" err="1" smtClean="0"/>
              <a:t>radially</a:t>
            </a:r>
            <a:r>
              <a:rPr lang="en-US" sz="2200" dirty="0" smtClean="0"/>
              <a:t> around a point). Example: </a:t>
            </a:r>
            <a:r>
              <a:rPr lang="en-US" sz="2200" b="1" dirty="0" smtClean="0">
                <a:solidFill>
                  <a:srgbClr val="FF0000"/>
                </a:solidFill>
              </a:rPr>
              <a:t>3x</a:t>
            </a:r>
            <a:endParaRPr lang="sr-Latn-RS" sz="2200" b="1" dirty="0" smtClean="0">
              <a:solidFill>
                <a:srgbClr val="FF0000"/>
              </a:solidFill>
            </a:endParaRPr>
          </a:p>
          <a:p>
            <a:pPr>
              <a:buFont typeface="Arial" pitchFamily="34" charset="0"/>
              <a:buChar char="•"/>
            </a:pPr>
            <a:endParaRPr lang="en-US" sz="2200" dirty="0" smtClean="0"/>
          </a:p>
          <a:p>
            <a:pPr>
              <a:buFont typeface="Arial" pitchFamily="34" charset="0"/>
              <a:buChar char="•"/>
            </a:pPr>
            <a:r>
              <a:rPr lang="sr-Latn-RS" sz="2200" dirty="0" smtClean="0"/>
              <a:t> </a:t>
            </a:r>
            <a:r>
              <a:rPr lang="en-US" sz="2200" dirty="0" smtClean="0"/>
              <a:t>number + * (</a:t>
            </a:r>
            <a:r>
              <a:rPr lang="en-US" sz="2200" b="1" dirty="0" smtClean="0">
                <a:solidFill>
                  <a:srgbClr val="FF0000"/>
                </a:solidFill>
              </a:rPr>
              <a:t>external array</a:t>
            </a:r>
            <a:r>
              <a:rPr lang="en-US" sz="2200" dirty="0" smtClean="0"/>
              <a:t>) Type this number after making a manual copy of geometry to duplicate that copy an additional x-1 times. So, 3* creates 2 additional copies plus the original copy. The copies are made in the same direction as the first copy (either in a line or </a:t>
            </a:r>
            <a:r>
              <a:rPr lang="en-US" sz="2200" dirty="0" err="1" smtClean="0"/>
              <a:t>radially</a:t>
            </a:r>
            <a:r>
              <a:rPr lang="en-US" sz="2200" dirty="0" smtClean="0"/>
              <a:t> around a point). Example: </a:t>
            </a:r>
            <a:r>
              <a:rPr lang="en-US" sz="2200" b="1" dirty="0" smtClean="0">
                <a:solidFill>
                  <a:srgbClr val="FF0000"/>
                </a:solidFill>
              </a:rPr>
              <a:t>3*</a:t>
            </a:r>
            <a:endParaRPr lang="sr-Latn-RS" sz="2200" b="1" dirty="0" smtClean="0">
              <a:solidFill>
                <a:srgbClr val="FF0000"/>
              </a:solidFill>
            </a:endParaRPr>
          </a:p>
          <a:p>
            <a:pPr>
              <a:buFont typeface="Arial" pitchFamily="34" charset="0"/>
              <a:buChar char="•"/>
            </a:pPr>
            <a:endParaRPr lang="en-US" sz="2200" dirty="0" smtClean="0"/>
          </a:p>
          <a:p>
            <a:pPr>
              <a:buFont typeface="Arial" pitchFamily="34" charset="0"/>
              <a:buChar char="•"/>
            </a:pPr>
            <a:r>
              <a:rPr lang="sr-Latn-RS" sz="2200" dirty="0" smtClean="0"/>
              <a:t>  </a:t>
            </a:r>
            <a:r>
              <a:rPr lang="en-US" sz="2200" dirty="0" smtClean="0"/>
              <a:t>/ (</a:t>
            </a:r>
            <a:r>
              <a:rPr lang="en-US" sz="2200" b="1" dirty="0" smtClean="0">
                <a:solidFill>
                  <a:srgbClr val="FF0000"/>
                </a:solidFill>
              </a:rPr>
              <a:t>internal array</a:t>
            </a:r>
            <a:r>
              <a:rPr lang="en-US" sz="2200" dirty="0" smtClean="0"/>
              <a:t>). Type this number after making a manual copy of geometry to duplicate copy an additional x-1 times (between the original and manual copy). So, 3/ creates 2 additional copies between the original and manual copy. The copies are made moving backward from the first, manual, copy (either in a line or </a:t>
            </a:r>
            <a:r>
              <a:rPr lang="en-US" sz="2200" dirty="0" err="1" smtClean="0"/>
              <a:t>radially</a:t>
            </a:r>
            <a:r>
              <a:rPr lang="en-US" sz="2200" dirty="0" smtClean="0"/>
              <a:t> around a point). Example: </a:t>
            </a:r>
            <a:r>
              <a:rPr lang="en-US" sz="2200" b="1" dirty="0" smtClean="0">
                <a:solidFill>
                  <a:srgbClr val="FF0000"/>
                </a:solidFill>
              </a:rPr>
              <a:t>3/</a:t>
            </a:r>
            <a:endParaRPr lang="en-US" sz="2200" b="1" dirty="0">
              <a:solidFill>
                <a:srgbClr val="FF0000"/>
              </a:solidFill>
            </a:endParaRPr>
          </a:p>
        </p:txBody>
      </p:sp>
      <p:sp>
        <p:nvSpPr>
          <p:cNvPr id="3" name="Rectangle 2"/>
          <p:cNvSpPr/>
          <p:nvPr/>
        </p:nvSpPr>
        <p:spPr>
          <a:xfrm>
            <a:off x="0" y="8698468"/>
            <a:ext cx="9144000" cy="400110"/>
          </a:xfrm>
          <a:prstGeom prst="rect">
            <a:avLst/>
          </a:prstGeom>
        </p:spPr>
        <p:txBody>
          <a:bodyPr wrap="square">
            <a:spAutoFit/>
          </a:bodyPr>
          <a:lstStyle/>
          <a:p>
            <a:r>
              <a:rPr lang="en-US" sz="2000" dirty="0" smtClean="0">
                <a:hlinkClick r:id="rId2"/>
              </a:rPr>
              <a:t>http://support.google.com/sketchup/bin/answer.py?hl=en&amp;answer=151558</a:t>
            </a:r>
            <a:r>
              <a:rPr lang="sr-Latn-RS" sz="2000" dirty="0" smtClean="0"/>
              <a:t> </a:t>
            </a:r>
            <a:endParaRPr lang="en-US" sz="20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l="19725" t="13271" r="10550" b="5237"/>
          <a:stretch>
            <a:fillRect/>
          </a:stretch>
        </p:blipFill>
        <p:spPr bwMode="auto">
          <a:xfrm>
            <a:off x="0" y="558466"/>
            <a:ext cx="9148293" cy="854643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3254375" y="1409700"/>
            <a:ext cx="1905000" cy="2951163"/>
          </a:xfrm>
          <a:prstGeom prst="rect">
            <a:avLst/>
          </a:prstGeom>
          <a:noFill/>
          <a:ln w="9525">
            <a:noFill/>
            <a:miter lim="800000"/>
            <a:headEnd/>
            <a:tailEnd/>
          </a:ln>
        </p:spPr>
      </p:pic>
      <p:pic>
        <p:nvPicPr>
          <p:cNvPr id="3" name="Picture 3"/>
          <p:cNvPicPr>
            <a:picLocks noChangeAspect="1" noChangeArrowheads="1"/>
          </p:cNvPicPr>
          <p:nvPr/>
        </p:nvPicPr>
        <p:blipFill>
          <a:blip r:embed="rId3" cstate="print"/>
          <a:srcRect/>
          <a:stretch>
            <a:fillRect/>
          </a:stretch>
        </p:blipFill>
        <p:spPr bwMode="auto">
          <a:xfrm>
            <a:off x="5235575" y="1409700"/>
            <a:ext cx="1917700" cy="2971800"/>
          </a:xfrm>
          <a:prstGeom prst="rect">
            <a:avLst/>
          </a:prstGeom>
          <a:noFill/>
          <a:ln w="9525">
            <a:noFill/>
            <a:miter lim="800000"/>
            <a:headEnd/>
            <a:tailEnd/>
          </a:ln>
        </p:spPr>
      </p:pic>
      <p:pic>
        <p:nvPicPr>
          <p:cNvPr id="4" name="Picture 4"/>
          <p:cNvPicPr>
            <a:picLocks noChangeAspect="1" noChangeArrowheads="1"/>
          </p:cNvPicPr>
          <p:nvPr/>
        </p:nvPicPr>
        <p:blipFill>
          <a:blip r:embed="rId4" cstate="print"/>
          <a:srcRect/>
          <a:stretch>
            <a:fillRect/>
          </a:stretch>
        </p:blipFill>
        <p:spPr bwMode="auto">
          <a:xfrm>
            <a:off x="7216775" y="1409700"/>
            <a:ext cx="1917700" cy="2971800"/>
          </a:xfrm>
          <a:prstGeom prst="rect">
            <a:avLst/>
          </a:prstGeom>
          <a:noFill/>
          <a:ln w="9525">
            <a:noFill/>
            <a:miter lim="800000"/>
            <a:headEnd/>
            <a:tailEnd/>
          </a:ln>
        </p:spPr>
      </p:pic>
      <p:pic>
        <p:nvPicPr>
          <p:cNvPr id="5" name="Picture 6"/>
          <p:cNvPicPr>
            <a:picLocks noChangeAspect="1" noChangeArrowheads="1"/>
          </p:cNvPicPr>
          <p:nvPr/>
        </p:nvPicPr>
        <p:blipFill>
          <a:blip r:embed="rId5" cstate="print"/>
          <a:srcRect/>
          <a:stretch>
            <a:fillRect/>
          </a:stretch>
        </p:blipFill>
        <p:spPr bwMode="auto">
          <a:xfrm>
            <a:off x="3254375" y="4457700"/>
            <a:ext cx="1917700" cy="2971800"/>
          </a:xfrm>
          <a:prstGeom prst="rect">
            <a:avLst/>
          </a:prstGeom>
          <a:noFill/>
          <a:ln w="9525">
            <a:noFill/>
            <a:miter lim="800000"/>
            <a:headEnd/>
            <a:tailEnd/>
          </a:ln>
        </p:spPr>
      </p:pic>
      <p:pic>
        <p:nvPicPr>
          <p:cNvPr id="6" name="Picture 7"/>
          <p:cNvPicPr>
            <a:picLocks noChangeAspect="1" noChangeArrowheads="1"/>
          </p:cNvPicPr>
          <p:nvPr/>
        </p:nvPicPr>
        <p:blipFill>
          <a:blip r:embed="rId6" cstate="print"/>
          <a:srcRect/>
          <a:stretch>
            <a:fillRect/>
          </a:stretch>
        </p:blipFill>
        <p:spPr bwMode="auto">
          <a:xfrm>
            <a:off x="5235575" y="4448175"/>
            <a:ext cx="1924050" cy="2981325"/>
          </a:xfrm>
          <a:prstGeom prst="rect">
            <a:avLst/>
          </a:prstGeom>
          <a:noFill/>
          <a:ln w="9525">
            <a:noFill/>
            <a:miter lim="800000"/>
            <a:headEnd/>
            <a:tailEnd/>
          </a:ln>
        </p:spPr>
      </p:pic>
      <p:pic>
        <p:nvPicPr>
          <p:cNvPr id="7" name="Picture 8"/>
          <p:cNvPicPr>
            <a:picLocks noChangeAspect="1" noChangeArrowheads="1"/>
          </p:cNvPicPr>
          <p:nvPr/>
        </p:nvPicPr>
        <p:blipFill>
          <a:blip r:embed="rId7" cstate="print"/>
          <a:srcRect/>
          <a:stretch>
            <a:fillRect/>
          </a:stretch>
        </p:blipFill>
        <p:spPr bwMode="auto">
          <a:xfrm>
            <a:off x="7216775" y="4419600"/>
            <a:ext cx="1927225" cy="3009900"/>
          </a:xfrm>
          <a:prstGeom prst="rect">
            <a:avLst/>
          </a:prstGeom>
          <a:noFill/>
          <a:ln w="9525">
            <a:noFill/>
            <a:miter lim="800000"/>
            <a:headEnd/>
            <a:tailEnd/>
          </a:ln>
        </p:spPr>
      </p:pic>
      <p:sp>
        <p:nvSpPr>
          <p:cNvPr id="8" name="Title 1"/>
          <p:cNvSpPr txBox="1">
            <a:spLocks/>
          </p:cNvSpPr>
          <p:nvPr/>
        </p:nvSpPr>
        <p:spPr>
          <a:xfrm>
            <a:off x="685800" y="1905000"/>
            <a:ext cx="5943600" cy="1447800"/>
          </a:xfrm>
          <a:prstGeom prst="rect">
            <a:avLst/>
          </a:prstGeom>
        </p:spPr>
        <p:txBody>
          <a:bodyPr>
            <a:normAutofit fontScale="97500"/>
          </a:bodyPr>
          <a:lstStyle/>
          <a:p>
            <a:pPr marL="238125" indent="-238125"/>
            <a:r>
              <a:rPr lang="en-US" sz="2900" b="1" dirty="0" smtClean="0">
                <a:effectLst>
                  <a:outerShdw blurRad="38100" dist="38100" dir="2700000" algn="tl">
                    <a:srgbClr val="000000">
                      <a:alpha val="43137"/>
                    </a:srgbClr>
                  </a:outerShdw>
                </a:effectLst>
                <a:latin typeface="+mj-lt"/>
                <a:ea typeface="+mj-ea"/>
                <a:cs typeface="+mj-cs"/>
              </a:rPr>
              <a:t>&gt; </a:t>
            </a:r>
            <a:r>
              <a:rPr lang="sr-Latn-RS" sz="2900" b="1" dirty="0" smtClean="0">
                <a:effectLst>
                  <a:outerShdw blurRad="38100" dist="38100" dir="2700000" algn="tl">
                    <a:srgbClr val="000000">
                      <a:alpha val="43137"/>
                    </a:srgbClr>
                  </a:outerShdw>
                </a:effectLst>
                <a:latin typeface="+mj-lt"/>
                <a:ea typeface="+mj-ea"/>
                <a:cs typeface="+mj-cs"/>
              </a:rPr>
              <a:t>Stilovi prikaza</a:t>
            </a:r>
            <a:endParaRPr kumimoji="0" lang="sr-Latn-RS" sz="29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endParaRPr>
          </a:p>
          <a:p>
            <a:r>
              <a:rPr lang="en-US" sz="2400" dirty="0" smtClean="0">
                <a:latin typeface="+mj-lt"/>
                <a:ea typeface="+mj-ea"/>
                <a:cs typeface="+mj-cs"/>
              </a:rPr>
              <a:t>    </a:t>
            </a:r>
            <a:endParaRPr lang="sr-Latn-RS" sz="2400" dirty="0" smtClean="0">
              <a:latin typeface="+mj-lt"/>
              <a:ea typeface="+mj-ea"/>
              <a:cs typeface="+mj-cs"/>
            </a:endParaRPr>
          </a:p>
          <a:p>
            <a:pPr>
              <a:spcBef>
                <a:spcPts val="1200"/>
              </a:spcBef>
              <a:buFont typeface="Arial" pitchFamily="34" charset="0"/>
              <a:buChar char="•"/>
            </a:pPr>
            <a:endParaRPr lang="en-US" sz="2400" dirty="0">
              <a:latin typeface="+mj-lt"/>
              <a:ea typeface="+mj-ea"/>
              <a:cs typeface="+mj-cs"/>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r="18667"/>
          <a:stretch>
            <a:fillRect/>
          </a:stretch>
        </p:blipFill>
        <p:spPr bwMode="auto">
          <a:xfrm>
            <a:off x="2895600" y="1968263"/>
            <a:ext cx="6248400" cy="5512273"/>
          </a:xfrm>
          <a:prstGeom prst="rect">
            <a:avLst/>
          </a:prstGeom>
          <a:noFill/>
          <a:ln w="9525">
            <a:noFill/>
            <a:miter lim="800000"/>
            <a:headEnd/>
            <a:tailEnd/>
          </a:ln>
        </p:spPr>
      </p:pic>
      <p:pic>
        <p:nvPicPr>
          <p:cNvPr id="3" name="Picture 3"/>
          <p:cNvPicPr>
            <a:picLocks noChangeAspect="1" noChangeArrowheads="1"/>
          </p:cNvPicPr>
          <p:nvPr/>
        </p:nvPicPr>
        <p:blipFill>
          <a:blip r:embed="rId3" cstate="print"/>
          <a:srcRect/>
          <a:stretch>
            <a:fillRect/>
          </a:stretch>
        </p:blipFill>
        <p:spPr bwMode="auto">
          <a:xfrm>
            <a:off x="726749" y="4343400"/>
            <a:ext cx="2016451" cy="3124200"/>
          </a:xfrm>
          <a:prstGeom prst="rect">
            <a:avLst/>
          </a:prstGeom>
          <a:noFill/>
          <a:ln w="9525">
            <a:noFill/>
            <a:miter lim="800000"/>
            <a:headEnd/>
            <a:tailEnd/>
          </a:ln>
        </p:spPr>
      </p:pic>
      <p:sp>
        <p:nvSpPr>
          <p:cNvPr id="4" name="Title 1"/>
          <p:cNvSpPr txBox="1">
            <a:spLocks/>
          </p:cNvSpPr>
          <p:nvPr/>
        </p:nvSpPr>
        <p:spPr>
          <a:xfrm>
            <a:off x="685800" y="1905000"/>
            <a:ext cx="5943600" cy="1447800"/>
          </a:xfrm>
          <a:prstGeom prst="rect">
            <a:avLst/>
          </a:prstGeom>
        </p:spPr>
        <p:txBody>
          <a:bodyPr>
            <a:normAutofit fontScale="97500"/>
          </a:bodyPr>
          <a:lstStyle/>
          <a:p>
            <a:pPr marL="238125" indent="-238125"/>
            <a:r>
              <a:rPr lang="en-US" sz="2900" b="1" dirty="0" smtClean="0">
                <a:effectLst>
                  <a:outerShdw blurRad="38100" dist="38100" dir="2700000" algn="tl">
                    <a:srgbClr val="000000">
                      <a:alpha val="43137"/>
                    </a:srgbClr>
                  </a:outerShdw>
                </a:effectLst>
                <a:latin typeface="+mj-lt"/>
                <a:ea typeface="+mj-ea"/>
                <a:cs typeface="+mj-cs"/>
              </a:rPr>
              <a:t>&gt; </a:t>
            </a:r>
            <a:r>
              <a:rPr lang="sr-Latn-RS" sz="2900" b="1" dirty="0" smtClean="0">
                <a:effectLst>
                  <a:outerShdw blurRad="38100" dist="38100" dir="2700000" algn="tl">
                    <a:srgbClr val="000000">
                      <a:alpha val="43137"/>
                    </a:srgbClr>
                  </a:outerShdw>
                </a:effectLst>
                <a:latin typeface="+mj-lt"/>
                <a:ea typeface="+mj-ea"/>
                <a:cs typeface="+mj-cs"/>
              </a:rPr>
              <a:t>Materijali</a:t>
            </a:r>
            <a:endParaRPr kumimoji="0" lang="sr-Latn-RS" sz="29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endParaRPr>
          </a:p>
          <a:p>
            <a:r>
              <a:rPr lang="en-US" sz="2400" dirty="0" smtClean="0">
                <a:latin typeface="+mj-lt"/>
                <a:ea typeface="+mj-ea"/>
                <a:cs typeface="+mj-cs"/>
              </a:rPr>
              <a:t>    </a:t>
            </a:r>
            <a:endParaRPr lang="sr-Latn-RS" sz="2400" dirty="0" smtClean="0">
              <a:latin typeface="+mj-lt"/>
              <a:ea typeface="+mj-ea"/>
              <a:cs typeface="+mj-cs"/>
            </a:endParaRPr>
          </a:p>
          <a:p>
            <a:pPr>
              <a:spcBef>
                <a:spcPts val="1200"/>
              </a:spcBef>
              <a:buFont typeface="Arial" pitchFamily="34" charset="0"/>
              <a:buChar char="•"/>
            </a:pPr>
            <a:endParaRPr lang="en-US" sz="2400" dirty="0">
              <a:latin typeface="+mj-lt"/>
              <a:ea typeface="+mj-ea"/>
              <a:cs typeface="+mj-cs"/>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srcRect/>
          <a:stretch>
            <a:fillRect/>
          </a:stretch>
        </p:blipFill>
        <p:spPr bwMode="auto">
          <a:xfrm>
            <a:off x="4434802" y="0"/>
            <a:ext cx="4709198" cy="3700463"/>
          </a:xfrm>
          <a:prstGeom prst="rect">
            <a:avLst/>
          </a:prstGeom>
          <a:noFill/>
          <a:ln w="9525">
            <a:noFill/>
            <a:miter lim="800000"/>
            <a:headEnd/>
            <a:tailEnd/>
          </a:ln>
          <a:effectLst/>
        </p:spPr>
      </p:pic>
      <p:sp>
        <p:nvSpPr>
          <p:cNvPr id="3" name="Title 1"/>
          <p:cNvSpPr txBox="1">
            <a:spLocks/>
          </p:cNvSpPr>
          <p:nvPr/>
        </p:nvSpPr>
        <p:spPr>
          <a:xfrm>
            <a:off x="685800" y="1905000"/>
            <a:ext cx="5943600" cy="1447800"/>
          </a:xfrm>
          <a:prstGeom prst="rect">
            <a:avLst/>
          </a:prstGeom>
        </p:spPr>
        <p:txBody>
          <a:bodyPr>
            <a:normAutofit fontScale="97500"/>
          </a:bodyPr>
          <a:lstStyle/>
          <a:p>
            <a:pPr marL="238125" indent="-238125"/>
            <a:r>
              <a:rPr lang="en-US" sz="2900" b="1" dirty="0" smtClean="0">
                <a:effectLst>
                  <a:outerShdw blurRad="38100" dist="38100" dir="2700000" algn="tl">
                    <a:srgbClr val="000000">
                      <a:alpha val="43137"/>
                    </a:srgbClr>
                  </a:outerShdw>
                </a:effectLst>
                <a:latin typeface="+mj-lt"/>
                <a:ea typeface="+mj-ea"/>
                <a:cs typeface="+mj-cs"/>
              </a:rPr>
              <a:t>&gt; </a:t>
            </a:r>
            <a:r>
              <a:rPr lang="sr-Latn-RS" sz="2900" b="1" dirty="0" smtClean="0">
                <a:effectLst>
                  <a:outerShdw blurRad="38100" dist="38100" dir="2700000" algn="tl">
                    <a:srgbClr val="000000">
                      <a:alpha val="43137"/>
                    </a:srgbClr>
                  </a:outerShdw>
                </a:effectLst>
                <a:latin typeface="+mj-lt"/>
                <a:ea typeface="+mj-ea"/>
                <a:cs typeface="+mj-cs"/>
              </a:rPr>
              <a:t>Kontrola senke</a:t>
            </a:r>
            <a:endParaRPr kumimoji="0" lang="sr-Latn-RS" sz="29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endParaRPr>
          </a:p>
          <a:p>
            <a:r>
              <a:rPr lang="en-US" sz="2400" dirty="0" smtClean="0">
                <a:latin typeface="+mj-lt"/>
                <a:ea typeface="+mj-ea"/>
                <a:cs typeface="+mj-cs"/>
              </a:rPr>
              <a:t>    </a:t>
            </a:r>
            <a:endParaRPr lang="sr-Latn-RS" sz="2400" dirty="0" smtClean="0">
              <a:latin typeface="+mj-lt"/>
              <a:ea typeface="+mj-ea"/>
              <a:cs typeface="+mj-cs"/>
            </a:endParaRPr>
          </a:p>
          <a:p>
            <a:pPr>
              <a:spcBef>
                <a:spcPts val="1200"/>
              </a:spcBef>
              <a:buFont typeface="Arial" pitchFamily="34" charset="0"/>
              <a:buChar char="•"/>
            </a:pPr>
            <a:endParaRPr lang="en-US" sz="2400" dirty="0">
              <a:latin typeface="+mj-lt"/>
              <a:ea typeface="+mj-ea"/>
              <a:cs typeface="+mj-cs"/>
            </a:endParaRPr>
          </a:p>
        </p:txBody>
      </p:sp>
      <p:pic>
        <p:nvPicPr>
          <p:cNvPr id="34821" name="Picture 5"/>
          <p:cNvPicPr>
            <a:picLocks noChangeAspect="1" noChangeArrowheads="1"/>
          </p:cNvPicPr>
          <p:nvPr/>
        </p:nvPicPr>
        <p:blipFill>
          <a:blip r:embed="rId3" cstate="print"/>
          <a:srcRect/>
          <a:stretch>
            <a:fillRect/>
          </a:stretch>
        </p:blipFill>
        <p:spPr bwMode="auto">
          <a:xfrm>
            <a:off x="4392378" y="4038600"/>
            <a:ext cx="4751622" cy="3733800"/>
          </a:xfrm>
          <a:prstGeom prst="rect">
            <a:avLst/>
          </a:prstGeom>
          <a:noFill/>
          <a:ln w="9525">
            <a:noFill/>
            <a:miter lim="800000"/>
            <a:headEnd/>
            <a:tailEnd/>
          </a:ln>
          <a:effectLst/>
        </p:spPr>
      </p:pic>
      <p:pic>
        <p:nvPicPr>
          <p:cNvPr id="34822" name="Picture 6"/>
          <p:cNvPicPr>
            <a:picLocks noChangeAspect="1" noChangeArrowheads="1"/>
          </p:cNvPicPr>
          <p:nvPr/>
        </p:nvPicPr>
        <p:blipFill>
          <a:blip r:embed="rId4" cstate="print"/>
          <a:srcRect/>
          <a:stretch>
            <a:fillRect/>
          </a:stretch>
        </p:blipFill>
        <p:spPr bwMode="auto">
          <a:xfrm>
            <a:off x="304800" y="5181600"/>
            <a:ext cx="4666772" cy="36671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144000"/>
          </a:xfrm>
          <a:prstGeom prst="rect">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p:nvSpPr>
        <p:spPr>
          <a:xfrm>
            <a:off x="3276600" y="5791200"/>
            <a:ext cx="5486400" cy="1714500"/>
          </a:xfrm>
          <a:prstGeom prst="rect">
            <a:avLst/>
          </a:prstGeom>
        </p:spPr>
        <p:txBody>
          <a:bodyPr>
            <a:normAutofit fontScale="97500"/>
          </a:bodyPr>
          <a:lstStyle/>
          <a:p>
            <a:pPr marL="238125" indent="-238125" algn="r"/>
            <a:r>
              <a:rPr lang="en-US" sz="2900" b="1" dirty="0" smtClean="0">
                <a:solidFill>
                  <a:schemeClr val="bg1"/>
                </a:solidFill>
                <a:effectLst>
                  <a:outerShdw blurRad="38100" dist="38100" dir="2700000" algn="tl">
                    <a:srgbClr val="000000">
                      <a:alpha val="43137"/>
                    </a:srgbClr>
                  </a:outerShdw>
                </a:effectLst>
                <a:latin typeface="+mj-lt"/>
                <a:ea typeface="+mj-ea"/>
                <a:cs typeface="+mj-cs"/>
              </a:rPr>
              <a:t>&gt; Sticky geometry</a:t>
            </a:r>
          </a:p>
          <a:p>
            <a:pPr marL="238125" indent="-238125" algn="r"/>
            <a:r>
              <a:rPr lang="en-US" sz="2900" b="1" dirty="0" smtClean="0">
                <a:solidFill>
                  <a:schemeClr val="bg1"/>
                </a:solidFill>
                <a:effectLst>
                  <a:outerShdw blurRad="38100" dist="38100" dir="2700000" algn="tl">
                    <a:srgbClr val="000000">
                      <a:alpha val="43137"/>
                    </a:srgbClr>
                  </a:outerShdw>
                </a:effectLst>
              </a:rPr>
              <a:t>&gt;  </a:t>
            </a:r>
            <a:r>
              <a:rPr lang="en-US" sz="2900" b="1" dirty="0" err="1" smtClean="0">
                <a:solidFill>
                  <a:schemeClr val="bg1"/>
                </a:solidFill>
                <a:effectLst>
                  <a:outerShdw blurRad="38100" dist="38100" dir="2700000" algn="tl">
                    <a:srgbClr val="000000">
                      <a:alpha val="43137"/>
                    </a:srgbClr>
                  </a:outerShdw>
                </a:effectLst>
              </a:rPr>
              <a:t>G</a:t>
            </a:r>
            <a:r>
              <a:rPr lang="en-US" sz="2900" b="1" dirty="0" err="1" smtClean="0">
                <a:solidFill>
                  <a:schemeClr val="bg1"/>
                </a:solidFill>
                <a:latin typeface="+mj-lt"/>
                <a:ea typeface="+mj-ea"/>
                <a:cs typeface="+mj-cs"/>
              </a:rPr>
              <a:t>rupe</a:t>
            </a:r>
            <a:endParaRPr lang="en-US" sz="2900" b="1" dirty="0" smtClean="0">
              <a:solidFill>
                <a:schemeClr val="bg1"/>
              </a:solidFill>
              <a:latin typeface="+mj-lt"/>
              <a:ea typeface="+mj-ea"/>
              <a:cs typeface="+mj-cs"/>
            </a:endParaRPr>
          </a:p>
          <a:p>
            <a:pPr marL="238125" indent="-238125" algn="r"/>
            <a:r>
              <a:rPr lang="en-US" sz="2900" b="1" dirty="0" smtClean="0">
                <a:solidFill>
                  <a:schemeClr val="bg1"/>
                </a:solidFill>
                <a:effectLst>
                  <a:outerShdw blurRad="38100" dist="38100" dir="2700000" algn="tl">
                    <a:srgbClr val="000000">
                      <a:alpha val="43137"/>
                    </a:srgbClr>
                  </a:outerShdw>
                </a:effectLst>
              </a:rPr>
              <a:t>&gt; </a:t>
            </a:r>
            <a:r>
              <a:rPr lang="en-US" sz="2900" b="1" dirty="0" err="1" smtClean="0">
                <a:solidFill>
                  <a:schemeClr val="bg1"/>
                </a:solidFill>
                <a:latin typeface="+mj-lt"/>
                <a:ea typeface="+mj-ea"/>
                <a:cs typeface="+mj-cs"/>
              </a:rPr>
              <a:t>Komponente</a:t>
            </a:r>
            <a:endParaRPr lang="en-US" sz="2900" b="1" dirty="0">
              <a:solidFill>
                <a:schemeClr val="bg1"/>
              </a:solidFill>
              <a:latin typeface="+mj-lt"/>
              <a:ea typeface="+mj-ea"/>
              <a:cs typeface="+mj-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2300" y="2133600"/>
            <a:ext cx="6159500" cy="523220"/>
          </a:xfrm>
          <a:prstGeom prst="rect">
            <a:avLst/>
          </a:prstGeom>
        </p:spPr>
        <p:txBody>
          <a:bodyPr wrap="square">
            <a:spAutoFit/>
          </a:bodyPr>
          <a:lstStyle/>
          <a:p>
            <a:r>
              <a:rPr lang="en-US" sz="2800" b="1" dirty="0" smtClean="0"/>
              <a:t>&gt; </a:t>
            </a:r>
            <a:r>
              <a:rPr lang="en-US" sz="2800" b="1" dirty="0" err="1" smtClean="0"/>
              <a:t>Princip</a:t>
            </a:r>
            <a:r>
              <a:rPr lang="en-US" sz="2800" b="1" dirty="0" smtClean="0"/>
              <a:t> 0</a:t>
            </a:r>
            <a:r>
              <a:rPr lang="sr-Latn-CS" sz="2800" b="1" dirty="0" smtClean="0"/>
              <a:t>2</a:t>
            </a:r>
            <a:r>
              <a:rPr lang="en-US" sz="2800" b="1" dirty="0" smtClean="0"/>
              <a:t>: </a:t>
            </a:r>
            <a:r>
              <a:rPr lang="sr-Latn-CS" sz="2800" dirty="0" smtClean="0"/>
              <a:t>Približavanje korisniku</a:t>
            </a:r>
            <a:endParaRPr lang="en-US" sz="2800" dirty="0"/>
          </a:p>
        </p:txBody>
      </p:sp>
      <p:sp>
        <p:nvSpPr>
          <p:cNvPr id="5" name="Rectangle 4"/>
          <p:cNvSpPr/>
          <p:nvPr/>
        </p:nvSpPr>
        <p:spPr>
          <a:xfrm>
            <a:off x="622300" y="3124200"/>
            <a:ext cx="7988300" cy="4247317"/>
          </a:xfrm>
          <a:prstGeom prst="rect">
            <a:avLst/>
          </a:prstGeom>
        </p:spPr>
        <p:txBody>
          <a:bodyPr wrap="square">
            <a:spAutoFit/>
          </a:bodyPr>
          <a:lstStyle/>
          <a:p>
            <a:r>
              <a:rPr lang="en-US" dirty="0" smtClean="0"/>
              <a:t>Google SketchUp je program </a:t>
            </a:r>
            <a:r>
              <a:rPr lang="en-US" dirty="0" err="1" smtClean="0"/>
              <a:t>koji</a:t>
            </a:r>
            <a:r>
              <a:rPr lang="en-US" dirty="0" smtClean="0"/>
              <a:t> </a:t>
            </a:r>
            <a:r>
              <a:rPr lang="en-US" dirty="0" err="1" smtClean="0"/>
              <a:t>na</a:t>
            </a:r>
            <a:r>
              <a:rPr lang="en-US" dirty="0" smtClean="0"/>
              <a:t> </a:t>
            </a:r>
            <a:r>
              <a:rPr lang="en-US" dirty="0" err="1" smtClean="0"/>
              <a:t>najbolji</a:t>
            </a:r>
            <a:r>
              <a:rPr lang="en-US" dirty="0" smtClean="0"/>
              <a:t> </a:t>
            </a:r>
            <a:r>
              <a:rPr lang="sr-Latn-RS" dirty="0" smtClean="0"/>
              <a:t>način ilustruje princip “Približavanje korisniku”:</a:t>
            </a:r>
          </a:p>
          <a:p>
            <a:endParaRPr lang="sr-Latn-RS" dirty="0" smtClean="0"/>
          </a:p>
          <a:p>
            <a:pPr lvl="1">
              <a:buFont typeface="Arial" pitchFamily="34" charset="0"/>
              <a:buChar char="•"/>
            </a:pPr>
            <a:r>
              <a:rPr lang="sr-Latn-RS" dirty="0" smtClean="0"/>
              <a:t> dostupan kao potpuno besplatan ili komercijalan u varijanti SketchUp Pro</a:t>
            </a:r>
          </a:p>
          <a:p>
            <a:pPr lvl="1">
              <a:buFont typeface="Arial" pitchFamily="34" charset="0"/>
              <a:buChar char="•"/>
            </a:pPr>
            <a:r>
              <a:rPr lang="sr-Latn-RS" dirty="0" smtClean="0"/>
              <a:t> relativno jednostavan za korišćenje</a:t>
            </a:r>
          </a:p>
          <a:p>
            <a:pPr lvl="1">
              <a:buFont typeface="Arial" pitchFamily="34" charset="0"/>
              <a:buChar char="•"/>
            </a:pPr>
            <a:r>
              <a:rPr lang="sr-Latn-RS" dirty="0" smtClean="0"/>
              <a:t> funkcionalan sa malim brojem komandi</a:t>
            </a:r>
          </a:p>
          <a:p>
            <a:pPr lvl="1">
              <a:buFont typeface="Arial" pitchFamily="34" charset="0"/>
              <a:buChar char="•"/>
            </a:pPr>
            <a:r>
              <a:rPr lang="sr-Latn-RS" dirty="0" smtClean="0"/>
              <a:t> pogodan za korišćenje u edukativne svrhe, kao i za određene aspekte profesionalnog rada</a:t>
            </a:r>
          </a:p>
          <a:p>
            <a:pPr lvl="1">
              <a:buFont typeface="Arial" pitchFamily="34" charset="0"/>
              <a:buChar char="•"/>
            </a:pPr>
            <a:r>
              <a:rPr lang="sr-Latn-RS" dirty="0" smtClean="0"/>
              <a:t> povezan sa drugim Google servisima (Warehouse, Google Earth...)</a:t>
            </a:r>
          </a:p>
          <a:p>
            <a:pPr lvl="1">
              <a:buFont typeface="Arial" pitchFamily="34" charset="0"/>
              <a:buChar char="•"/>
            </a:pPr>
            <a:r>
              <a:rPr lang="sr-Latn-RS" dirty="0" smtClean="0"/>
              <a:t> veoma dobro marketinški propraćen</a:t>
            </a:r>
          </a:p>
          <a:p>
            <a:pPr lvl="1">
              <a:buFont typeface="Arial" pitchFamily="34" charset="0"/>
              <a:buChar char="•"/>
            </a:pPr>
            <a:r>
              <a:rPr lang="sr-Latn-RS" dirty="0" smtClean="0"/>
              <a:t> odlična podrška za učenje (serija video-tutorijala, help, publikacije...)</a:t>
            </a:r>
          </a:p>
          <a:p>
            <a:pPr lvl="1">
              <a:buFont typeface="Arial" pitchFamily="34" charset="0"/>
              <a:buChar char="•"/>
            </a:pPr>
            <a:r>
              <a:rPr lang="sr-Latn-RS" dirty="0" smtClean="0"/>
              <a:t> inovativan (Push/Pull patent 2000)</a:t>
            </a:r>
          </a:p>
          <a:p>
            <a:pPr lvl="1">
              <a:buFont typeface="Arial" pitchFamily="34" charset="0"/>
              <a:buChar char="•"/>
            </a:pPr>
            <a:r>
              <a:rPr lang="sr-Latn-RS" dirty="0" smtClean="0"/>
              <a:t> Ruby – Pravljenje Plug Inn-ova </a:t>
            </a:r>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1.jpg"/>
          <p:cNvPicPr>
            <a:picLocks noChangeAspect="1"/>
          </p:cNvPicPr>
          <p:nvPr/>
        </p:nvPicPr>
        <p:blipFill>
          <a:blip r:embed="rId2" cstate="print"/>
          <a:stretch>
            <a:fillRect/>
          </a:stretch>
        </p:blipFill>
        <p:spPr>
          <a:xfrm>
            <a:off x="-1" y="2750668"/>
            <a:ext cx="2409367" cy="1807749"/>
          </a:xfrm>
          <a:prstGeom prst="rect">
            <a:avLst/>
          </a:prstGeom>
          <a:ln>
            <a:noFill/>
          </a:ln>
          <a:effectLst/>
        </p:spPr>
      </p:pic>
      <p:pic>
        <p:nvPicPr>
          <p:cNvPr id="3" name="Picture 2" descr="02.jpg"/>
          <p:cNvPicPr>
            <a:picLocks noChangeAspect="1"/>
          </p:cNvPicPr>
          <p:nvPr/>
        </p:nvPicPr>
        <p:blipFill>
          <a:blip r:embed="rId3" cstate="print"/>
          <a:stretch>
            <a:fillRect/>
          </a:stretch>
        </p:blipFill>
        <p:spPr>
          <a:xfrm>
            <a:off x="2506150" y="2667000"/>
            <a:ext cx="1968388" cy="1865609"/>
          </a:xfrm>
          <a:prstGeom prst="rect">
            <a:avLst/>
          </a:prstGeom>
          <a:ln>
            <a:noFill/>
          </a:ln>
          <a:effectLst/>
        </p:spPr>
      </p:pic>
      <p:pic>
        <p:nvPicPr>
          <p:cNvPr id="4" name="Picture 3" descr="03.jpg"/>
          <p:cNvPicPr>
            <a:picLocks noChangeAspect="1"/>
          </p:cNvPicPr>
          <p:nvPr/>
        </p:nvPicPr>
        <p:blipFill>
          <a:blip r:embed="rId4" cstate="print"/>
          <a:stretch>
            <a:fillRect/>
          </a:stretch>
        </p:blipFill>
        <p:spPr>
          <a:xfrm>
            <a:off x="4643382" y="2676849"/>
            <a:ext cx="1986018" cy="1882318"/>
          </a:xfrm>
          <a:prstGeom prst="rect">
            <a:avLst/>
          </a:prstGeom>
          <a:ln>
            <a:noFill/>
          </a:ln>
          <a:effectLst/>
        </p:spPr>
      </p:pic>
      <p:pic>
        <p:nvPicPr>
          <p:cNvPr id="5" name="Picture 4" descr="04.jpg"/>
          <p:cNvPicPr>
            <a:picLocks noChangeAspect="1"/>
          </p:cNvPicPr>
          <p:nvPr/>
        </p:nvPicPr>
        <p:blipFill>
          <a:blip r:embed="rId5" cstate="print"/>
          <a:stretch>
            <a:fillRect/>
          </a:stretch>
        </p:blipFill>
        <p:spPr>
          <a:xfrm>
            <a:off x="6921140" y="2669077"/>
            <a:ext cx="2113986" cy="1979123"/>
          </a:xfrm>
          <a:prstGeom prst="rect">
            <a:avLst/>
          </a:prstGeom>
          <a:ln>
            <a:noFill/>
          </a:ln>
          <a:effectLst/>
        </p:spPr>
      </p:pic>
      <p:sp>
        <p:nvSpPr>
          <p:cNvPr id="7" name="Title 1"/>
          <p:cNvSpPr txBox="1">
            <a:spLocks/>
          </p:cNvSpPr>
          <p:nvPr/>
        </p:nvSpPr>
        <p:spPr>
          <a:xfrm>
            <a:off x="685800" y="1905000"/>
            <a:ext cx="8458200" cy="950976"/>
          </a:xfrm>
          <a:prstGeom prst="rect">
            <a:avLst/>
          </a:prstGeom>
        </p:spPr>
        <p:txBody>
          <a:bodyPr>
            <a:normAutofit fontScale="97500"/>
          </a:bodyPr>
          <a:lstStyle/>
          <a:p>
            <a:r>
              <a:rPr lang="en-US" sz="2900" b="1" dirty="0" smtClean="0">
                <a:effectLst>
                  <a:outerShdw blurRad="38100" dist="38100" dir="2700000" algn="tl">
                    <a:srgbClr val="000000">
                      <a:alpha val="43137"/>
                    </a:srgbClr>
                  </a:outerShdw>
                </a:effectLst>
                <a:latin typeface="+mj-lt"/>
                <a:ea typeface="+mj-ea"/>
                <a:cs typeface="+mj-cs"/>
              </a:rPr>
              <a:t>&gt; Sticky geometry</a:t>
            </a:r>
            <a:endParaRPr kumimoji="0" lang="sr-Latn-RS" sz="29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endParaRPr>
          </a:p>
          <a:p>
            <a:r>
              <a:rPr lang="en-US" sz="2400" dirty="0" smtClean="0">
                <a:latin typeface="+mj-lt"/>
                <a:ea typeface="+mj-ea"/>
                <a:cs typeface="+mj-cs"/>
              </a:rPr>
              <a:t>    </a:t>
            </a:r>
            <a:endParaRPr lang="sr-Latn-RS" sz="2400" dirty="0" smtClean="0">
              <a:latin typeface="+mj-lt"/>
              <a:ea typeface="+mj-ea"/>
              <a:cs typeface="+mj-cs"/>
            </a:endParaRPr>
          </a:p>
          <a:p>
            <a:pPr>
              <a:spcBef>
                <a:spcPts val="1200"/>
              </a:spcBef>
              <a:buFont typeface="Arial" pitchFamily="34" charset="0"/>
              <a:buChar char="•"/>
            </a:pPr>
            <a:endParaRPr lang="en-US" sz="2400" dirty="0">
              <a:latin typeface="+mj-lt"/>
              <a:ea typeface="+mj-ea"/>
              <a:cs typeface="+mj-cs"/>
            </a:endParaRPr>
          </a:p>
        </p:txBody>
      </p:sp>
      <p:pic>
        <p:nvPicPr>
          <p:cNvPr id="1031" name="Picture 7"/>
          <p:cNvPicPr>
            <a:picLocks noChangeAspect="1" noChangeArrowheads="1"/>
          </p:cNvPicPr>
          <p:nvPr/>
        </p:nvPicPr>
        <p:blipFill>
          <a:blip r:embed="rId6" cstate="print"/>
          <a:srcRect l="14146" t="17733" r="10784" b="11057"/>
          <a:stretch>
            <a:fillRect/>
          </a:stretch>
        </p:blipFill>
        <p:spPr bwMode="auto">
          <a:xfrm>
            <a:off x="204787" y="4724400"/>
            <a:ext cx="2233613" cy="2133600"/>
          </a:xfrm>
          <a:prstGeom prst="rect">
            <a:avLst/>
          </a:prstGeom>
          <a:noFill/>
          <a:ln w="9525">
            <a:noFill/>
            <a:miter lim="800000"/>
            <a:headEnd/>
            <a:tailEnd/>
          </a:ln>
          <a:effectLst/>
        </p:spPr>
      </p:pic>
      <p:pic>
        <p:nvPicPr>
          <p:cNvPr id="1032" name="Picture 8"/>
          <p:cNvPicPr>
            <a:picLocks noChangeAspect="1" noChangeArrowheads="1"/>
          </p:cNvPicPr>
          <p:nvPr/>
        </p:nvPicPr>
        <p:blipFill>
          <a:blip r:embed="rId7" cstate="print"/>
          <a:srcRect l="28916" t="15625" r="31845" b="19792"/>
          <a:stretch>
            <a:fillRect/>
          </a:stretch>
        </p:blipFill>
        <p:spPr bwMode="auto">
          <a:xfrm>
            <a:off x="6838336" y="4572000"/>
            <a:ext cx="2305664" cy="2133600"/>
          </a:xfrm>
          <a:prstGeom prst="rect">
            <a:avLst/>
          </a:prstGeom>
          <a:noFill/>
          <a:ln w="9525">
            <a:noFill/>
            <a:miter lim="800000"/>
            <a:headEnd/>
            <a:tailEnd/>
          </a:ln>
          <a:effectLst/>
        </p:spPr>
      </p:pic>
      <p:pic>
        <p:nvPicPr>
          <p:cNvPr id="1033" name="Picture 9"/>
          <p:cNvPicPr>
            <a:picLocks noChangeAspect="1" noChangeArrowheads="1"/>
          </p:cNvPicPr>
          <p:nvPr/>
        </p:nvPicPr>
        <p:blipFill>
          <a:blip r:embed="rId8" cstate="print"/>
          <a:srcRect l="29283" t="17708" r="32650" b="19792"/>
          <a:stretch>
            <a:fillRect/>
          </a:stretch>
        </p:blipFill>
        <p:spPr bwMode="auto">
          <a:xfrm>
            <a:off x="2438400" y="4724400"/>
            <a:ext cx="2146300" cy="1981200"/>
          </a:xfrm>
          <a:prstGeom prst="rect">
            <a:avLst/>
          </a:prstGeom>
          <a:noFill/>
          <a:ln w="9525">
            <a:noFill/>
            <a:miter lim="800000"/>
            <a:headEnd/>
            <a:tailEnd/>
          </a:ln>
          <a:effectLst/>
        </p:spPr>
      </p:pic>
      <p:pic>
        <p:nvPicPr>
          <p:cNvPr id="1034" name="Picture 10"/>
          <p:cNvPicPr>
            <a:picLocks noChangeAspect="1" noChangeArrowheads="1"/>
          </p:cNvPicPr>
          <p:nvPr/>
        </p:nvPicPr>
        <p:blipFill>
          <a:blip r:embed="rId9" cstate="print"/>
          <a:srcRect l="28331" t="20833" r="31845" b="22917"/>
          <a:stretch>
            <a:fillRect/>
          </a:stretch>
        </p:blipFill>
        <p:spPr bwMode="auto">
          <a:xfrm>
            <a:off x="4572000" y="4782670"/>
            <a:ext cx="2209800" cy="1754841"/>
          </a:xfrm>
          <a:prstGeom prst="rect">
            <a:avLst/>
          </a:prstGeom>
          <a:noFill/>
          <a:ln w="9525">
            <a:noFill/>
            <a:miter lim="800000"/>
            <a:headEnd/>
            <a:tailEnd/>
          </a:ln>
          <a:effectLst/>
        </p:spPr>
      </p:pic>
      <p:pic>
        <p:nvPicPr>
          <p:cNvPr id="1035" name="Picture 11"/>
          <p:cNvPicPr>
            <a:picLocks noChangeAspect="1" noChangeArrowheads="1"/>
          </p:cNvPicPr>
          <p:nvPr/>
        </p:nvPicPr>
        <p:blipFill>
          <a:blip r:embed="rId10" cstate="print"/>
          <a:srcRect l="30454" t="19792" r="31479" b="23958"/>
          <a:stretch>
            <a:fillRect/>
          </a:stretch>
        </p:blipFill>
        <p:spPr bwMode="auto">
          <a:xfrm>
            <a:off x="2393244" y="6813452"/>
            <a:ext cx="2178756" cy="1810043"/>
          </a:xfrm>
          <a:prstGeom prst="rect">
            <a:avLst/>
          </a:prstGeom>
          <a:noFill/>
          <a:ln w="9525">
            <a:noFill/>
            <a:miter lim="800000"/>
            <a:headEnd/>
            <a:tailEnd/>
          </a:ln>
          <a:effectLst/>
        </p:spPr>
      </p:pic>
      <p:pic>
        <p:nvPicPr>
          <p:cNvPr id="1036" name="Picture 12"/>
          <p:cNvPicPr>
            <a:picLocks noChangeAspect="1" noChangeArrowheads="1"/>
          </p:cNvPicPr>
          <p:nvPr/>
        </p:nvPicPr>
        <p:blipFill>
          <a:blip r:embed="rId11" cstate="print"/>
          <a:srcRect l="15266" t="19958" r="9664" b="19958"/>
          <a:stretch>
            <a:fillRect/>
          </a:stretch>
        </p:blipFill>
        <p:spPr bwMode="auto">
          <a:xfrm>
            <a:off x="4495800" y="6858000"/>
            <a:ext cx="2230967" cy="1798092"/>
          </a:xfrm>
          <a:prstGeom prst="rect">
            <a:avLst/>
          </a:prstGeom>
          <a:noFill/>
          <a:ln w="9525">
            <a:noFill/>
            <a:miter lim="800000"/>
            <a:headEnd/>
            <a:tailEnd/>
          </a:ln>
          <a:effectLst/>
        </p:spPr>
      </p:pic>
      <p:pic>
        <p:nvPicPr>
          <p:cNvPr id="1037" name="Picture 13"/>
          <p:cNvPicPr>
            <a:picLocks noChangeAspect="1" noChangeArrowheads="1"/>
          </p:cNvPicPr>
          <p:nvPr/>
        </p:nvPicPr>
        <p:blipFill>
          <a:blip r:embed="rId12" cstate="print"/>
          <a:srcRect l="35944" t="19792" r="31845" b="23958"/>
          <a:stretch>
            <a:fillRect/>
          </a:stretch>
        </p:blipFill>
        <p:spPr bwMode="auto">
          <a:xfrm>
            <a:off x="6858000" y="6781800"/>
            <a:ext cx="2174523" cy="2134986"/>
          </a:xfrm>
          <a:prstGeom prst="rect">
            <a:avLst/>
          </a:prstGeom>
          <a:noFill/>
          <a:ln w="9525">
            <a:noFill/>
            <a:miter lim="800000"/>
            <a:headEnd/>
            <a:tailEnd/>
          </a:ln>
          <a:effectLst/>
        </p:spPr>
      </p:pic>
      <p:pic>
        <p:nvPicPr>
          <p:cNvPr id="1038" name="Picture 14"/>
          <p:cNvPicPr>
            <a:picLocks noChangeAspect="1" noChangeArrowheads="1"/>
          </p:cNvPicPr>
          <p:nvPr/>
        </p:nvPicPr>
        <p:blipFill>
          <a:blip r:embed="rId13" cstate="print"/>
          <a:srcRect l="17507" t="22184" r="9664" b="19958"/>
          <a:stretch>
            <a:fillRect/>
          </a:stretch>
        </p:blipFill>
        <p:spPr bwMode="auto">
          <a:xfrm>
            <a:off x="285750" y="6888480"/>
            <a:ext cx="2152650" cy="1722120"/>
          </a:xfrm>
          <a:prstGeom prst="rect">
            <a:avLst/>
          </a:prstGeom>
          <a:noFill/>
          <a:ln w="9525">
            <a:noFill/>
            <a:miter lim="800000"/>
            <a:headEnd/>
            <a:tailEnd/>
          </a:ln>
          <a:effectLst/>
        </p:spPr>
      </p:pic>
      <p:sp>
        <p:nvSpPr>
          <p:cNvPr id="83" name="Title 1"/>
          <p:cNvSpPr txBox="1">
            <a:spLocks/>
          </p:cNvSpPr>
          <p:nvPr/>
        </p:nvSpPr>
        <p:spPr>
          <a:xfrm>
            <a:off x="6838950" y="4171950"/>
            <a:ext cx="2076450" cy="762000"/>
          </a:xfrm>
          <a:prstGeom prst="rect">
            <a:avLst/>
          </a:prstGeom>
        </p:spPr>
        <p:txBody>
          <a:bodyPr>
            <a:normAutofit fontScale="97500"/>
          </a:bodyPr>
          <a:lstStyle/>
          <a:p>
            <a:r>
              <a:rPr kumimoji="0" lang="en-US" sz="1600" i="0" u="none" strike="noStrike" kern="1200" cap="none" spc="0" normalizeH="0" baseline="0" noProof="0" dirty="0" smtClean="0">
                <a:ln>
                  <a:noFill/>
                </a:ln>
                <a:solidFill>
                  <a:schemeClr val="tx1"/>
                </a:solidFill>
                <a:uLnTx/>
                <a:uFillTx/>
                <a:latin typeface="+mj-lt"/>
                <a:ea typeface="+mj-ea"/>
                <a:cs typeface="+mj-cs"/>
              </a:rPr>
              <a:t>Move point</a:t>
            </a:r>
            <a:endParaRPr kumimoji="0" lang="sr-Latn-RS" sz="1600" i="0" u="none" strike="noStrike" kern="1200" cap="none" spc="0" normalizeH="0" baseline="0" noProof="0" dirty="0" smtClean="0">
              <a:ln>
                <a:noFill/>
              </a:ln>
              <a:solidFill>
                <a:schemeClr val="tx1"/>
              </a:solidFill>
              <a:uLnTx/>
              <a:uFillTx/>
              <a:latin typeface="+mj-lt"/>
              <a:ea typeface="+mj-ea"/>
              <a:cs typeface="+mj-cs"/>
            </a:endParaRPr>
          </a:p>
          <a:p>
            <a:r>
              <a:rPr lang="en-US" sz="1600" dirty="0" smtClean="0">
                <a:latin typeface="+mj-lt"/>
                <a:ea typeface="+mj-ea"/>
                <a:cs typeface="+mj-cs"/>
              </a:rPr>
              <a:t>    </a:t>
            </a:r>
            <a:endParaRPr lang="sr-Latn-RS" sz="1600" dirty="0" smtClean="0">
              <a:latin typeface="+mj-lt"/>
              <a:ea typeface="+mj-ea"/>
              <a:cs typeface="+mj-cs"/>
            </a:endParaRPr>
          </a:p>
          <a:p>
            <a:pPr>
              <a:spcBef>
                <a:spcPts val="1200"/>
              </a:spcBef>
              <a:buFont typeface="Arial" pitchFamily="34" charset="0"/>
              <a:buChar char="•"/>
            </a:pPr>
            <a:endParaRPr lang="en-US" sz="1600" dirty="0">
              <a:latin typeface="+mj-lt"/>
              <a:ea typeface="+mj-ea"/>
              <a:cs typeface="+mj-cs"/>
            </a:endParaRPr>
          </a:p>
        </p:txBody>
      </p:sp>
      <p:sp>
        <p:nvSpPr>
          <p:cNvPr id="84" name="Title 1"/>
          <p:cNvSpPr txBox="1">
            <a:spLocks/>
          </p:cNvSpPr>
          <p:nvPr/>
        </p:nvSpPr>
        <p:spPr>
          <a:xfrm>
            <a:off x="4591050" y="4171950"/>
            <a:ext cx="2076450" cy="762000"/>
          </a:xfrm>
          <a:prstGeom prst="rect">
            <a:avLst/>
          </a:prstGeom>
        </p:spPr>
        <p:txBody>
          <a:bodyPr>
            <a:normAutofit fontScale="97500"/>
          </a:bodyPr>
          <a:lstStyle/>
          <a:p>
            <a:r>
              <a:rPr kumimoji="0" lang="en-US" sz="1600" i="0" u="none" strike="noStrike" kern="1200" cap="none" spc="0" normalizeH="0" baseline="0" noProof="0" dirty="0" smtClean="0">
                <a:ln>
                  <a:noFill/>
                </a:ln>
                <a:solidFill>
                  <a:schemeClr val="tx1"/>
                </a:solidFill>
                <a:uLnTx/>
                <a:uFillTx/>
                <a:latin typeface="+mj-lt"/>
                <a:ea typeface="+mj-ea"/>
                <a:cs typeface="+mj-cs"/>
              </a:rPr>
              <a:t>Push</a:t>
            </a:r>
            <a:endParaRPr kumimoji="0" lang="sr-Latn-RS" sz="1600" i="0" u="none" strike="noStrike" kern="1200" cap="none" spc="0" normalizeH="0" baseline="0" noProof="0" dirty="0" smtClean="0">
              <a:ln>
                <a:noFill/>
              </a:ln>
              <a:solidFill>
                <a:schemeClr val="tx1"/>
              </a:solidFill>
              <a:uLnTx/>
              <a:uFillTx/>
              <a:latin typeface="+mj-lt"/>
              <a:ea typeface="+mj-ea"/>
              <a:cs typeface="+mj-cs"/>
            </a:endParaRPr>
          </a:p>
          <a:p>
            <a:r>
              <a:rPr lang="en-US" sz="1600" dirty="0" smtClean="0">
                <a:latin typeface="+mj-lt"/>
                <a:ea typeface="+mj-ea"/>
                <a:cs typeface="+mj-cs"/>
              </a:rPr>
              <a:t>    </a:t>
            </a:r>
            <a:endParaRPr lang="sr-Latn-RS" sz="1600" dirty="0" smtClean="0">
              <a:latin typeface="+mj-lt"/>
              <a:ea typeface="+mj-ea"/>
              <a:cs typeface="+mj-cs"/>
            </a:endParaRPr>
          </a:p>
          <a:p>
            <a:pPr>
              <a:spcBef>
                <a:spcPts val="1200"/>
              </a:spcBef>
              <a:buFont typeface="Arial" pitchFamily="34" charset="0"/>
              <a:buChar char="•"/>
            </a:pPr>
            <a:endParaRPr lang="en-US" sz="1600" dirty="0">
              <a:latin typeface="+mj-lt"/>
              <a:ea typeface="+mj-ea"/>
              <a:cs typeface="+mj-cs"/>
            </a:endParaRPr>
          </a:p>
        </p:txBody>
      </p:sp>
      <p:sp>
        <p:nvSpPr>
          <p:cNvPr id="85" name="Title 1"/>
          <p:cNvSpPr txBox="1">
            <a:spLocks/>
          </p:cNvSpPr>
          <p:nvPr/>
        </p:nvSpPr>
        <p:spPr>
          <a:xfrm>
            <a:off x="2514600" y="4171950"/>
            <a:ext cx="2076450" cy="762000"/>
          </a:xfrm>
          <a:prstGeom prst="rect">
            <a:avLst/>
          </a:prstGeom>
        </p:spPr>
        <p:txBody>
          <a:bodyPr>
            <a:normAutofit fontScale="97500"/>
          </a:bodyPr>
          <a:lstStyle/>
          <a:p>
            <a:r>
              <a:rPr kumimoji="0" lang="en-US" sz="1600" i="0" u="none" strike="noStrike" kern="1200" cap="none" spc="0" normalizeH="0" baseline="0" noProof="0" dirty="0" smtClean="0">
                <a:ln>
                  <a:noFill/>
                </a:ln>
                <a:solidFill>
                  <a:schemeClr val="tx1"/>
                </a:solidFill>
                <a:uLnTx/>
                <a:uFillTx/>
                <a:latin typeface="+mj-lt"/>
                <a:ea typeface="+mj-ea"/>
                <a:cs typeface="+mj-cs"/>
              </a:rPr>
              <a:t>Rectangle</a:t>
            </a:r>
            <a:endParaRPr kumimoji="0" lang="sr-Latn-RS" sz="1600" i="0" u="none" strike="noStrike" kern="1200" cap="none" spc="0" normalizeH="0" baseline="0" noProof="0" dirty="0" smtClean="0">
              <a:ln>
                <a:noFill/>
              </a:ln>
              <a:solidFill>
                <a:schemeClr val="tx1"/>
              </a:solidFill>
              <a:uLnTx/>
              <a:uFillTx/>
              <a:latin typeface="+mj-lt"/>
              <a:ea typeface="+mj-ea"/>
              <a:cs typeface="+mj-cs"/>
            </a:endParaRPr>
          </a:p>
          <a:p>
            <a:r>
              <a:rPr lang="en-US" sz="1600" dirty="0" smtClean="0">
                <a:latin typeface="+mj-lt"/>
                <a:ea typeface="+mj-ea"/>
                <a:cs typeface="+mj-cs"/>
              </a:rPr>
              <a:t>    </a:t>
            </a:r>
            <a:endParaRPr lang="sr-Latn-RS" sz="1600" dirty="0" smtClean="0">
              <a:latin typeface="+mj-lt"/>
              <a:ea typeface="+mj-ea"/>
              <a:cs typeface="+mj-cs"/>
            </a:endParaRPr>
          </a:p>
          <a:p>
            <a:pPr>
              <a:spcBef>
                <a:spcPts val="1200"/>
              </a:spcBef>
              <a:buFont typeface="Arial" pitchFamily="34" charset="0"/>
              <a:buChar char="•"/>
            </a:pPr>
            <a:endParaRPr lang="en-US" sz="1600" dirty="0">
              <a:latin typeface="+mj-lt"/>
              <a:ea typeface="+mj-ea"/>
              <a:cs typeface="+mj-cs"/>
            </a:endParaRPr>
          </a:p>
        </p:txBody>
      </p:sp>
      <p:sp>
        <p:nvSpPr>
          <p:cNvPr id="86" name="Title 1"/>
          <p:cNvSpPr txBox="1">
            <a:spLocks/>
          </p:cNvSpPr>
          <p:nvPr/>
        </p:nvSpPr>
        <p:spPr>
          <a:xfrm>
            <a:off x="209550" y="4171950"/>
            <a:ext cx="2076450" cy="762000"/>
          </a:xfrm>
          <a:prstGeom prst="rect">
            <a:avLst/>
          </a:prstGeom>
        </p:spPr>
        <p:txBody>
          <a:bodyPr>
            <a:normAutofit fontScale="97500"/>
          </a:bodyPr>
          <a:lstStyle/>
          <a:p>
            <a:r>
              <a:rPr kumimoji="0" lang="en-US" sz="1600" i="0" u="none" strike="noStrike" kern="1200" cap="none" spc="0" normalizeH="0" baseline="0" noProof="0" dirty="0" smtClean="0">
                <a:ln>
                  <a:noFill/>
                </a:ln>
                <a:solidFill>
                  <a:schemeClr val="tx1"/>
                </a:solidFill>
                <a:uLnTx/>
                <a:uFillTx/>
                <a:latin typeface="+mj-lt"/>
                <a:ea typeface="+mj-ea"/>
                <a:cs typeface="+mj-cs"/>
              </a:rPr>
              <a:t>Rectangle / Push</a:t>
            </a:r>
            <a:endParaRPr kumimoji="0" lang="sr-Latn-RS" sz="1600" i="0" u="none" strike="noStrike" kern="1200" cap="none" spc="0" normalizeH="0" baseline="0" noProof="0" dirty="0" smtClean="0">
              <a:ln>
                <a:noFill/>
              </a:ln>
              <a:solidFill>
                <a:schemeClr val="tx1"/>
              </a:solidFill>
              <a:uLnTx/>
              <a:uFillTx/>
              <a:latin typeface="+mj-lt"/>
              <a:ea typeface="+mj-ea"/>
              <a:cs typeface="+mj-cs"/>
            </a:endParaRPr>
          </a:p>
          <a:p>
            <a:r>
              <a:rPr lang="en-US" sz="1600" dirty="0" smtClean="0">
                <a:latin typeface="+mj-lt"/>
                <a:ea typeface="+mj-ea"/>
                <a:cs typeface="+mj-cs"/>
              </a:rPr>
              <a:t>    </a:t>
            </a:r>
            <a:endParaRPr lang="sr-Latn-RS" sz="1600" dirty="0" smtClean="0">
              <a:latin typeface="+mj-lt"/>
              <a:ea typeface="+mj-ea"/>
              <a:cs typeface="+mj-cs"/>
            </a:endParaRPr>
          </a:p>
          <a:p>
            <a:pPr>
              <a:spcBef>
                <a:spcPts val="1200"/>
              </a:spcBef>
              <a:buFont typeface="Arial" pitchFamily="34" charset="0"/>
              <a:buChar char="•"/>
            </a:pPr>
            <a:endParaRPr lang="en-US" sz="1600" dirty="0">
              <a:latin typeface="+mj-lt"/>
              <a:ea typeface="+mj-ea"/>
              <a:cs typeface="+mj-cs"/>
            </a:endParaRPr>
          </a:p>
        </p:txBody>
      </p:sp>
      <p:sp>
        <p:nvSpPr>
          <p:cNvPr id="87" name="Title 1"/>
          <p:cNvSpPr txBox="1">
            <a:spLocks/>
          </p:cNvSpPr>
          <p:nvPr/>
        </p:nvSpPr>
        <p:spPr>
          <a:xfrm>
            <a:off x="6838950" y="6305550"/>
            <a:ext cx="2076450" cy="762000"/>
          </a:xfrm>
          <a:prstGeom prst="rect">
            <a:avLst/>
          </a:prstGeom>
        </p:spPr>
        <p:txBody>
          <a:bodyPr>
            <a:normAutofit fontScale="97500"/>
          </a:bodyPr>
          <a:lstStyle/>
          <a:p>
            <a:r>
              <a:rPr kumimoji="0" lang="en-US" sz="1600" i="0" u="none" strike="noStrike" kern="1200" cap="none" spc="0" normalizeH="0" baseline="0" noProof="0" dirty="0" smtClean="0">
                <a:ln>
                  <a:noFill/>
                </a:ln>
                <a:solidFill>
                  <a:schemeClr val="tx1"/>
                </a:solidFill>
                <a:uLnTx/>
                <a:uFillTx/>
                <a:latin typeface="+mj-lt"/>
                <a:ea typeface="+mj-ea"/>
                <a:cs typeface="+mj-cs"/>
              </a:rPr>
              <a:t>Move edge</a:t>
            </a:r>
            <a:endParaRPr kumimoji="0" lang="sr-Latn-RS" sz="1600" i="0" u="none" strike="noStrike" kern="1200" cap="none" spc="0" normalizeH="0" baseline="0" noProof="0" dirty="0" smtClean="0">
              <a:ln>
                <a:noFill/>
              </a:ln>
              <a:solidFill>
                <a:schemeClr val="tx1"/>
              </a:solidFill>
              <a:uLnTx/>
              <a:uFillTx/>
              <a:latin typeface="+mj-lt"/>
              <a:ea typeface="+mj-ea"/>
              <a:cs typeface="+mj-cs"/>
            </a:endParaRPr>
          </a:p>
          <a:p>
            <a:r>
              <a:rPr lang="en-US" sz="1600" dirty="0" smtClean="0">
                <a:latin typeface="+mj-lt"/>
                <a:ea typeface="+mj-ea"/>
                <a:cs typeface="+mj-cs"/>
              </a:rPr>
              <a:t>    </a:t>
            </a:r>
            <a:endParaRPr lang="sr-Latn-RS" sz="1600" dirty="0" smtClean="0">
              <a:latin typeface="+mj-lt"/>
              <a:ea typeface="+mj-ea"/>
              <a:cs typeface="+mj-cs"/>
            </a:endParaRPr>
          </a:p>
          <a:p>
            <a:pPr>
              <a:spcBef>
                <a:spcPts val="1200"/>
              </a:spcBef>
              <a:buFont typeface="Arial" pitchFamily="34" charset="0"/>
              <a:buChar char="•"/>
            </a:pPr>
            <a:endParaRPr lang="en-US" sz="1600" dirty="0">
              <a:latin typeface="+mj-lt"/>
              <a:ea typeface="+mj-ea"/>
              <a:cs typeface="+mj-cs"/>
            </a:endParaRPr>
          </a:p>
        </p:txBody>
      </p:sp>
      <p:sp>
        <p:nvSpPr>
          <p:cNvPr id="88" name="Title 1"/>
          <p:cNvSpPr txBox="1">
            <a:spLocks/>
          </p:cNvSpPr>
          <p:nvPr/>
        </p:nvSpPr>
        <p:spPr>
          <a:xfrm>
            <a:off x="4591050" y="6305550"/>
            <a:ext cx="2076450" cy="762000"/>
          </a:xfrm>
          <a:prstGeom prst="rect">
            <a:avLst/>
          </a:prstGeom>
        </p:spPr>
        <p:txBody>
          <a:bodyPr>
            <a:normAutofit fontScale="97500"/>
          </a:bodyPr>
          <a:lstStyle/>
          <a:p>
            <a:r>
              <a:rPr kumimoji="0" lang="en-US" sz="1600" i="0" u="none" strike="noStrike" kern="1200" cap="none" spc="0" normalizeH="0" baseline="0" noProof="0" dirty="0" smtClean="0">
                <a:ln>
                  <a:noFill/>
                </a:ln>
                <a:solidFill>
                  <a:schemeClr val="tx1"/>
                </a:solidFill>
                <a:uLnTx/>
                <a:uFillTx/>
                <a:latin typeface="+mj-lt"/>
                <a:ea typeface="+mj-ea"/>
                <a:cs typeface="+mj-cs"/>
              </a:rPr>
              <a:t>Move edge</a:t>
            </a:r>
            <a:endParaRPr kumimoji="0" lang="sr-Latn-RS" sz="1600" i="0" u="none" strike="noStrike" kern="1200" cap="none" spc="0" normalizeH="0" baseline="0" noProof="0" dirty="0" smtClean="0">
              <a:ln>
                <a:noFill/>
              </a:ln>
              <a:solidFill>
                <a:schemeClr val="tx1"/>
              </a:solidFill>
              <a:uLnTx/>
              <a:uFillTx/>
              <a:latin typeface="+mj-lt"/>
              <a:ea typeface="+mj-ea"/>
              <a:cs typeface="+mj-cs"/>
            </a:endParaRPr>
          </a:p>
          <a:p>
            <a:r>
              <a:rPr lang="en-US" sz="1600" dirty="0" smtClean="0">
                <a:latin typeface="+mj-lt"/>
                <a:ea typeface="+mj-ea"/>
                <a:cs typeface="+mj-cs"/>
              </a:rPr>
              <a:t>    </a:t>
            </a:r>
            <a:endParaRPr lang="sr-Latn-RS" sz="1600" dirty="0" smtClean="0">
              <a:latin typeface="+mj-lt"/>
              <a:ea typeface="+mj-ea"/>
              <a:cs typeface="+mj-cs"/>
            </a:endParaRPr>
          </a:p>
          <a:p>
            <a:pPr>
              <a:spcBef>
                <a:spcPts val="1200"/>
              </a:spcBef>
              <a:buFont typeface="Arial" pitchFamily="34" charset="0"/>
              <a:buChar char="•"/>
            </a:pPr>
            <a:endParaRPr lang="en-US" sz="1600" dirty="0">
              <a:latin typeface="+mj-lt"/>
              <a:ea typeface="+mj-ea"/>
              <a:cs typeface="+mj-cs"/>
            </a:endParaRPr>
          </a:p>
        </p:txBody>
      </p:sp>
      <p:sp>
        <p:nvSpPr>
          <p:cNvPr id="89" name="Title 1"/>
          <p:cNvSpPr txBox="1">
            <a:spLocks/>
          </p:cNvSpPr>
          <p:nvPr/>
        </p:nvSpPr>
        <p:spPr>
          <a:xfrm>
            <a:off x="2514600" y="6305550"/>
            <a:ext cx="2076450" cy="762000"/>
          </a:xfrm>
          <a:prstGeom prst="rect">
            <a:avLst/>
          </a:prstGeom>
        </p:spPr>
        <p:txBody>
          <a:bodyPr>
            <a:normAutofit fontScale="97500"/>
          </a:bodyPr>
          <a:lstStyle/>
          <a:p>
            <a:r>
              <a:rPr kumimoji="0" lang="en-US" sz="1600" i="0" u="none" strike="noStrike" kern="1200" cap="none" spc="0" normalizeH="0" baseline="0" noProof="0" dirty="0" smtClean="0">
                <a:ln>
                  <a:noFill/>
                </a:ln>
                <a:solidFill>
                  <a:schemeClr val="tx1"/>
                </a:solidFill>
                <a:uLnTx/>
                <a:uFillTx/>
                <a:latin typeface="+mj-lt"/>
                <a:ea typeface="+mj-ea"/>
                <a:cs typeface="+mj-cs"/>
              </a:rPr>
              <a:t>Move edge</a:t>
            </a:r>
            <a:endParaRPr kumimoji="0" lang="sr-Latn-RS" sz="1600" i="0" u="none" strike="noStrike" kern="1200" cap="none" spc="0" normalizeH="0" baseline="0" noProof="0" dirty="0" smtClean="0">
              <a:ln>
                <a:noFill/>
              </a:ln>
              <a:solidFill>
                <a:schemeClr val="tx1"/>
              </a:solidFill>
              <a:uLnTx/>
              <a:uFillTx/>
              <a:latin typeface="+mj-lt"/>
              <a:ea typeface="+mj-ea"/>
              <a:cs typeface="+mj-cs"/>
            </a:endParaRPr>
          </a:p>
          <a:p>
            <a:r>
              <a:rPr lang="en-US" sz="1600" dirty="0" smtClean="0">
                <a:latin typeface="+mj-lt"/>
                <a:ea typeface="+mj-ea"/>
                <a:cs typeface="+mj-cs"/>
              </a:rPr>
              <a:t>    </a:t>
            </a:r>
            <a:endParaRPr lang="sr-Latn-RS" sz="1600" dirty="0" smtClean="0">
              <a:latin typeface="+mj-lt"/>
              <a:ea typeface="+mj-ea"/>
              <a:cs typeface="+mj-cs"/>
            </a:endParaRPr>
          </a:p>
          <a:p>
            <a:pPr>
              <a:spcBef>
                <a:spcPts val="1200"/>
              </a:spcBef>
              <a:buFont typeface="Arial" pitchFamily="34" charset="0"/>
              <a:buChar char="•"/>
            </a:pPr>
            <a:endParaRPr lang="en-US" sz="1600" dirty="0">
              <a:latin typeface="+mj-lt"/>
              <a:ea typeface="+mj-ea"/>
              <a:cs typeface="+mj-cs"/>
            </a:endParaRPr>
          </a:p>
        </p:txBody>
      </p:sp>
      <p:sp>
        <p:nvSpPr>
          <p:cNvPr id="90" name="Title 1"/>
          <p:cNvSpPr txBox="1">
            <a:spLocks/>
          </p:cNvSpPr>
          <p:nvPr/>
        </p:nvSpPr>
        <p:spPr>
          <a:xfrm>
            <a:off x="209550" y="6305550"/>
            <a:ext cx="2076450" cy="762000"/>
          </a:xfrm>
          <a:prstGeom prst="rect">
            <a:avLst/>
          </a:prstGeom>
        </p:spPr>
        <p:txBody>
          <a:bodyPr>
            <a:normAutofit fontScale="97500"/>
          </a:bodyPr>
          <a:lstStyle/>
          <a:p>
            <a:r>
              <a:rPr kumimoji="0" lang="en-US" sz="1600" i="0" u="none" strike="noStrike" kern="1200" cap="none" spc="0" normalizeH="0" baseline="0" noProof="0" dirty="0" smtClean="0">
                <a:ln>
                  <a:noFill/>
                </a:ln>
                <a:solidFill>
                  <a:schemeClr val="tx1"/>
                </a:solidFill>
                <a:uLnTx/>
                <a:uFillTx/>
                <a:latin typeface="+mj-lt"/>
                <a:ea typeface="+mj-ea"/>
                <a:cs typeface="+mj-cs"/>
              </a:rPr>
              <a:t>Select edge</a:t>
            </a:r>
            <a:endParaRPr kumimoji="0" lang="sr-Latn-RS" sz="1600" i="0" u="none" strike="noStrike" kern="1200" cap="none" spc="0" normalizeH="0" baseline="0" noProof="0" dirty="0" smtClean="0">
              <a:ln>
                <a:noFill/>
              </a:ln>
              <a:solidFill>
                <a:schemeClr val="tx1"/>
              </a:solidFill>
              <a:uLnTx/>
              <a:uFillTx/>
              <a:latin typeface="+mj-lt"/>
              <a:ea typeface="+mj-ea"/>
              <a:cs typeface="+mj-cs"/>
            </a:endParaRPr>
          </a:p>
          <a:p>
            <a:r>
              <a:rPr lang="en-US" sz="1600" dirty="0" smtClean="0">
                <a:latin typeface="+mj-lt"/>
                <a:ea typeface="+mj-ea"/>
                <a:cs typeface="+mj-cs"/>
              </a:rPr>
              <a:t>    </a:t>
            </a:r>
            <a:endParaRPr lang="sr-Latn-RS" sz="1600" dirty="0" smtClean="0">
              <a:latin typeface="+mj-lt"/>
              <a:ea typeface="+mj-ea"/>
              <a:cs typeface="+mj-cs"/>
            </a:endParaRPr>
          </a:p>
          <a:p>
            <a:pPr>
              <a:spcBef>
                <a:spcPts val="1200"/>
              </a:spcBef>
              <a:buFont typeface="Arial" pitchFamily="34" charset="0"/>
              <a:buChar char="•"/>
            </a:pPr>
            <a:endParaRPr lang="en-US" sz="1600" dirty="0">
              <a:latin typeface="+mj-lt"/>
              <a:ea typeface="+mj-ea"/>
              <a:cs typeface="+mj-cs"/>
            </a:endParaRPr>
          </a:p>
        </p:txBody>
      </p:sp>
      <p:sp>
        <p:nvSpPr>
          <p:cNvPr id="96" name="Title 1"/>
          <p:cNvSpPr txBox="1">
            <a:spLocks/>
          </p:cNvSpPr>
          <p:nvPr/>
        </p:nvSpPr>
        <p:spPr>
          <a:xfrm>
            <a:off x="6838950" y="8305800"/>
            <a:ext cx="2076450" cy="762000"/>
          </a:xfrm>
          <a:prstGeom prst="rect">
            <a:avLst/>
          </a:prstGeom>
        </p:spPr>
        <p:txBody>
          <a:bodyPr>
            <a:normAutofit fontScale="97500"/>
          </a:bodyPr>
          <a:lstStyle/>
          <a:p>
            <a:r>
              <a:rPr kumimoji="0" lang="en-US" sz="1600" i="0" u="none" strike="noStrike" kern="1200" cap="none" spc="0" normalizeH="0" baseline="0" noProof="0" dirty="0" smtClean="0">
                <a:ln>
                  <a:noFill/>
                </a:ln>
                <a:solidFill>
                  <a:schemeClr val="tx1"/>
                </a:solidFill>
                <a:uLnTx/>
                <a:uFillTx/>
                <a:latin typeface="+mj-lt"/>
                <a:ea typeface="+mj-ea"/>
                <a:cs typeface="+mj-cs"/>
              </a:rPr>
              <a:t>Move face</a:t>
            </a:r>
            <a:endParaRPr kumimoji="0" lang="sr-Latn-RS" sz="1600" i="0" u="none" strike="noStrike" kern="1200" cap="none" spc="0" normalizeH="0" baseline="0" noProof="0" dirty="0" smtClean="0">
              <a:ln>
                <a:noFill/>
              </a:ln>
              <a:solidFill>
                <a:schemeClr val="tx1"/>
              </a:solidFill>
              <a:uLnTx/>
              <a:uFillTx/>
              <a:latin typeface="+mj-lt"/>
              <a:ea typeface="+mj-ea"/>
              <a:cs typeface="+mj-cs"/>
            </a:endParaRPr>
          </a:p>
          <a:p>
            <a:r>
              <a:rPr lang="en-US" sz="1600" dirty="0" smtClean="0">
                <a:latin typeface="+mj-lt"/>
                <a:ea typeface="+mj-ea"/>
                <a:cs typeface="+mj-cs"/>
              </a:rPr>
              <a:t>    </a:t>
            </a:r>
            <a:endParaRPr lang="sr-Latn-RS" sz="1600" dirty="0" smtClean="0">
              <a:latin typeface="+mj-lt"/>
              <a:ea typeface="+mj-ea"/>
              <a:cs typeface="+mj-cs"/>
            </a:endParaRPr>
          </a:p>
          <a:p>
            <a:pPr>
              <a:spcBef>
                <a:spcPts val="1200"/>
              </a:spcBef>
              <a:buFont typeface="Arial" pitchFamily="34" charset="0"/>
              <a:buChar char="•"/>
            </a:pPr>
            <a:endParaRPr lang="en-US" sz="1600" dirty="0">
              <a:latin typeface="+mj-lt"/>
              <a:ea typeface="+mj-ea"/>
              <a:cs typeface="+mj-cs"/>
            </a:endParaRPr>
          </a:p>
        </p:txBody>
      </p:sp>
      <p:sp>
        <p:nvSpPr>
          <p:cNvPr id="97" name="Title 1"/>
          <p:cNvSpPr txBox="1">
            <a:spLocks/>
          </p:cNvSpPr>
          <p:nvPr/>
        </p:nvSpPr>
        <p:spPr>
          <a:xfrm>
            <a:off x="4591050" y="8305800"/>
            <a:ext cx="2076450" cy="762000"/>
          </a:xfrm>
          <a:prstGeom prst="rect">
            <a:avLst/>
          </a:prstGeom>
        </p:spPr>
        <p:txBody>
          <a:bodyPr>
            <a:normAutofit fontScale="97500"/>
          </a:bodyPr>
          <a:lstStyle/>
          <a:p>
            <a:r>
              <a:rPr kumimoji="0" lang="en-US" sz="1600" i="0" u="none" strike="noStrike" kern="1200" cap="none" spc="0" normalizeH="0" baseline="0" noProof="0" dirty="0" smtClean="0">
                <a:ln>
                  <a:noFill/>
                </a:ln>
                <a:solidFill>
                  <a:schemeClr val="tx1"/>
                </a:solidFill>
                <a:uLnTx/>
                <a:uFillTx/>
                <a:latin typeface="+mj-lt"/>
                <a:ea typeface="+mj-ea"/>
                <a:cs typeface="+mj-cs"/>
              </a:rPr>
              <a:t>Select face</a:t>
            </a:r>
            <a:endParaRPr kumimoji="0" lang="sr-Latn-RS" sz="1600" i="0" u="none" strike="noStrike" kern="1200" cap="none" spc="0" normalizeH="0" baseline="0" noProof="0" dirty="0" smtClean="0">
              <a:ln>
                <a:noFill/>
              </a:ln>
              <a:solidFill>
                <a:schemeClr val="tx1"/>
              </a:solidFill>
              <a:uLnTx/>
              <a:uFillTx/>
              <a:latin typeface="+mj-lt"/>
              <a:ea typeface="+mj-ea"/>
              <a:cs typeface="+mj-cs"/>
            </a:endParaRPr>
          </a:p>
          <a:p>
            <a:r>
              <a:rPr lang="en-US" sz="1600" dirty="0" smtClean="0">
                <a:latin typeface="+mj-lt"/>
                <a:ea typeface="+mj-ea"/>
                <a:cs typeface="+mj-cs"/>
              </a:rPr>
              <a:t>    </a:t>
            </a:r>
            <a:endParaRPr lang="sr-Latn-RS" sz="1600" dirty="0" smtClean="0">
              <a:latin typeface="+mj-lt"/>
              <a:ea typeface="+mj-ea"/>
              <a:cs typeface="+mj-cs"/>
            </a:endParaRPr>
          </a:p>
          <a:p>
            <a:pPr>
              <a:spcBef>
                <a:spcPts val="1200"/>
              </a:spcBef>
              <a:buFont typeface="Arial" pitchFamily="34" charset="0"/>
              <a:buChar char="•"/>
            </a:pPr>
            <a:endParaRPr lang="en-US" sz="1600" dirty="0">
              <a:latin typeface="+mj-lt"/>
              <a:ea typeface="+mj-ea"/>
              <a:cs typeface="+mj-cs"/>
            </a:endParaRPr>
          </a:p>
        </p:txBody>
      </p:sp>
      <p:sp>
        <p:nvSpPr>
          <p:cNvPr id="98" name="Title 1"/>
          <p:cNvSpPr txBox="1">
            <a:spLocks/>
          </p:cNvSpPr>
          <p:nvPr/>
        </p:nvSpPr>
        <p:spPr>
          <a:xfrm>
            <a:off x="2514600" y="8305800"/>
            <a:ext cx="2076450" cy="762000"/>
          </a:xfrm>
          <a:prstGeom prst="rect">
            <a:avLst/>
          </a:prstGeom>
        </p:spPr>
        <p:txBody>
          <a:bodyPr>
            <a:normAutofit fontScale="97500"/>
          </a:bodyPr>
          <a:lstStyle/>
          <a:p>
            <a:r>
              <a:rPr kumimoji="0" lang="en-US" sz="1600" i="0" u="none" strike="noStrike" kern="1200" cap="none" spc="0" normalizeH="0" baseline="0" noProof="0" dirty="0" smtClean="0">
                <a:ln>
                  <a:noFill/>
                </a:ln>
                <a:solidFill>
                  <a:schemeClr val="tx1"/>
                </a:solidFill>
                <a:uLnTx/>
                <a:uFillTx/>
                <a:latin typeface="+mj-lt"/>
                <a:ea typeface="+mj-ea"/>
                <a:cs typeface="+mj-cs"/>
              </a:rPr>
              <a:t>Move face</a:t>
            </a:r>
            <a:endParaRPr kumimoji="0" lang="sr-Latn-RS" sz="1600" i="0" u="none" strike="noStrike" kern="1200" cap="none" spc="0" normalizeH="0" baseline="0" noProof="0" dirty="0" smtClean="0">
              <a:ln>
                <a:noFill/>
              </a:ln>
              <a:solidFill>
                <a:schemeClr val="tx1"/>
              </a:solidFill>
              <a:uLnTx/>
              <a:uFillTx/>
              <a:latin typeface="+mj-lt"/>
              <a:ea typeface="+mj-ea"/>
              <a:cs typeface="+mj-cs"/>
            </a:endParaRPr>
          </a:p>
          <a:p>
            <a:r>
              <a:rPr lang="en-US" sz="1600" dirty="0" smtClean="0">
                <a:latin typeface="+mj-lt"/>
                <a:ea typeface="+mj-ea"/>
                <a:cs typeface="+mj-cs"/>
              </a:rPr>
              <a:t>    </a:t>
            </a:r>
            <a:endParaRPr lang="sr-Latn-RS" sz="1600" dirty="0" smtClean="0">
              <a:latin typeface="+mj-lt"/>
              <a:ea typeface="+mj-ea"/>
              <a:cs typeface="+mj-cs"/>
            </a:endParaRPr>
          </a:p>
          <a:p>
            <a:pPr>
              <a:spcBef>
                <a:spcPts val="1200"/>
              </a:spcBef>
              <a:buFont typeface="Arial" pitchFamily="34" charset="0"/>
              <a:buChar char="•"/>
            </a:pPr>
            <a:endParaRPr lang="en-US" sz="1600" dirty="0">
              <a:latin typeface="+mj-lt"/>
              <a:ea typeface="+mj-ea"/>
              <a:cs typeface="+mj-cs"/>
            </a:endParaRPr>
          </a:p>
        </p:txBody>
      </p:sp>
      <p:sp>
        <p:nvSpPr>
          <p:cNvPr id="99" name="Title 1"/>
          <p:cNvSpPr txBox="1">
            <a:spLocks/>
          </p:cNvSpPr>
          <p:nvPr/>
        </p:nvSpPr>
        <p:spPr>
          <a:xfrm>
            <a:off x="209550" y="8305800"/>
            <a:ext cx="2076450" cy="762000"/>
          </a:xfrm>
          <a:prstGeom prst="rect">
            <a:avLst/>
          </a:prstGeom>
        </p:spPr>
        <p:txBody>
          <a:bodyPr>
            <a:normAutofit fontScale="97500"/>
          </a:bodyPr>
          <a:lstStyle/>
          <a:p>
            <a:r>
              <a:rPr kumimoji="0" lang="en-US" sz="1600" i="0" u="none" strike="noStrike" kern="1200" cap="none" spc="0" normalizeH="0" baseline="0" noProof="0" dirty="0" smtClean="0">
                <a:ln>
                  <a:noFill/>
                </a:ln>
                <a:solidFill>
                  <a:schemeClr val="tx1"/>
                </a:solidFill>
                <a:uLnTx/>
                <a:uFillTx/>
                <a:latin typeface="+mj-lt"/>
                <a:ea typeface="+mj-ea"/>
                <a:cs typeface="+mj-cs"/>
              </a:rPr>
              <a:t>Select face</a:t>
            </a:r>
            <a:endParaRPr kumimoji="0" lang="sr-Latn-RS" sz="1600" i="0" u="none" strike="noStrike" kern="1200" cap="none" spc="0" normalizeH="0" baseline="0" noProof="0" dirty="0" smtClean="0">
              <a:ln>
                <a:noFill/>
              </a:ln>
              <a:solidFill>
                <a:schemeClr val="tx1"/>
              </a:solidFill>
              <a:uLnTx/>
              <a:uFillTx/>
              <a:latin typeface="+mj-lt"/>
              <a:ea typeface="+mj-ea"/>
              <a:cs typeface="+mj-cs"/>
            </a:endParaRPr>
          </a:p>
          <a:p>
            <a:r>
              <a:rPr lang="en-US" sz="1600" dirty="0" smtClean="0">
                <a:latin typeface="+mj-lt"/>
                <a:ea typeface="+mj-ea"/>
                <a:cs typeface="+mj-cs"/>
              </a:rPr>
              <a:t>    </a:t>
            </a:r>
            <a:endParaRPr lang="sr-Latn-RS" sz="1600" dirty="0" smtClean="0">
              <a:latin typeface="+mj-lt"/>
              <a:ea typeface="+mj-ea"/>
              <a:cs typeface="+mj-cs"/>
            </a:endParaRPr>
          </a:p>
          <a:p>
            <a:pPr>
              <a:spcBef>
                <a:spcPts val="1200"/>
              </a:spcBef>
              <a:buFont typeface="Arial" pitchFamily="34" charset="0"/>
              <a:buChar char="•"/>
            </a:pPr>
            <a:endParaRPr lang="en-US" sz="1600" dirty="0">
              <a:latin typeface="+mj-lt"/>
              <a:ea typeface="+mj-ea"/>
              <a:cs typeface="+mj-cs"/>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l="27745" t="21875" r="28331" b="11458"/>
          <a:stretch>
            <a:fillRect/>
          </a:stretch>
        </p:blipFill>
        <p:spPr bwMode="auto">
          <a:xfrm>
            <a:off x="152401" y="2838450"/>
            <a:ext cx="2411016" cy="2057400"/>
          </a:xfrm>
          <a:prstGeom prst="rect">
            <a:avLst/>
          </a:prstGeom>
          <a:noFill/>
          <a:ln w="9525">
            <a:noFill/>
            <a:miter lim="800000"/>
            <a:headEnd/>
            <a:tailEnd/>
          </a:ln>
          <a:effectLst/>
        </p:spPr>
      </p:pic>
      <p:pic>
        <p:nvPicPr>
          <p:cNvPr id="3" name="Picture 4"/>
          <p:cNvPicPr>
            <a:picLocks noChangeAspect="1" noChangeArrowheads="1"/>
          </p:cNvPicPr>
          <p:nvPr/>
        </p:nvPicPr>
        <p:blipFill>
          <a:blip r:embed="rId3" cstate="print"/>
          <a:srcRect l="26574" t="17708" r="28331" b="14583"/>
          <a:stretch>
            <a:fillRect/>
          </a:stretch>
        </p:blipFill>
        <p:spPr bwMode="auto">
          <a:xfrm>
            <a:off x="2438400" y="2762249"/>
            <a:ext cx="2362200" cy="1994065"/>
          </a:xfrm>
          <a:prstGeom prst="rect">
            <a:avLst/>
          </a:prstGeom>
          <a:noFill/>
          <a:ln w="9525">
            <a:noFill/>
            <a:miter lim="800000"/>
            <a:headEnd/>
            <a:tailEnd/>
          </a:ln>
          <a:effectLst/>
        </p:spPr>
      </p:pic>
      <p:pic>
        <p:nvPicPr>
          <p:cNvPr id="4" name="Picture 5"/>
          <p:cNvPicPr>
            <a:picLocks noChangeAspect="1" noChangeArrowheads="1"/>
          </p:cNvPicPr>
          <p:nvPr/>
        </p:nvPicPr>
        <p:blipFill>
          <a:blip r:embed="rId4" cstate="print"/>
          <a:srcRect l="14146" t="14395" r="5182" b="6606"/>
          <a:stretch>
            <a:fillRect/>
          </a:stretch>
        </p:blipFill>
        <p:spPr bwMode="auto">
          <a:xfrm>
            <a:off x="4648598" y="2609850"/>
            <a:ext cx="2395470" cy="2362200"/>
          </a:xfrm>
          <a:prstGeom prst="rect">
            <a:avLst/>
          </a:prstGeom>
          <a:noFill/>
          <a:ln w="9525">
            <a:noFill/>
            <a:miter lim="800000"/>
            <a:headEnd/>
            <a:tailEnd/>
          </a:ln>
          <a:effectLst/>
        </p:spPr>
      </p:pic>
      <p:pic>
        <p:nvPicPr>
          <p:cNvPr id="5" name="Picture 6"/>
          <p:cNvPicPr>
            <a:picLocks noChangeAspect="1" noChangeArrowheads="1"/>
          </p:cNvPicPr>
          <p:nvPr/>
        </p:nvPicPr>
        <p:blipFill>
          <a:blip r:embed="rId5" cstate="print"/>
          <a:srcRect l="28916" t="20833" r="28917" b="19792"/>
          <a:stretch>
            <a:fillRect/>
          </a:stretch>
        </p:blipFill>
        <p:spPr bwMode="auto">
          <a:xfrm>
            <a:off x="6858001" y="2857500"/>
            <a:ext cx="2286000" cy="1809750"/>
          </a:xfrm>
          <a:prstGeom prst="rect">
            <a:avLst/>
          </a:prstGeom>
          <a:noFill/>
          <a:ln w="9525">
            <a:noFill/>
            <a:miter lim="800000"/>
            <a:headEnd/>
            <a:tailEnd/>
          </a:ln>
          <a:effectLst/>
        </p:spPr>
      </p:pic>
      <p:sp>
        <p:nvSpPr>
          <p:cNvPr id="6" name="Title 1"/>
          <p:cNvSpPr txBox="1">
            <a:spLocks/>
          </p:cNvSpPr>
          <p:nvPr/>
        </p:nvSpPr>
        <p:spPr>
          <a:xfrm>
            <a:off x="685800" y="1905000"/>
            <a:ext cx="8458200" cy="914400"/>
          </a:xfrm>
          <a:prstGeom prst="rect">
            <a:avLst/>
          </a:prstGeom>
        </p:spPr>
        <p:txBody>
          <a:bodyPr>
            <a:normAutofit fontScale="97500"/>
          </a:bodyPr>
          <a:lstStyle/>
          <a:p>
            <a:r>
              <a:rPr lang="en-US" sz="2900" b="1" dirty="0" smtClean="0">
                <a:effectLst>
                  <a:outerShdw blurRad="38100" dist="38100" dir="2700000" algn="tl">
                    <a:srgbClr val="000000">
                      <a:alpha val="43137"/>
                    </a:srgbClr>
                  </a:outerShdw>
                </a:effectLst>
                <a:latin typeface="+mj-lt"/>
                <a:ea typeface="+mj-ea"/>
                <a:cs typeface="+mj-cs"/>
              </a:rPr>
              <a:t>&gt; Group</a:t>
            </a:r>
            <a:endParaRPr kumimoji="0" lang="sr-Latn-RS" sz="29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endParaRPr>
          </a:p>
          <a:p>
            <a:r>
              <a:rPr lang="en-US" sz="2400" dirty="0" smtClean="0">
                <a:latin typeface="+mj-lt"/>
                <a:ea typeface="+mj-ea"/>
                <a:cs typeface="+mj-cs"/>
              </a:rPr>
              <a:t>    </a:t>
            </a:r>
            <a:endParaRPr lang="sr-Latn-RS" sz="2400" dirty="0" smtClean="0">
              <a:latin typeface="+mj-lt"/>
              <a:ea typeface="+mj-ea"/>
              <a:cs typeface="+mj-cs"/>
            </a:endParaRPr>
          </a:p>
          <a:p>
            <a:pPr>
              <a:spcBef>
                <a:spcPts val="1200"/>
              </a:spcBef>
              <a:buFont typeface="Arial" pitchFamily="34" charset="0"/>
              <a:buChar char="•"/>
            </a:pPr>
            <a:endParaRPr lang="en-US" sz="2400" dirty="0">
              <a:latin typeface="+mj-lt"/>
              <a:ea typeface="+mj-ea"/>
              <a:cs typeface="+mj-cs"/>
            </a:endParaRPr>
          </a:p>
        </p:txBody>
      </p:sp>
      <p:pic>
        <p:nvPicPr>
          <p:cNvPr id="2051" name="Picture 3"/>
          <p:cNvPicPr>
            <a:picLocks noChangeAspect="1" noChangeArrowheads="1"/>
          </p:cNvPicPr>
          <p:nvPr/>
        </p:nvPicPr>
        <p:blipFill>
          <a:blip r:embed="rId6" cstate="print"/>
          <a:srcRect l="31698" t="27344" r="27745" b="16667"/>
          <a:stretch>
            <a:fillRect/>
          </a:stretch>
        </p:blipFill>
        <p:spPr bwMode="auto">
          <a:xfrm>
            <a:off x="6830355" y="5238750"/>
            <a:ext cx="2180295" cy="1692286"/>
          </a:xfrm>
          <a:prstGeom prst="rect">
            <a:avLst/>
          </a:prstGeom>
          <a:noFill/>
          <a:ln w="9525">
            <a:noFill/>
            <a:miter lim="800000"/>
            <a:headEnd/>
            <a:tailEnd/>
          </a:ln>
          <a:effectLst/>
        </p:spPr>
      </p:pic>
      <p:pic>
        <p:nvPicPr>
          <p:cNvPr id="2053" name="Picture 5"/>
          <p:cNvPicPr>
            <a:picLocks noChangeAspect="1" noChangeArrowheads="1"/>
          </p:cNvPicPr>
          <p:nvPr/>
        </p:nvPicPr>
        <p:blipFill>
          <a:blip r:embed="rId7" cstate="print"/>
          <a:srcRect l="21709" t="29621" r="1880" b="8890"/>
          <a:stretch>
            <a:fillRect/>
          </a:stretch>
        </p:blipFill>
        <p:spPr bwMode="auto">
          <a:xfrm>
            <a:off x="4710145" y="5285900"/>
            <a:ext cx="2243105" cy="1817681"/>
          </a:xfrm>
          <a:prstGeom prst="rect">
            <a:avLst/>
          </a:prstGeom>
          <a:noFill/>
          <a:ln w="9525">
            <a:noFill/>
            <a:miter lim="800000"/>
            <a:headEnd/>
            <a:tailEnd/>
          </a:ln>
          <a:effectLst/>
        </p:spPr>
      </p:pic>
      <p:pic>
        <p:nvPicPr>
          <p:cNvPr id="2052" name="Picture 4"/>
          <p:cNvPicPr>
            <a:picLocks noChangeAspect="1" noChangeArrowheads="1"/>
          </p:cNvPicPr>
          <p:nvPr/>
        </p:nvPicPr>
        <p:blipFill>
          <a:blip r:embed="rId8" cstate="print"/>
          <a:srcRect l="31876" t="14145" r="27437" b="22039"/>
          <a:stretch>
            <a:fillRect/>
          </a:stretch>
        </p:blipFill>
        <p:spPr bwMode="auto">
          <a:xfrm>
            <a:off x="2567925" y="4827671"/>
            <a:ext cx="2251268" cy="1985209"/>
          </a:xfrm>
          <a:prstGeom prst="rect">
            <a:avLst/>
          </a:prstGeom>
          <a:noFill/>
          <a:ln w="9525">
            <a:noFill/>
            <a:miter lim="800000"/>
            <a:headEnd/>
            <a:tailEnd/>
          </a:ln>
          <a:effectLst/>
        </p:spPr>
      </p:pic>
      <p:pic>
        <p:nvPicPr>
          <p:cNvPr id="2050" name="Picture 2"/>
          <p:cNvPicPr>
            <a:picLocks noChangeAspect="1" noChangeArrowheads="1"/>
          </p:cNvPicPr>
          <p:nvPr/>
        </p:nvPicPr>
        <p:blipFill>
          <a:blip r:embed="rId9" cstate="print"/>
          <a:srcRect l="30747" t="13281" r="27233" b="20052"/>
          <a:stretch>
            <a:fillRect/>
          </a:stretch>
        </p:blipFill>
        <p:spPr bwMode="auto">
          <a:xfrm>
            <a:off x="190500" y="4857751"/>
            <a:ext cx="2266950" cy="2022088"/>
          </a:xfrm>
          <a:prstGeom prst="rect">
            <a:avLst/>
          </a:prstGeom>
          <a:noFill/>
          <a:ln w="9525">
            <a:noFill/>
            <a:miter lim="800000"/>
            <a:headEnd/>
            <a:tailEnd/>
          </a:ln>
          <a:effectLst/>
        </p:spPr>
      </p:pic>
      <p:pic>
        <p:nvPicPr>
          <p:cNvPr id="2054" name="Picture 6"/>
          <p:cNvPicPr>
            <a:picLocks noChangeAspect="1" noChangeArrowheads="1"/>
          </p:cNvPicPr>
          <p:nvPr/>
        </p:nvPicPr>
        <p:blipFill>
          <a:blip r:embed="rId10" cstate="print"/>
          <a:srcRect l="21709" t="31641" b="14395"/>
          <a:stretch>
            <a:fillRect/>
          </a:stretch>
        </p:blipFill>
        <p:spPr bwMode="auto">
          <a:xfrm>
            <a:off x="4778376" y="7105650"/>
            <a:ext cx="2223106" cy="1543050"/>
          </a:xfrm>
          <a:prstGeom prst="rect">
            <a:avLst/>
          </a:prstGeom>
          <a:noFill/>
          <a:ln w="9525">
            <a:noFill/>
            <a:miter lim="800000"/>
            <a:headEnd/>
            <a:tailEnd/>
          </a:ln>
          <a:effectLst/>
        </p:spPr>
      </p:pic>
      <p:pic>
        <p:nvPicPr>
          <p:cNvPr id="2055" name="Picture 7"/>
          <p:cNvPicPr>
            <a:picLocks noChangeAspect="1" noChangeArrowheads="1"/>
          </p:cNvPicPr>
          <p:nvPr/>
        </p:nvPicPr>
        <p:blipFill>
          <a:blip r:embed="rId11" cstate="print"/>
          <a:srcRect l="26281" t="32813" r="31698" b="20573"/>
          <a:stretch>
            <a:fillRect/>
          </a:stretch>
        </p:blipFill>
        <p:spPr bwMode="auto">
          <a:xfrm>
            <a:off x="6934200" y="7181850"/>
            <a:ext cx="2209799" cy="1378237"/>
          </a:xfrm>
          <a:prstGeom prst="rect">
            <a:avLst/>
          </a:prstGeom>
          <a:noFill/>
          <a:ln w="9525">
            <a:noFill/>
            <a:miter lim="800000"/>
            <a:headEnd/>
            <a:tailEnd/>
          </a:ln>
          <a:effectLst/>
        </p:spPr>
      </p:pic>
      <p:pic>
        <p:nvPicPr>
          <p:cNvPr id="2057" name="Picture 9"/>
          <p:cNvPicPr>
            <a:picLocks noChangeAspect="1" noChangeArrowheads="1"/>
          </p:cNvPicPr>
          <p:nvPr/>
        </p:nvPicPr>
        <p:blipFill>
          <a:blip r:embed="rId12" cstate="print"/>
          <a:srcRect l="28770" t="29948" r="29941" b="17708"/>
          <a:stretch>
            <a:fillRect/>
          </a:stretch>
        </p:blipFill>
        <p:spPr bwMode="auto">
          <a:xfrm>
            <a:off x="171450" y="7105649"/>
            <a:ext cx="2438400" cy="1738009"/>
          </a:xfrm>
          <a:prstGeom prst="rect">
            <a:avLst/>
          </a:prstGeom>
          <a:noFill/>
          <a:ln w="9525">
            <a:noFill/>
            <a:miter lim="800000"/>
            <a:headEnd/>
            <a:tailEnd/>
          </a:ln>
          <a:effectLst/>
        </p:spPr>
      </p:pic>
      <p:pic>
        <p:nvPicPr>
          <p:cNvPr id="2058" name="Picture 10"/>
          <p:cNvPicPr>
            <a:picLocks noChangeAspect="1" noChangeArrowheads="1"/>
          </p:cNvPicPr>
          <p:nvPr/>
        </p:nvPicPr>
        <p:blipFill>
          <a:blip r:embed="rId13" cstate="print"/>
          <a:srcRect l="15826" t="34423" r="11625" b="19958"/>
          <a:stretch>
            <a:fillRect/>
          </a:stretch>
        </p:blipFill>
        <p:spPr bwMode="auto">
          <a:xfrm>
            <a:off x="2571750" y="7200900"/>
            <a:ext cx="2105955" cy="1333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9144000"/>
          </a:xfrm>
          <a:prstGeom prst="rect">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txBox="1">
            <a:spLocks/>
          </p:cNvSpPr>
          <p:nvPr/>
        </p:nvSpPr>
        <p:spPr>
          <a:xfrm>
            <a:off x="3276600" y="5791200"/>
            <a:ext cx="5867400" cy="990600"/>
          </a:xfrm>
          <a:prstGeom prst="rect">
            <a:avLst/>
          </a:prstGeom>
        </p:spPr>
        <p:txBody>
          <a:bodyPr>
            <a:normAutofit fontScale="97500"/>
          </a:bodyPr>
          <a:lstStyle/>
          <a:p>
            <a:pPr marL="238125" indent="-238125"/>
            <a:r>
              <a:rPr lang="en-US" sz="2900" b="1" dirty="0" smtClean="0">
                <a:solidFill>
                  <a:schemeClr val="bg1"/>
                </a:solidFill>
                <a:effectLst>
                  <a:outerShdw blurRad="38100" dist="38100" dir="2700000" algn="tl">
                    <a:srgbClr val="000000">
                      <a:alpha val="43137"/>
                    </a:srgbClr>
                  </a:outerShdw>
                </a:effectLst>
                <a:latin typeface="+mj-lt"/>
                <a:ea typeface="+mj-ea"/>
                <a:cs typeface="+mj-cs"/>
              </a:rPr>
              <a:t>&gt; </a:t>
            </a:r>
            <a:r>
              <a:rPr lang="sr-Latn-RS" sz="2900" b="1" dirty="0" smtClean="0">
                <a:solidFill>
                  <a:schemeClr val="bg1"/>
                </a:solidFill>
                <a:effectLst>
                  <a:outerShdw blurRad="38100" dist="38100" dir="2700000" algn="tl">
                    <a:srgbClr val="000000">
                      <a:alpha val="43137"/>
                    </a:srgbClr>
                  </a:outerShdw>
                </a:effectLst>
                <a:latin typeface="+mj-lt"/>
                <a:ea typeface="+mj-ea"/>
                <a:cs typeface="+mj-cs"/>
              </a:rPr>
              <a:t>Georeferenciranje</a:t>
            </a:r>
            <a:r>
              <a:rPr lang="en-US" sz="2900" b="1" dirty="0" smtClean="0">
                <a:solidFill>
                  <a:schemeClr val="bg1"/>
                </a:solidFill>
                <a:effectLst>
                  <a:outerShdw blurRad="38100" dist="38100" dir="2700000" algn="tl">
                    <a:srgbClr val="000000">
                      <a:alpha val="43137"/>
                    </a:srgbClr>
                  </a:outerShdw>
                </a:effectLst>
                <a:latin typeface="+mj-lt"/>
                <a:ea typeface="+mj-ea"/>
                <a:cs typeface="+mj-cs"/>
              </a:rPr>
              <a:t>, </a:t>
            </a:r>
            <a:r>
              <a:rPr lang="sr-Latn-RS" sz="2900" b="1" dirty="0" smtClean="0">
                <a:solidFill>
                  <a:schemeClr val="bg1"/>
                </a:solidFill>
                <a:effectLst>
                  <a:outerShdw blurRad="38100" dist="38100" dir="2700000" algn="tl">
                    <a:srgbClr val="000000">
                      <a:alpha val="43137"/>
                    </a:srgbClr>
                  </a:outerShdw>
                </a:effectLst>
                <a:latin typeface="+mj-lt"/>
                <a:ea typeface="+mj-ea"/>
                <a:cs typeface="+mj-cs"/>
              </a:rPr>
              <a:t>autorizacija</a:t>
            </a:r>
            <a:r>
              <a:rPr lang="en-US" sz="2900" b="1" dirty="0" smtClean="0">
                <a:solidFill>
                  <a:schemeClr val="bg1"/>
                </a:solidFill>
                <a:effectLst>
                  <a:outerShdw blurRad="38100" dist="38100" dir="2700000" algn="tl">
                    <a:srgbClr val="000000">
                      <a:alpha val="43137"/>
                    </a:srgbClr>
                  </a:outerShdw>
                </a:effectLst>
                <a:latin typeface="+mj-lt"/>
                <a:ea typeface="+mj-ea"/>
                <a:cs typeface="+mj-cs"/>
              </a:rPr>
              <a:t> </a:t>
            </a:r>
            <a:r>
              <a:rPr lang="en-US" sz="2900" b="1" dirty="0" err="1" smtClean="0">
                <a:solidFill>
                  <a:schemeClr val="bg1"/>
                </a:solidFill>
                <a:effectLst>
                  <a:outerShdw blurRad="38100" dist="38100" dir="2700000" algn="tl">
                    <a:srgbClr val="000000">
                      <a:alpha val="43137"/>
                    </a:srgbClr>
                  </a:outerShdw>
                </a:effectLst>
                <a:latin typeface="+mj-lt"/>
                <a:ea typeface="+mj-ea"/>
                <a:cs typeface="+mj-cs"/>
              </a:rPr>
              <a:t>i</a:t>
            </a:r>
            <a:r>
              <a:rPr lang="en-US" sz="2900" b="1" dirty="0" smtClean="0">
                <a:solidFill>
                  <a:schemeClr val="bg1"/>
                </a:solidFill>
                <a:effectLst>
                  <a:outerShdw blurRad="38100" dist="38100" dir="2700000" algn="tl">
                    <a:srgbClr val="000000">
                      <a:alpha val="43137"/>
                    </a:srgbClr>
                  </a:outerShdw>
                </a:effectLst>
                <a:latin typeface="+mj-lt"/>
                <a:ea typeface="+mj-ea"/>
                <a:cs typeface="+mj-cs"/>
              </a:rPr>
              <a:t> </a:t>
            </a:r>
            <a:r>
              <a:rPr lang="sr-Latn-RS" sz="2900" b="1" dirty="0" smtClean="0">
                <a:solidFill>
                  <a:schemeClr val="bg1"/>
                </a:solidFill>
                <a:effectLst>
                  <a:outerShdw blurRad="38100" dist="38100" dir="2700000" algn="tl">
                    <a:srgbClr val="000000">
                      <a:alpha val="43137"/>
                    </a:srgbClr>
                  </a:outerShdw>
                </a:effectLst>
                <a:latin typeface="+mj-lt"/>
                <a:ea typeface="+mj-ea"/>
                <a:cs typeface="+mj-cs"/>
              </a:rPr>
              <a:t>autentifikacija</a:t>
            </a:r>
            <a:r>
              <a:rPr lang="en-US" sz="2900" b="1" dirty="0" smtClean="0">
                <a:solidFill>
                  <a:schemeClr val="bg1"/>
                </a:solidFill>
                <a:effectLst>
                  <a:outerShdw blurRad="38100" dist="38100" dir="2700000" algn="tl">
                    <a:srgbClr val="000000">
                      <a:alpha val="43137"/>
                    </a:srgbClr>
                  </a:outerShdw>
                </a:effectLst>
                <a:latin typeface="+mj-lt"/>
                <a:ea typeface="+mj-ea"/>
                <a:cs typeface="+mj-cs"/>
              </a:rPr>
              <a:t> </a:t>
            </a:r>
            <a:r>
              <a:rPr lang="sr-Latn-RS" sz="2900" b="1" dirty="0" smtClean="0">
                <a:solidFill>
                  <a:schemeClr val="bg1"/>
                </a:solidFill>
                <a:effectLst>
                  <a:outerShdw blurRad="38100" dist="38100" dir="2700000" algn="tl">
                    <a:srgbClr val="000000">
                      <a:alpha val="43137"/>
                    </a:srgbClr>
                  </a:outerShdw>
                </a:effectLst>
                <a:latin typeface="+mj-lt"/>
                <a:ea typeface="+mj-ea"/>
                <a:cs typeface="+mj-cs"/>
              </a:rPr>
              <a:t>za</a:t>
            </a:r>
            <a:r>
              <a:rPr lang="en-US" sz="2900" b="1" dirty="0" smtClean="0">
                <a:solidFill>
                  <a:schemeClr val="bg1"/>
                </a:solidFill>
                <a:effectLst>
                  <a:outerShdw blurRad="38100" dist="38100" dir="2700000" algn="tl">
                    <a:srgbClr val="000000">
                      <a:alpha val="43137"/>
                    </a:srgbClr>
                  </a:outerShdw>
                </a:effectLst>
                <a:latin typeface="+mj-lt"/>
                <a:ea typeface="+mj-ea"/>
                <a:cs typeface="+mj-cs"/>
              </a:rPr>
              <a:t> Google</a:t>
            </a:r>
            <a:endParaRPr lang="en-US" sz="2400" dirty="0">
              <a:solidFill>
                <a:schemeClr val="bg1"/>
              </a:solidFill>
              <a:latin typeface="+mj-lt"/>
              <a:ea typeface="+mj-ea"/>
              <a:cs typeface="+mj-cs"/>
            </a:endParaRPr>
          </a:p>
        </p:txBody>
      </p:sp>
      <p:pic>
        <p:nvPicPr>
          <p:cNvPr id="3" name="Picture 7"/>
          <p:cNvPicPr>
            <a:picLocks noChangeAspect="1" noChangeArrowheads="1"/>
          </p:cNvPicPr>
          <p:nvPr/>
        </p:nvPicPr>
        <p:blipFill>
          <a:blip r:embed="rId2" cstate="print"/>
          <a:srcRect l="9956" t="80268" r="73060" b="9375"/>
          <a:stretch>
            <a:fillRect/>
          </a:stretch>
        </p:blipFill>
        <p:spPr bwMode="auto">
          <a:xfrm>
            <a:off x="5638800" y="4724400"/>
            <a:ext cx="2667000" cy="914400"/>
          </a:xfrm>
          <a:prstGeom prst="rect">
            <a:avLst/>
          </a:prstGeom>
          <a:ln>
            <a:noFill/>
          </a:ln>
          <a:effectLst>
            <a:outerShdw blurRad="292100" dist="139700" dir="2700000" algn="tl" rotWithShape="0">
              <a:srgbClr val="333333">
                <a:alpha val="65000"/>
              </a:srgbClr>
            </a:outerShdw>
            <a:reflection blurRad="6350" stA="52000" endA="300" endPos="35000" dir="5400000" sy="-100000" algn="bl" rotWithShape="0"/>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srcRect/>
          <a:stretch>
            <a:fillRect/>
          </a:stretch>
        </p:blipFill>
        <p:spPr bwMode="auto">
          <a:xfrm>
            <a:off x="304800" y="4572000"/>
            <a:ext cx="5394325" cy="3829050"/>
          </a:xfrm>
          <a:prstGeom prst="rect">
            <a:avLst/>
          </a:prstGeom>
          <a:ln>
            <a:noFill/>
          </a:ln>
          <a:effectLst>
            <a:outerShdw blurRad="292100" dist="139700" dir="2700000" algn="tl" rotWithShape="0">
              <a:srgbClr val="333333">
                <a:alpha val="65000"/>
              </a:srgbClr>
            </a:outerShdw>
          </a:effectLst>
        </p:spPr>
      </p:pic>
      <p:pic>
        <p:nvPicPr>
          <p:cNvPr id="22530" name="Picture 2"/>
          <p:cNvPicPr>
            <a:picLocks noChangeAspect="1" noChangeArrowheads="1"/>
          </p:cNvPicPr>
          <p:nvPr/>
        </p:nvPicPr>
        <p:blipFill>
          <a:blip r:embed="rId3" cstate="print"/>
          <a:srcRect/>
          <a:stretch>
            <a:fillRect/>
          </a:stretch>
        </p:blipFill>
        <p:spPr bwMode="auto">
          <a:xfrm>
            <a:off x="3292475" y="3063875"/>
            <a:ext cx="5851525" cy="5851525"/>
          </a:xfrm>
          <a:prstGeom prst="rect">
            <a:avLst/>
          </a:prstGeom>
          <a:ln>
            <a:noFill/>
          </a:ln>
          <a:effectLst>
            <a:outerShdw blurRad="292100" dist="139700" dir="2700000" algn="tl" rotWithShape="0">
              <a:srgbClr val="333333">
                <a:alpha val="65000"/>
              </a:srgbClr>
            </a:outerShdw>
          </a:effectLst>
        </p:spPr>
      </p:pic>
      <p:sp>
        <p:nvSpPr>
          <p:cNvPr id="4" name="Title 1"/>
          <p:cNvSpPr txBox="1">
            <a:spLocks/>
          </p:cNvSpPr>
          <p:nvPr/>
        </p:nvSpPr>
        <p:spPr>
          <a:xfrm>
            <a:off x="685800" y="1905000"/>
            <a:ext cx="8458200" cy="1828800"/>
          </a:xfrm>
          <a:prstGeom prst="rect">
            <a:avLst/>
          </a:prstGeom>
        </p:spPr>
        <p:txBody>
          <a:bodyPr>
            <a:normAutofit fontScale="97500"/>
          </a:bodyPr>
          <a:lstStyle/>
          <a:p>
            <a:pPr marL="238125" indent="-238125"/>
            <a:r>
              <a:rPr lang="en-US" sz="2900" b="1" dirty="0" smtClean="0">
                <a:effectLst>
                  <a:outerShdw blurRad="38100" dist="38100" dir="2700000" algn="tl">
                    <a:srgbClr val="000000">
                      <a:alpha val="43137"/>
                    </a:srgbClr>
                  </a:outerShdw>
                </a:effectLst>
                <a:latin typeface="+mj-lt"/>
                <a:ea typeface="+mj-ea"/>
                <a:cs typeface="+mj-cs"/>
              </a:rPr>
              <a:t>&gt; </a:t>
            </a:r>
            <a:r>
              <a:rPr lang="en-US" sz="2900" b="1" dirty="0" err="1" smtClean="0">
                <a:effectLst>
                  <a:outerShdw blurRad="38100" dist="38100" dir="2700000" algn="tl">
                    <a:srgbClr val="000000">
                      <a:alpha val="43137"/>
                    </a:srgbClr>
                  </a:outerShdw>
                </a:effectLst>
                <a:latin typeface="+mj-lt"/>
                <a:ea typeface="+mj-ea"/>
                <a:cs typeface="+mj-cs"/>
              </a:rPr>
              <a:t>Georeferenciranje</a:t>
            </a:r>
            <a:endParaRPr lang="en-US" sz="2900" b="1" dirty="0">
              <a:effectLst>
                <a:outerShdw blurRad="38100" dist="38100" dir="2700000" algn="tl">
                  <a:srgbClr val="000000">
                    <a:alpha val="43137"/>
                  </a:srgbClr>
                </a:outerShdw>
              </a:effectLst>
              <a:latin typeface="+mj-lt"/>
              <a:ea typeface="+mj-ea"/>
              <a:cs typeface="+mj-cs"/>
            </a:endParaRPr>
          </a:p>
          <a:p>
            <a:pPr marL="238125" indent="-238125"/>
            <a:r>
              <a:rPr kumimoji="0" lang="sr-Latn-RS" sz="2900" i="0" u="none" strike="noStrike" kern="1200" cap="none" spc="0" normalizeH="0" baseline="0" noProof="0" dirty="0" smtClean="0">
                <a:ln>
                  <a:noFill/>
                </a:ln>
                <a:solidFill>
                  <a:schemeClr val="tx1"/>
                </a:solidFill>
                <a:uLnTx/>
                <a:uFillTx/>
                <a:latin typeface="+mj-lt"/>
                <a:ea typeface="+mj-ea"/>
                <a:cs typeface="+mj-cs"/>
              </a:rPr>
              <a:t>   </a:t>
            </a:r>
            <a:r>
              <a:rPr kumimoji="0" lang="en-US" sz="2900" i="0" u="none" strike="noStrike" kern="1200" cap="none" spc="0" normalizeH="0" baseline="0" noProof="0" dirty="0" smtClean="0">
                <a:ln>
                  <a:noFill/>
                </a:ln>
                <a:solidFill>
                  <a:schemeClr val="tx1"/>
                </a:solidFill>
                <a:uLnTx/>
                <a:uFillTx/>
                <a:latin typeface="+mj-lt"/>
                <a:ea typeface="+mj-ea"/>
                <a:cs typeface="+mj-cs"/>
              </a:rPr>
              <a:t>P</a:t>
            </a:r>
            <a:r>
              <a:rPr kumimoji="0" lang="sr-Latn-RS" sz="2900" i="0" u="none" strike="noStrike" kern="1200" cap="none" spc="0" normalizeH="0" baseline="0" noProof="0" dirty="0" smtClean="0">
                <a:ln>
                  <a:noFill/>
                </a:ln>
                <a:solidFill>
                  <a:schemeClr val="tx1"/>
                </a:solidFill>
                <a:uLnTx/>
                <a:uFillTx/>
                <a:latin typeface="+mj-lt"/>
                <a:ea typeface="+mj-ea"/>
                <a:cs typeface="+mj-cs"/>
              </a:rPr>
              <a:t>ozicioniranje</a:t>
            </a:r>
            <a:r>
              <a:rPr kumimoji="0" lang="sr-Latn-RS" sz="2900" i="0" u="none" strike="noStrike" kern="1200" cap="none" spc="0" normalizeH="0" noProof="0" dirty="0" smtClean="0">
                <a:ln>
                  <a:noFill/>
                </a:ln>
                <a:solidFill>
                  <a:schemeClr val="tx1"/>
                </a:solidFill>
                <a:uLnTx/>
                <a:uFillTx/>
                <a:latin typeface="+mj-lt"/>
                <a:ea typeface="+mj-ea"/>
                <a:cs typeface="+mj-cs"/>
              </a:rPr>
              <a:t> objekta na odredjenu lokaciju na Zemlji (Google Maps)</a:t>
            </a:r>
            <a:endParaRPr kumimoji="0" lang="sr-Latn-RS" sz="2900" i="0" u="none" strike="noStrike" kern="1200" cap="none" spc="0" normalizeH="0" baseline="0" noProof="0" dirty="0" smtClean="0">
              <a:ln>
                <a:noFill/>
              </a:ln>
              <a:solidFill>
                <a:schemeClr val="tx1"/>
              </a:solidFill>
              <a:uLnTx/>
              <a:uFillTx/>
              <a:latin typeface="+mj-lt"/>
              <a:ea typeface="+mj-ea"/>
              <a:cs typeface="+mj-cs"/>
            </a:endParaRPr>
          </a:p>
          <a:p>
            <a:r>
              <a:rPr lang="en-US" sz="2400" dirty="0" smtClean="0">
                <a:latin typeface="+mj-lt"/>
                <a:ea typeface="+mj-ea"/>
                <a:cs typeface="+mj-cs"/>
              </a:rPr>
              <a:t>    </a:t>
            </a:r>
            <a:endParaRPr lang="sr-Latn-RS" sz="2400" dirty="0" smtClean="0">
              <a:latin typeface="+mj-lt"/>
              <a:ea typeface="+mj-ea"/>
              <a:cs typeface="+mj-cs"/>
            </a:endParaRPr>
          </a:p>
          <a:p>
            <a:pPr>
              <a:spcBef>
                <a:spcPts val="1200"/>
              </a:spcBef>
              <a:buFont typeface="Arial" pitchFamily="34" charset="0"/>
              <a:buChar char="•"/>
            </a:pPr>
            <a:endParaRPr lang="en-US" sz="2400" dirty="0">
              <a:latin typeface="+mj-lt"/>
              <a:ea typeface="+mj-ea"/>
              <a:cs typeface="+mj-cs"/>
            </a:endParaRPr>
          </a:p>
        </p:txBody>
      </p:sp>
      <p:pic>
        <p:nvPicPr>
          <p:cNvPr id="22531" name="Picture 3"/>
          <p:cNvPicPr>
            <a:picLocks noChangeAspect="1" noChangeArrowheads="1"/>
          </p:cNvPicPr>
          <p:nvPr/>
        </p:nvPicPr>
        <p:blipFill>
          <a:blip r:embed="rId4" cstate="print"/>
          <a:srcRect/>
          <a:stretch>
            <a:fillRect/>
          </a:stretch>
        </p:blipFill>
        <p:spPr bwMode="auto">
          <a:xfrm>
            <a:off x="3913870" y="1"/>
            <a:ext cx="2106885" cy="2133600"/>
          </a:xfrm>
          <a:prstGeom prst="rect">
            <a:avLst/>
          </a:prstGeom>
          <a:ln>
            <a:noFill/>
          </a:ln>
          <a:effectLst>
            <a:outerShdw blurRad="292100" dist="139700" dir="2700000" algn="tl" rotWithShape="0">
              <a:srgbClr val="333333">
                <a:alpha val="65000"/>
              </a:srgbClr>
            </a:outerShdw>
          </a:effectLst>
        </p:spPr>
      </p:pic>
      <p:pic>
        <p:nvPicPr>
          <p:cNvPr id="22532" name="Picture 4"/>
          <p:cNvPicPr>
            <a:picLocks noChangeAspect="1" noChangeArrowheads="1"/>
          </p:cNvPicPr>
          <p:nvPr/>
        </p:nvPicPr>
        <p:blipFill>
          <a:blip r:embed="rId5" cstate="print"/>
          <a:srcRect/>
          <a:stretch>
            <a:fillRect/>
          </a:stretch>
        </p:blipFill>
        <p:spPr bwMode="auto">
          <a:xfrm>
            <a:off x="5867400" y="6400800"/>
            <a:ext cx="3063875" cy="2274887"/>
          </a:xfrm>
          <a:prstGeom prst="rect">
            <a:avLst/>
          </a:prstGeom>
          <a:noFill/>
          <a:ln w="9525">
            <a:noFill/>
            <a:miter lim="800000"/>
            <a:headEnd/>
            <a:tailEnd/>
          </a:ln>
          <a:effectLst/>
        </p:spPr>
      </p:pic>
      <p:pic>
        <p:nvPicPr>
          <p:cNvPr id="22533" name="Picture 5"/>
          <p:cNvPicPr>
            <a:picLocks noChangeAspect="1" noChangeArrowheads="1"/>
          </p:cNvPicPr>
          <p:nvPr/>
        </p:nvPicPr>
        <p:blipFill>
          <a:blip r:embed="rId6" cstate="print"/>
          <a:srcRect/>
          <a:stretch>
            <a:fillRect/>
          </a:stretch>
        </p:blipFill>
        <p:spPr bwMode="auto">
          <a:xfrm>
            <a:off x="6072624" y="0"/>
            <a:ext cx="3071376" cy="21335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3749675" y="4800600"/>
            <a:ext cx="5394325" cy="3829050"/>
          </a:xfrm>
          <a:prstGeom prst="rect">
            <a:avLst/>
          </a:prstGeom>
          <a:ln>
            <a:noFill/>
          </a:ln>
          <a:effectLst>
            <a:outerShdw blurRad="292100" dist="139700" dir="2700000" algn="tl" rotWithShape="0">
              <a:srgbClr val="333333">
                <a:alpha val="65000"/>
              </a:srgbClr>
            </a:outerShdw>
          </a:effectLst>
        </p:spPr>
      </p:pic>
      <p:sp>
        <p:nvSpPr>
          <p:cNvPr id="3" name="Title 1"/>
          <p:cNvSpPr txBox="1">
            <a:spLocks/>
          </p:cNvSpPr>
          <p:nvPr/>
        </p:nvSpPr>
        <p:spPr>
          <a:xfrm>
            <a:off x="685800" y="1905000"/>
            <a:ext cx="4114800" cy="1828800"/>
          </a:xfrm>
          <a:prstGeom prst="rect">
            <a:avLst/>
          </a:prstGeom>
        </p:spPr>
        <p:txBody>
          <a:bodyPr>
            <a:normAutofit fontScale="97500"/>
          </a:bodyPr>
          <a:lstStyle/>
          <a:p>
            <a:pPr marL="238125" indent="-238125"/>
            <a:r>
              <a:rPr lang="en-US" sz="2900" b="1" dirty="0" smtClean="0">
                <a:effectLst>
                  <a:outerShdw blurRad="38100" dist="38100" dir="2700000" algn="tl">
                    <a:srgbClr val="000000">
                      <a:alpha val="43137"/>
                    </a:srgbClr>
                  </a:outerShdw>
                </a:effectLst>
                <a:latin typeface="+mj-lt"/>
                <a:ea typeface="+mj-ea"/>
                <a:cs typeface="+mj-cs"/>
              </a:rPr>
              <a:t>&gt; </a:t>
            </a:r>
            <a:r>
              <a:rPr lang="sr-Latn-RS" sz="2900" b="1" dirty="0" smtClean="0">
                <a:effectLst>
                  <a:outerShdw blurRad="38100" dist="38100" dir="2700000" algn="tl">
                    <a:srgbClr val="000000">
                      <a:alpha val="43137"/>
                    </a:srgbClr>
                  </a:outerShdw>
                </a:effectLst>
                <a:latin typeface="+mj-lt"/>
                <a:ea typeface="+mj-ea"/>
                <a:cs typeface="+mj-cs"/>
              </a:rPr>
              <a:t>Autentifikacija (Sign in)</a:t>
            </a:r>
            <a:endParaRPr kumimoji="0" lang="sr-Latn-RS" sz="29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endParaRPr>
          </a:p>
          <a:p>
            <a:r>
              <a:rPr lang="en-US" sz="2400" dirty="0" smtClean="0">
                <a:latin typeface="+mj-lt"/>
                <a:ea typeface="+mj-ea"/>
                <a:cs typeface="+mj-cs"/>
              </a:rPr>
              <a:t>    </a:t>
            </a:r>
            <a:endParaRPr lang="sr-Latn-RS" sz="2400" dirty="0" smtClean="0">
              <a:latin typeface="+mj-lt"/>
              <a:ea typeface="+mj-ea"/>
              <a:cs typeface="+mj-cs"/>
            </a:endParaRPr>
          </a:p>
          <a:p>
            <a:pPr>
              <a:spcBef>
                <a:spcPts val="1200"/>
              </a:spcBef>
              <a:buFont typeface="Arial" pitchFamily="34" charset="0"/>
              <a:buChar char="•"/>
            </a:pPr>
            <a:endParaRPr lang="en-US" sz="2400" dirty="0">
              <a:latin typeface="+mj-lt"/>
              <a:ea typeface="+mj-ea"/>
              <a:cs typeface="+mj-cs"/>
            </a:endParaRPr>
          </a:p>
        </p:txBody>
      </p:sp>
      <p:sp>
        <p:nvSpPr>
          <p:cNvPr id="6" name="Title 1"/>
          <p:cNvSpPr txBox="1">
            <a:spLocks/>
          </p:cNvSpPr>
          <p:nvPr/>
        </p:nvSpPr>
        <p:spPr>
          <a:xfrm>
            <a:off x="685800" y="4572000"/>
            <a:ext cx="4114800" cy="1828800"/>
          </a:xfrm>
          <a:prstGeom prst="rect">
            <a:avLst/>
          </a:prstGeom>
        </p:spPr>
        <p:txBody>
          <a:bodyPr>
            <a:normAutofit fontScale="97500"/>
          </a:bodyPr>
          <a:lstStyle/>
          <a:p>
            <a:pPr marL="238125" indent="-238125"/>
            <a:r>
              <a:rPr lang="en-US" sz="2900" b="1" dirty="0" smtClean="0">
                <a:effectLst>
                  <a:outerShdw blurRad="38100" dist="38100" dir="2700000" algn="tl">
                    <a:srgbClr val="000000">
                      <a:alpha val="43137"/>
                    </a:srgbClr>
                  </a:outerShdw>
                </a:effectLst>
                <a:latin typeface="+mj-lt"/>
                <a:ea typeface="+mj-ea"/>
                <a:cs typeface="+mj-cs"/>
              </a:rPr>
              <a:t>&gt; </a:t>
            </a:r>
            <a:r>
              <a:rPr lang="sr-Latn-RS" sz="2900" b="1" dirty="0" smtClean="0">
                <a:effectLst>
                  <a:outerShdw blurRad="38100" dist="38100" dir="2700000" algn="tl">
                    <a:srgbClr val="000000">
                      <a:alpha val="43137"/>
                    </a:srgbClr>
                  </a:outerShdw>
                </a:effectLst>
                <a:latin typeface="+mj-lt"/>
                <a:ea typeface="+mj-ea"/>
                <a:cs typeface="+mj-cs"/>
              </a:rPr>
              <a:t>A</a:t>
            </a:r>
            <a:r>
              <a:rPr lang="en-US" sz="2900" b="1" dirty="0" err="1" smtClean="0">
                <a:effectLst>
                  <a:outerShdw blurRad="38100" dist="38100" dir="2700000" algn="tl">
                    <a:srgbClr val="000000">
                      <a:alpha val="43137"/>
                    </a:srgbClr>
                  </a:outerShdw>
                </a:effectLst>
                <a:latin typeface="+mj-lt"/>
                <a:ea typeface="+mj-ea"/>
                <a:cs typeface="+mj-cs"/>
              </a:rPr>
              <a:t>utorizacija</a:t>
            </a:r>
            <a:endParaRPr kumimoji="0" lang="sr-Latn-RS" sz="29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endParaRPr>
          </a:p>
          <a:p>
            <a:r>
              <a:rPr lang="en-US" sz="2400" dirty="0" smtClean="0">
                <a:latin typeface="+mj-lt"/>
                <a:ea typeface="+mj-ea"/>
                <a:cs typeface="+mj-cs"/>
              </a:rPr>
              <a:t>    </a:t>
            </a:r>
            <a:endParaRPr lang="sr-Latn-RS" sz="2400" dirty="0" smtClean="0">
              <a:latin typeface="+mj-lt"/>
              <a:ea typeface="+mj-ea"/>
              <a:cs typeface="+mj-cs"/>
            </a:endParaRPr>
          </a:p>
          <a:p>
            <a:pPr>
              <a:spcBef>
                <a:spcPts val="1200"/>
              </a:spcBef>
              <a:buFont typeface="Arial" pitchFamily="34" charset="0"/>
              <a:buChar char="•"/>
            </a:pPr>
            <a:endParaRPr lang="en-US" sz="2400" dirty="0">
              <a:latin typeface="+mj-lt"/>
              <a:ea typeface="+mj-ea"/>
              <a:cs typeface="+mj-cs"/>
            </a:endParaRPr>
          </a:p>
        </p:txBody>
      </p:sp>
      <p:pic>
        <p:nvPicPr>
          <p:cNvPr id="21508" name="Picture 4"/>
          <p:cNvPicPr>
            <a:picLocks noChangeAspect="1" noChangeArrowheads="1"/>
          </p:cNvPicPr>
          <p:nvPr/>
        </p:nvPicPr>
        <p:blipFill>
          <a:blip r:embed="rId3" cstate="print"/>
          <a:srcRect/>
          <a:stretch>
            <a:fillRect/>
          </a:stretch>
        </p:blipFill>
        <p:spPr bwMode="auto">
          <a:xfrm>
            <a:off x="1524000" y="2536825"/>
            <a:ext cx="3679825" cy="2035175"/>
          </a:xfrm>
          <a:prstGeom prst="rect">
            <a:avLst/>
          </a:prstGeom>
          <a:noFill/>
          <a:ln w="9525">
            <a:noFill/>
            <a:miter lim="800000"/>
            <a:headEnd/>
            <a:tailEnd/>
          </a:ln>
          <a:effectLst/>
        </p:spPr>
      </p:pic>
      <p:pic>
        <p:nvPicPr>
          <p:cNvPr id="21509" name="Picture 5"/>
          <p:cNvPicPr>
            <a:picLocks noChangeAspect="1" noChangeArrowheads="1"/>
          </p:cNvPicPr>
          <p:nvPr/>
        </p:nvPicPr>
        <p:blipFill>
          <a:blip r:embed="rId4" cstate="print"/>
          <a:srcRect/>
          <a:stretch>
            <a:fillRect/>
          </a:stretch>
        </p:blipFill>
        <p:spPr bwMode="auto">
          <a:xfrm>
            <a:off x="4572000" y="228600"/>
            <a:ext cx="4572000" cy="3886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9144000"/>
          </a:xfrm>
          <a:prstGeom prst="rect">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p:nvSpPr>
        <p:spPr>
          <a:xfrm>
            <a:off x="3276600" y="5791200"/>
            <a:ext cx="5486400" cy="990600"/>
          </a:xfrm>
          <a:prstGeom prst="rect">
            <a:avLst/>
          </a:prstGeom>
        </p:spPr>
        <p:txBody>
          <a:bodyPr>
            <a:normAutofit fontScale="97500"/>
          </a:bodyPr>
          <a:lstStyle/>
          <a:p>
            <a:pPr marL="238125" indent="-238125" algn="r"/>
            <a:r>
              <a:rPr lang="en-US" sz="2900" b="1" dirty="0" smtClean="0">
                <a:solidFill>
                  <a:schemeClr val="bg1"/>
                </a:solidFill>
                <a:effectLst>
                  <a:outerShdw blurRad="38100" dist="38100" dir="2700000" algn="tl">
                    <a:srgbClr val="000000">
                      <a:alpha val="43137"/>
                    </a:srgbClr>
                  </a:outerShdw>
                </a:effectLst>
                <a:latin typeface="+mj-lt"/>
                <a:ea typeface="+mj-ea"/>
                <a:cs typeface="+mj-cs"/>
              </a:rPr>
              <a:t>&gt; </a:t>
            </a:r>
            <a:r>
              <a:rPr lang="sr-Latn-RS" sz="2900" b="1" dirty="0" smtClean="0">
                <a:solidFill>
                  <a:schemeClr val="bg1"/>
                </a:solidFill>
                <a:effectLst>
                  <a:outerShdw blurRad="38100" dist="38100" dir="2700000" algn="tl">
                    <a:srgbClr val="000000">
                      <a:alpha val="43137"/>
                    </a:srgbClr>
                  </a:outerShdw>
                </a:effectLst>
                <a:latin typeface="+mj-lt"/>
                <a:ea typeface="+mj-ea"/>
                <a:cs typeface="+mj-cs"/>
              </a:rPr>
              <a:t>Zadatak 2011/12.</a:t>
            </a:r>
            <a:br>
              <a:rPr lang="sr-Latn-RS" sz="2900" b="1" dirty="0" smtClean="0">
                <a:solidFill>
                  <a:schemeClr val="bg1"/>
                </a:solidFill>
                <a:effectLst>
                  <a:outerShdw blurRad="38100" dist="38100" dir="2700000" algn="tl">
                    <a:srgbClr val="000000">
                      <a:alpha val="43137"/>
                    </a:srgbClr>
                  </a:outerShdw>
                </a:effectLst>
                <a:latin typeface="+mj-lt"/>
                <a:ea typeface="+mj-ea"/>
                <a:cs typeface="+mj-cs"/>
              </a:rPr>
            </a:br>
            <a:r>
              <a:rPr lang="sr-Latn-RS" sz="2900" b="1" dirty="0" smtClean="0">
                <a:solidFill>
                  <a:schemeClr val="bg1"/>
                </a:solidFill>
                <a:effectLst>
                  <a:outerShdw blurRad="38100" dist="38100" dir="2700000" algn="tl">
                    <a:srgbClr val="000000">
                      <a:alpha val="43137"/>
                    </a:srgbClr>
                  </a:outerShdw>
                </a:effectLst>
                <a:latin typeface="+mj-lt"/>
                <a:ea typeface="+mj-ea"/>
                <a:cs typeface="+mj-cs"/>
              </a:rPr>
              <a:t>Varijacije </a:t>
            </a:r>
            <a:r>
              <a:rPr lang="en-US" sz="2900" b="1" dirty="0" smtClean="0">
                <a:solidFill>
                  <a:schemeClr val="bg1"/>
                </a:solidFill>
                <a:effectLst>
                  <a:outerShdw blurRad="38100" dist="38100" dir="2700000" algn="tl">
                    <a:srgbClr val="000000">
                      <a:alpha val="43137"/>
                    </a:srgbClr>
                  </a:outerShdw>
                </a:effectLst>
                <a:latin typeface="+mj-lt"/>
                <a:ea typeface="+mj-ea"/>
                <a:cs typeface="+mj-cs"/>
              </a:rPr>
              <a:t>N</a:t>
            </a:r>
            <a:r>
              <a:rPr lang="sr-Latn-RS" sz="2900" b="1" dirty="0" smtClean="0">
                <a:solidFill>
                  <a:schemeClr val="bg1"/>
                </a:solidFill>
                <a:effectLst>
                  <a:outerShdw blurRad="38100" dist="38100" dir="2700000" algn="tl">
                    <a:srgbClr val="000000">
                      <a:alpha val="43137"/>
                    </a:srgbClr>
                  </a:outerShdw>
                </a:effectLst>
                <a:latin typeface="+mj-lt"/>
                <a:ea typeface="+mj-ea"/>
                <a:cs typeface="+mj-cs"/>
              </a:rPr>
              <a:t>a temu KOCKA</a:t>
            </a:r>
            <a:endParaRPr lang="en-US" sz="2400" dirty="0">
              <a:solidFill>
                <a:schemeClr val="bg1"/>
              </a:solidFill>
              <a:latin typeface="+mj-lt"/>
              <a:ea typeface="+mj-ea"/>
              <a:cs typeface="+mj-cs"/>
            </a:endParaRPr>
          </a:p>
        </p:txBody>
      </p:sp>
      <p:pic>
        <p:nvPicPr>
          <p:cNvPr id="5"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865594" y="4202293"/>
            <a:ext cx="3897406" cy="143650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1905000"/>
            <a:ext cx="2286000" cy="1162050"/>
          </a:xfrm>
          <a:prstGeom prst="rect">
            <a:avLst/>
          </a:prstGeom>
        </p:spPr>
        <p:txBody>
          <a:bodyPr>
            <a:normAutofit fontScale="97500"/>
          </a:bodyPr>
          <a:lstStyle/>
          <a:p>
            <a:r>
              <a:rPr lang="en-US" sz="2900" b="1" dirty="0" smtClean="0">
                <a:latin typeface="+mj-lt"/>
                <a:ea typeface="+mj-ea"/>
                <a:cs typeface="+mj-cs"/>
              </a:rPr>
              <a:t>&gt; </a:t>
            </a:r>
            <a:r>
              <a:rPr kumimoji="0" lang="en-US" sz="2900" b="1" i="0" u="none" strike="noStrike" kern="1200" cap="none" spc="0" normalizeH="0" baseline="0" noProof="0" dirty="0" err="1" smtClean="0">
                <a:ln>
                  <a:noFill/>
                </a:ln>
                <a:solidFill>
                  <a:schemeClr val="tx1"/>
                </a:solidFill>
                <a:uLnTx/>
                <a:uFillTx/>
                <a:latin typeface="+mj-lt"/>
                <a:ea typeface="+mj-ea"/>
                <a:cs typeface="+mj-cs"/>
              </a:rPr>
              <a:t>Zadatak</a:t>
            </a:r>
            <a:endParaRPr kumimoji="0" lang="sr-Latn-RS" sz="2900" b="1" i="0" u="none" strike="noStrike" kern="1200" cap="none" spc="0" normalizeH="0" baseline="0" noProof="0" dirty="0" smtClean="0">
              <a:ln>
                <a:noFill/>
              </a:ln>
              <a:solidFill>
                <a:schemeClr val="tx1"/>
              </a:solidFill>
              <a:uLnTx/>
              <a:uFillTx/>
              <a:latin typeface="+mj-lt"/>
              <a:ea typeface="+mj-ea"/>
              <a:cs typeface="+mj-cs"/>
            </a:endParaRPr>
          </a:p>
          <a:p>
            <a:r>
              <a:rPr lang="en-US" sz="2400" dirty="0" smtClean="0">
                <a:latin typeface="+mj-lt"/>
                <a:ea typeface="+mj-ea"/>
                <a:cs typeface="+mj-cs"/>
              </a:rPr>
              <a:t>    </a:t>
            </a:r>
            <a:r>
              <a:rPr lang="sr-Latn-RS" sz="2400" b="1" dirty="0" smtClean="0">
                <a:latin typeface="+mj-lt"/>
                <a:ea typeface="+mj-ea"/>
                <a:cs typeface="+mj-cs"/>
              </a:rPr>
              <a:t>2011/12.</a:t>
            </a:r>
          </a:p>
          <a:p>
            <a:pPr>
              <a:spcBef>
                <a:spcPts val="1200"/>
              </a:spcBef>
              <a:buFont typeface="Arial" pitchFamily="34" charset="0"/>
              <a:buChar char="•"/>
            </a:pPr>
            <a:endParaRPr lang="en-US" sz="2400" dirty="0">
              <a:latin typeface="+mj-lt"/>
              <a:ea typeface="+mj-ea"/>
              <a:cs typeface="+mj-cs"/>
            </a:endParaRPr>
          </a:p>
        </p:txBody>
      </p:sp>
      <p:sp>
        <p:nvSpPr>
          <p:cNvPr id="3" name="Rectangle 2"/>
          <p:cNvSpPr/>
          <p:nvPr/>
        </p:nvSpPr>
        <p:spPr>
          <a:xfrm>
            <a:off x="2286000" y="3605510"/>
            <a:ext cx="6858000" cy="4370427"/>
          </a:xfrm>
          <a:prstGeom prst="rect">
            <a:avLst/>
          </a:prstGeom>
        </p:spPr>
        <p:txBody>
          <a:bodyPr wrap="square">
            <a:spAutoFit/>
          </a:bodyPr>
          <a:lstStyle/>
          <a:p>
            <a:r>
              <a:rPr lang="sr-Latn-RS" sz="2400" b="1" dirty="0" smtClean="0"/>
              <a:t>Zadatak 02 </a:t>
            </a:r>
            <a:r>
              <a:rPr lang="sr-Latn-RS" sz="2400" dirty="0" smtClean="0"/>
              <a:t>– </a:t>
            </a:r>
            <a:r>
              <a:rPr lang="vi-VN" sz="2200" dirty="0"/>
              <a:t>Koristeći poznate komande u programu SketchUp, napraviti seriju varijacija na temu KOCKA, kao u datom </a:t>
            </a:r>
            <a:r>
              <a:rPr lang="vi-VN" sz="2200" dirty="0">
                <a:hlinkClick r:id="rId2"/>
              </a:rPr>
              <a:t>primeru</a:t>
            </a:r>
            <a:r>
              <a:rPr lang="vi-VN" sz="2200" dirty="0"/>
              <a:t>. Dimenzije inicijalne kocke 10/10m. Kao odgovor na ovaj zadatak napraviti 2 referentna prikaza veličine 200/200 piksela i priložiti izvornu datoteku .skp. U tekstu dati komentar koji ukratko objašnjava postupak crtanja.</a:t>
            </a:r>
          </a:p>
          <a:p>
            <a:r>
              <a:rPr lang="vi-VN" sz="2200" dirty="0"/>
              <a:t>Za odgovor na ovaj zadatak predviđeno je 7 dana. </a:t>
            </a:r>
            <a:endParaRPr lang="sr-Latn-RS" sz="2200" dirty="0" smtClean="0"/>
          </a:p>
          <a:p>
            <a:endParaRPr lang="sr-Latn-RS" sz="2200" dirty="0"/>
          </a:p>
          <a:p>
            <a:endParaRPr lang="en-US" sz="2400" dirty="0" smtClean="0"/>
          </a:p>
          <a:p>
            <a:r>
              <a:rPr lang="en-US" dirty="0" err="1" smtClean="0"/>
              <a:t>Svaki</a:t>
            </a:r>
            <a:r>
              <a:rPr lang="en-US" dirty="0" smtClean="0"/>
              <a:t> </a:t>
            </a:r>
            <a:r>
              <a:rPr lang="en-US" dirty="0" err="1" smtClean="0"/>
              <a:t>zadatak</a:t>
            </a:r>
            <a:r>
              <a:rPr lang="en-US" dirty="0" smtClean="0"/>
              <a:t> </a:t>
            </a:r>
            <a:r>
              <a:rPr lang="sr-Latn-RS" dirty="0" smtClean="0"/>
              <a:t>nosi do 10 poena. Procenat koji će neki zadatak imati u ukupnom broju poena predviđenom za kvalitet redovnog rada, biće određen naknadno.</a:t>
            </a:r>
            <a:endParaRPr lang="sr-Latn-RS" dirty="0"/>
          </a:p>
        </p:txBody>
      </p:sp>
      <p:pic>
        <p:nvPicPr>
          <p:cNvPr id="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321602" y="552450"/>
            <a:ext cx="6822398" cy="2514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838200"/>
            <a:ext cx="9144000" cy="513620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5657850"/>
            <a:ext cx="9144000" cy="337029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elearning.amres.ac.rs/moodle/pluginfile.php/12772/mod_forum/attachment/17486/kocke2.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14350" y="1028700"/>
            <a:ext cx="2552700" cy="25527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4100" name="Picture 4" descr="http://elearning.amres.ac.rs/moodle/pluginfile.php/12772/mod_forum/attachment/17471/domaci%202_priblizavanje.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314700" y="1028700"/>
            <a:ext cx="2552700" cy="25527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4102" name="Picture 6" descr="http://elearning.amres.ac.rs/moodle/pluginfile.php/12772/mod_forum/attachment/17477/Untitled-2.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091238" y="1028700"/>
            <a:ext cx="2552700" cy="25527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4104" name="Picture 8" descr="http://elearning.amres.ac.rs/moodle/pluginfile.php/12772/mod_forum/attachment/17500/kockice2.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14350" y="3810000"/>
            <a:ext cx="2552700" cy="25527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4106" name="Picture 10" descr="http://elearning.amres.ac.rs/moodle/pluginfile.php/12772/mod_forum/attachment/17496/sh2.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314700" y="3810000"/>
            <a:ext cx="2552700" cy="25527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4108" name="Picture 12" descr="http://elearning.amres.ac.rs/moodle/pluginfile.php/12772/mod_forum/attachment/17509/Kocka1.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6091238" y="3810000"/>
            <a:ext cx="2552700" cy="25527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4110" name="Picture 14" descr="http://elearning.amres.ac.rs/moodle/pluginfile.php/12772/mod_forum/attachment/17490/caad.2.jpg"/>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514350" y="6637337"/>
            <a:ext cx="2552700" cy="1684783"/>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4112" name="Picture 16" descr="http://elearning.amres.ac.rs/moodle/pluginfile.php/12772/mod_forum/attachment/17491/variation%202.jpg"/>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3314699" y="6637337"/>
            <a:ext cx="2552701" cy="1684783"/>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4116" name="Picture 20" descr="http://elearning.amres.ac.rs/moodle/pluginfile.php/12772/mod_forum/attachment/17501/caad-1.jpg"/>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6091238" y="6637336"/>
            <a:ext cx="2552700" cy="1684783"/>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7654274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9144000"/>
          </a:xfrm>
          <a:prstGeom prst="rect">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a:blip r:embed="rId2" cstate="print"/>
          <a:srcRect/>
          <a:stretch>
            <a:fillRect/>
          </a:stretch>
        </p:blipFill>
        <p:spPr bwMode="auto">
          <a:xfrm>
            <a:off x="6553200" y="2084534"/>
            <a:ext cx="2113877" cy="3478065"/>
          </a:xfrm>
          <a:prstGeom prst="rect">
            <a:avLst/>
          </a:prstGeom>
          <a:noFill/>
          <a:ln w="9525">
            <a:noFill/>
            <a:miter lim="800000"/>
            <a:headEnd/>
            <a:tailEnd/>
          </a:ln>
          <a:effectLst>
            <a:reflection blurRad="6350" stA="52000" endA="300" endPos="35000" dir="5400000" sy="-100000" algn="bl" rotWithShape="0"/>
          </a:effectLst>
        </p:spPr>
      </p:pic>
      <p:sp>
        <p:nvSpPr>
          <p:cNvPr id="3" name="Title 1"/>
          <p:cNvSpPr txBox="1">
            <a:spLocks/>
          </p:cNvSpPr>
          <p:nvPr/>
        </p:nvSpPr>
        <p:spPr>
          <a:xfrm>
            <a:off x="3276600" y="5791200"/>
            <a:ext cx="5486400" cy="990600"/>
          </a:xfrm>
          <a:prstGeom prst="rect">
            <a:avLst/>
          </a:prstGeom>
        </p:spPr>
        <p:txBody>
          <a:bodyPr>
            <a:normAutofit fontScale="97500"/>
          </a:bodyPr>
          <a:lstStyle/>
          <a:p>
            <a:pPr marL="238125" indent="-238125" algn="r"/>
            <a:r>
              <a:rPr lang="en-US" sz="2900" b="1" dirty="0" smtClean="0">
                <a:solidFill>
                  <a:schemeClr val="bg1"/>
                </a:solidFill>
                <a:effectLst>
                  <a:outerShdw blurRad="38100" dist="38100" dir="2700000" algn="tl">
                    <a:srgbClr val="000000">
                      <a:alpha val="43137"/>
                    </a:srgbClr>
                  </a:outerShdw>
                </a:effectLst>
                <a:latin typeface="+mj-lt"/>
                <a:ea typeface="+mj-ea"/>
                <a:cs typeface="+mj-cs"/>
              </a:rPr>
              <a:t>&gt; </a:t>
            </a:r>
            <a:r>
              <a:rPr lang="sr-Latn-RS" sz="2900" b="1" dirty="0" smtClean="0">
                <a:solidFill>
                  <a:schemeClr val="bg1"/>
                </a:solidFill>
                <a:effectLst>
                  <a:outerShdw blurRad="38100" dist="38100" dir="2700000" algn="tl">
                    <a:srgbClr val="000000">
                      <a:alpha val="43137"/>
                    </a:srgbClr>
                  </a:outerShdw>
                </a:effectLst>
                <a:latin typeface="+mj-lt"/>
                <a:ea typeface="+mj-ea"/>
                <a:cs typeface="+mj-cs"/>
              </a:rPr>
              <a:t>Zadatak </a:t>
            </a:r>
            <a:endParaRPr lang="en-US" sz="2900" b="1" dirty="0" smtClean="0">
              <a:solidFill>
                <a:schemeClr val="bg1"/>
              </a:solidFill>
              <a:effectLst>
                <a:outerShdw blurRad="38100" dist="38100" dir="2700000" algn="tl">
                  <a:srgbClr val="000000">
                    <a:alpha val="43137"/>
                  </a:srgbClr>
                </a:outerShdw>
              </a:effectLst>
              <a:latin typeface="+mj-lt"/>
              <a:ea typeface="+mj-ea"/>
              <a:cs typeface="+mj-cs"/>
            </a:endParaRPr>
          </a:p>
          <a:p>
            <a:pPr marL="238125" indent="-238125" algn="r"/>
            <a:r>
              <a:rPr lang="en-US" sz="2900" b="1" dirty="0" err="1" smtClean="0">
                <a:solidFill>
                  <a:schemeClr val="bg1"/>
                </a:solidFill>
                <a:effectLst>
                  <a:outerShdw blurRad="38100" dist="38100" dir="2700000" algn="tl">
                    <a:srgbClr val="000000">
                      <a:alpha val="43137"/>
                    </a:srgbClr>
                  </a:outerShdw>
                </a:effectLst>
                <a:latin typeface="+mj-lt"/>
                <a:ea typeface="+mj-ea"/>
                <a:cs typeface="+mj-cs"/>
              </a:rPr>
              <a:t>Elementi</a:t>
            </a:r>
            <a:r>
              <a:rPr lang="en-US" sz="2900" b="1" dirty="0" smtClean="0">
                <a:solidFill>
                  <a:schemeClr val="bg1"/>
                </a:solidFill>
                <a:effectLst>
                  <a:outerShdw blurRad="38100" dist="38100" dir="2700000" algn="tl">
                    <a:srgbClr val="000000">
                      <a:alpha val="43137"/>
                    </a:srgbClr>
                  </a:outerShdw>
                </a:effectLst>
                <a:latin typeface="+mj-lt"/>
                <a:ea typeface="+mj-ea"/>
                <a:cs typeface="+mj-cs"/>
              </a:rPr>
              <a:t> </a:t>
            </a:r>
            <a:r>
              <a:rPr lang="en-US" sz="2900" b="1" dirty="0" err="1" smtClean="0">
                <a:solidFill>
                  <a:schemeClr val="bg1"/>
                </a:solidFill>
                <a:effectLst>
                  <a:outerShdw blurRad="38100" dist="38100" dir="2700000" algn="tl">
                    <a:srgbClr val="000000">
                      <a:alpha val="43137"/>
                    </a:srgbClr>
                  </a:outerShdw>
                </a:effectLst>
                <a:latin typeface="+mj-lt"/>
                <a:ea typeface="+mj-ea"/>
                <a:cs typeface="+mj-cs"/>
              </a:rPr>
              <a:t>stambenog</a:t>
            </a:r>
            <a:r>
              <a:rPr lang="en-US" sz="2900" b="1" dirty="0" smtClean="0">
                <a:solidFill>
                  <a:schemeClr val="bg1"/>
                </a:solidFill>
                <a:effectLst>
                  <a:outerShdw blurRad="38100" dist="38100" dir="2700000" algn="tl">
                    <a:srgbClr val="000000">
                      <a:alpha val="43137"/>
                    </a:srgbClr>
                  </a:outerShdw>
                </a:effectLst>
                <a:latin typeface="+mj-lt"/>
                <a:ea typeface="+mj-ea"/>
                <a:cs typeface="+mj-cs"/>
              </a:rPr>
              <a:t> </a:t>
            </a:r>
            <a:r>
              <a:rPr lang="en-US" sz="2900" b="1" dirty="0" err="1" smtClean="0">
                <a:solidFill>
                  <a:schemeClr val="bg1"/>
                </a:solidFill>
                <a:effectLst>
                  <a:outerShdw blurRad="38100" dist="38100" dir="2700000" algn="tl">
                    <a:srgbClr val="000000">
                      <a:alpha val="43137"/>
                    </a:srgbClr>
                  </a:outerShdw>
                </a:effectLst>
                <a:latin typeface="+mj-lt"/>
                <a:ea typeface="+mj-ea"/>
                <a:cs typeface="+mj-cs"/>
              </a:rPr>
              <a:t>prostora</a:t>
            </a:r>
            <a:endParaRPr lang="en-US" sz="2400" dirty="0">
              <a:solidFill>
                <a:schemeClr val="bg1"/>
              </a:solidFill>
              <a:latin typeface="+mj-lt"/>
              <a:ea typeface="+mj-ea"/>
              <a:cs typeface="+mj-c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1104900"/>
            <a:ext cx="9144000" cy="6934200"/>
          </a:xfrm>
          <a:prstGeom prst="rect">
            <a:avLst/>
          </a:prstGeom>
          <a:noFill/>
          <a:ln w="9525">
            <a:noFill/>
            <a:miter lim="800000"/>
            <a:headEnd/>
            <a:tailEnd/>
          </a:ln>
        </p:spPr>
      </p:pic>
      <p:sp>
        <p:nvSpPr>
          <p:cNvPr id="3" name="Rectangle 2"/>
          <p:cNvSpPr/>
          <p:nvPr/>
        </p:nvSpPr>
        <p:spPr>
          <a:xfrm>
            <a:off x="360257" y="8216384"/>
            <a:ext cx="2799484" cy="369332"/>
          </a:xfrm>
          <a:prstGeom prst="rect">
            <a:avLst/>
          </a:prstGeom>
        </p:spPr>
        <p:txBody>
          <a:bodyPr wrap="none">
            <a:spAutoFit/>
          </a:bodyPr>
          <a:lstStyle/>
          <a:p>
            <a:r>
              <a:rPr lang="en-US" dirty="0" smtClean="0">
                <a:hlinkClick r:id="rId3"/>
              </a:rPr>
              <a:t>http://www.sketchup.com/</a:t>
            </a:r>
            <a:r>
              <a:rPr lang="en-US" dirty="0" smtClean="0"/>
              <a:t> </a:t>
            </a:r>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33450" y="4296192"/>
            <a:ext cx="7639050" cy="4154984"/>
          </a:xfrm>
          <a:prstGeom prst="rect">
            <a:avLst/>
          </a:prstGeom>
        </p:spPr>
        <p:txBody>
          <a:bodyPr wrap="square">
            <a:spAutoFit/>
          </a:bodyPr>
          <a:lstStyle/>
          <a:p>
            <a:pPr algn="just"/>
            <a:r>
              <a:rPr lang="sr-Latn-RS" sz="2400" b="1" dirty="0" smtClean="0"/>
              <a:t>Zadatak 02</a:t>
            </a:r>
            <a:r>
              <a:rPr lang="sr-Latn-RS" sz="2400" dirty="0" smtClean="0"/>
              <a:t> - U programu SketchUp napraviti 3D modele 8 elemenata stambenog prostora iz prethodne vežbe prema stvarnim, izmerenim dimenzijama (nameštaj, stolarija, stepenice, sanitarije...). Uz svaki element dati ljudsku figuru visine oko 170cm. Iskotirati osnovne veličine ovih elemenata (dužinu, širinu, visinu, visinu radne površine, položaj na zidu i sl.) i prikazati ih sve zajedno na jednom listu A4 formata.</a:t>
            </a:r>
          </a:p>
          <a:p>
            <a:pPr algn="just"/>
            <a:r>
              <a:rPr lang="sr-Latn-RS" sz="2400" dirty="0" smtClean="0"/>
              <a:t>U prilogu dati sliku A4 lista visine 400 piksela, .pdf datoteku, kao i modele svakog od modeliranih elemenata u datotekama tipa .skp (SketchUp). Ova vežba nosi 5 poena i traje 7 dana.</a:t>
            </a:r>
            <a:endParaRPr lang="sr-Latn-RS" sz="2400" dirty="0"/>
          </a:p>
        </p:txBody>
      </p:sp>
      <p:pic>
        <p:nvPicPr>
          <p:cNvPr id="1026" name="Picture 2"/>
          <p:cNvPicPr>
            <a:picLocks noChangeAspect="1" noChangeArrowheads="1"/>
          </p:cNvPicPr>
          <p:nvPr/>
        </p:nvPicPr>
        <p:blipFill>
          <a:blip r:embed="rId2" cstate="print"/>
          <a:srcRect/>
          <a:stretch>
            <a:fillRect/>
          </a:stretch>
        </p:blipFill>
        <p:spPr bwMode="auto">
          <a:xfrm>
            <a:off x="5886450" y="0"/>
            <a:ext cx="2628227" cy="4324350"/>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904352" y="2895600"/>
            <a:ext cx="8239648" cy="6248400"/>
          </a:xfrm>
          <a:prstGeom prst="rect">
            <a:avLst/>
          </a:prstGeom>
          <a:noFill/>
          <a:ln w="9525">
            <a:noFill/>
            <a:miter lim="800000"/>
            <a:headEnd/>
            <a:tailEnd/>
          </a:ln>
        </p:spPr>
      </p:pic>
      <p:sp>
        <p:nvSpPr>
          <p:cNvPr id="3" name="Title 1"/>
          <p:cNvSpPr txBox="1">
            <a:spLocks/>
          </p:cNvSpPr>
          <p:nvPr/>
        </p:nvSpPr>
        <p:spPr>
          <a:xfrm>
            <a:off x="685800" y="1905000"/>
            <a:ext cx="6324600" cy="1162050"/>
          </a:xfrm>
          <a:prstGeom prst="rect">
            <a:avLst/>
          </a:prstGeom>
        </p:spPr>
        <p:txBody>
          <a:bodyPr>
            <a:normAutofit fontScale="97500"/>
          </a:bodyPr>
          <a:lstStyle/>
          <a:p>
            <a:pPr marL="228600" indent="-228600"/>
            <a:r>
              <a:rPr lang="en-US" sz="2900" b="1" dirty="0" smtClean="0">
                <a:latin typeface="+mj-lt"/>
                <a:ea typeface="+mj-ea"/>
                <a:cs typeface="+mj-cs"/>
              </a:rPr>
              <a:t>&gt; </a:t>
            </a:r>
            <a:r>
              <a:rPr kumimoji="0" lang="en-US" sz="2900" b="1" i="0" u="none" strike="noStrike" kern="1200" cap="none" spc="0" normalizeH="0" baseline="0" noProof="0" dirty="0" err="1" smtClean="0">
                <a:ln>
                  <a:noFill/>
                </a:ln>
                <a:solidFill>
                  <a:schemeClr val="tx1"/>
                </a:solidFill>
                <a:uLnTx/>
                <a:uFillTx/>
                <a:latin typeface="+mj-lt"/>
                <a:ea typeface="+mj-ea"/>
                <a:cs typeface="+mj-cs"/>
              </a:rPr>
              <a:t>Kori</a:t>
            </a:r>
            <a:r>
              <a:rPr lang="sr-Latn-RS" sz="2900" b="1" dirty="0" smtClean="0">
                <a:latin typeface="+mj-lt"/>
                <a:ea typeface="+mj-ea"/>
                <a:cs typeface="+mj-cs"/>
              </a:rPr>
              <a:t>šćenje ljudske figure</a:t>
            </a:r>
            <a:br>
              <a:rPr lang="sr-Latn-RS" sz="2900" b="1" dirty="0" smtClean="0">
                <a:latin typeface="+mj-lt"/>
                <a:ea typeface="+mj-ea"/>
                <a:cs typeface="+mj-cs"/>
              </a:rPr>
            </a:br>
            <a:r>
              <a:rPr lang="sr-Latn-RS" sz="2500" dirty="0" smtClean="0">
                <a:latin typeface="+mj-lt"/>
                <a:ea typeface="+mj-ea"/>
                <a:cs typeface="+mj-cs"/>
              </a:rPr>
              <a:t>File – 3D Warehouse – Get Models...</a:t>
            </a:r>
            <a:endParaRPr lang="sr-Latn-RS" sz="2500" dirty="0" smtClean="0">
              <a:latin typeface="+mj-lt"/>
              <a:ea typeface="+mj-ea"/>
              <a:cs typeface="+mj-cs"/>
            </a:endParaRPr>
          </a:p>
          <a:p>
            <a:pPr>
              <a:spcBef>
                <a:spcPts val="1200"/>
              </a:spcBef>
              <a:buFont typeface="Arial" pitchFamily="34" charset="0"/>
              <a:buChar char="•"/>
            </a:pPr>
            <a:endParaRPr lang="en-US" sz="2400" dirty="0">
              <a:latin typeface="+mj-lt"/>
              <a:ea typeface="+mj-ea"/>
              <a:cs typeface="+mj-c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15666" r="29283" b="4948"/>
          <a:stretch>
            <a:fillRect/>
          </a:stretch>
        </p:blipFill>
        <p:spPr bwMode="auto">
          <a:xfrm>
            <a:off x="2647950" y="2837994"/>
            <a:ext cx="6496050" cy="6306006"/>
          </a:xfrm>
          <a:prstGeom prst="rect">
            <a:avLst/>
          </a:prstGeom>
          <a:noFill/>
          <a:ln w="9525">
            <a:noFill/>
            <a:miter lim="800000"/>
            <a:headEnd/>
            <a:tailEnd/>
          </a:ln>
        </p:spPr>
      </p:pic>
      <p:sp>
        <p:nvSpPr>
          <p:cNvPr id="3" name="Title 1"/>
          <p:cNvSpPr txBox="1">
            <a:spLocks/>
          </p:cNvSpPr>
          <p:nvPr/>
        </p:nvSpPr>
        <p:spPr>
          <a:xfrm>
            <a:off x="685800" y="1905000"/>
            <a:ext cx="6324600" cy="1162050"/>
          </a:xfrm>
          <a:prstGeom prst="rect">
            <a:avLst/>
          </a:prstGeom>
        </p:spPr>
        <p:txBody>
          <a:bodyPr>
            <a:normAutofit fontScale="97500"/>
          </a:bodyPr>
          <a:lstStyle/>
          <a:p>
            <a:pPr marL="228600" indent="-228600"/>
            <a:r>
              <a:rPr lang="en-US" sz="2900" b="1" dirty="0" smtClean="0">
                <a:latin typeface="+mj-lt"/>
                <a:ea typeface="+mj-ea"/>
                <a:cs typeface="+mj-cs"/>
              </a:rPr>
              <a:t>&gt; </a:t>
            </a:r>
            <a:r>
              <a:rPr kumimoji="0" lang="en-US" sz="2900" b="1" i="0" u="none" strike="noStrike" kern="1200" cap="none" spc="0" normalizeH="0" baseline="0" noProof="0" dirty="0" err="1" smtClean="0">
                <a:ln>
                  <a:noFill/>
                </a:ln>
                <a:solidFill>
                  <a:schemeClr val="tx1"/>
                </a:solidFill>
                <a:uLnTx/>
                <a:uFillTx/>
                <a:latin typeface="+mj-lt"/>
                <a:ea typeface="+mj-ea"/>
                <a:cs typeface="+mj-cs"/>
              </a:rPr>
              <a:t>Kori</a:t>
            </a:r>
            <a:r>
              <a:rPr lang="sr-Latn-RS" sz="2900" b="1" dirty="0" smtClean="0">
                <a:latin typeface="+mj-lt"/>
                <a:ea typeface="+mj-ea"/>
                <a:cs typeface="+mj-cs"/>
              </a:rPr>
              <a:t>šćenje ljudske figure</a:t>
            </a:r>
            <a:br>
              <a:rPr lang="sr-Latn-RS" sz="2900" b="1" dirty="0" smtClean="0">
                <a:latin typeface="+mj-lt"/>
                <a:ea typeface="+mj-ea"/>
                <a:cs typeface="+mj-cs"/>
              </a:rPr>
            </a:br>
            <a:r>
              <a:rPr lang="sr-Latn-RS" sz="2500" dirty="0" smtClean="0">
                <a:latin typeface="+mj-lt"/>
                <a:ea typeface="+mj-ea"/>
                <a:cs typeface="+mj-cs"/>
              </a:rPr>
              <a:t>Edit Component</a:t>
            </a:r>
            <a:endParaRPr lang="sr-Latn-RS" sz="2500" dirty="0" smtClean="0">
              <a:latin typeface="+mj-lt"/>
              <a:ea typeface="+mj-ea"/>
              <a:cs typeface="+mj-cs"/>
            </a:endParaRPr>
          </a:p>
          <a:p>
            <a:pPr>
              <a:spcBef>
                <a:spcPts val="1200"/>
              </a:spcBef>
              <a:buFont typeface="Arial" pitchFamily="34" charset="0"/>
              <a:buChar char="•"/>
            </a:pPr>
            <a:endParaRPr lang="en-US" sz="2400" dirty="0">
              <a:latin typeface="+mj-lt"/>
              <a:ea typeface="+mj-ea"/>
              <a:cs typeface="+mj-c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r="31625" b="4948"/>
          <a:stretch>
            <a:fillRect/>
          </a:stretch>
        </p:blipFill>
        <p:spPr bwMode="auto">
          <a:xfrm>
            <a:off x="0" y="914399"/>
            <a:ext cx="9144000" cy="7146809"/>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cstate="print"/>
          <a:srcRect l="14531" t="20588" r="4238" b="6303"/>
          <a:stretch>
            <a:fillRect/>
          </a:stretch>
        </p:blipFill>
        <p:spPr bwMode="auto">
          <a:xfrm>
            <a:off x="2866" y="4191000"/>
            <a:ext cx="4642160" cy="3905250"/>
          </a:xfrm>
          <a:prstGeom prst="rect">
            <a:avLst/>
          </a:prstGeom>
          <a:noFill/>
          <a:ln w="9525">
            <a:noFill/>
            <a:miter lim="800000"/>
            <a:headEnd/>
            <a:tailEnd/>
          </a:ln>
          <a:effectLst/>
        </p:spPr>
      </p:pic>
      <p:pic>
        <p:nvPicPr>
          <p:cNvPr id="68611" name="Picture 3"/>
          <p:cNvPicPr>
            <a:picLocks noChangeAspect="1" noChangeArrowheads="1"/>
          </p:cNvPicPr>
          <p:nvPr/>
        </p:nvPicPr>
        <p:blipFill>
          <a:blip r:embed="rId3" cstate="print"/>
          <a:srcRect/>
          <a:stretch>
            <a:fillRect/>
          </a:stretch>
        </p:blipFill>
        <p:spPr bwMode="auto">
          <a:xfrm>
            <a:off x="5010548" y="6210300"/>
            <a:ext cx="4133452" cy="2933700"/>
          </a:xfrm>
          <a:prstGeom prst="rect">
            <a:avLst/>
          </a:prstGeom>
          <a:noFill/>
          <a:ln w="9525">
            <a:noFill/>
            <a:miter lim="800000"/>
            <a:headEnd/>
            <a:tailEnd/>
          </a:ln>
          <a:effectLst/>
        </p:spPr>
      </p:pic>
      <p:pic>
        <p:nvPicPr>
          <p:cNvPr id="68612" name="Picture 4"/>
          <p:cNvPicPr>
            <a:picLocks noChangeAspect="1" noChangeArrowheads="1"/>
          </p:cNvPicPr>
          <p:nvPr/>
        </p:nvPicPr>
        <p:blipFill>
          <a:blip r:embed="rId4" cstate="print"/>
          <a:srcRect/>
          <a:stretch>
            <a:fillRect/>
          </a:stretch>
        </p:blipFill>
        <p:spPr bwMode="auto">
          <a:xfrm>
            <a:off x="4983708" y="3124200"/>
            <a:ext cx="4160292" cy="2952750"/>
          </a:xfrm>
          <a:prstGeom prst="rect">
            <a:avLst/>
          </a:prstGeom>
          <a:noFill/>
          <a:ln w="9525">
            <a:noFill/>
            <a:miter lim="800000"/>
            <a:headEnd/>
            <a:tailEnd/>
          </a:ln>
          <a:effectLst/>
        </p:spPr>
      </p:pic>
      <p:sp>
        <p:nvSpPr>
          <p:cNvPr id="2" name="Title 1"/>
          <p:cNvSpPr txBox="1">
            <a:spLocks/>
          </p:cNvSpPr>
          <p:nvPr/>
        </p:nvSpPr>
        <p:spPr>
          <a:xfrm>
            <a:off x="685800" y="1905000"/>
            <a:ext cx="8458200" cy="1485900"/>
          </a:xfrm>
          <a:prstGeom prst="rect">
            <a:avLst/>
          </a:prstGeom>
        </p:spPr>
        <p:txBody>
          <a:bodyPr>
            <a:normAutofit fontScale="97500"/>
          </a:bodyPr>
          <a:lstStyle/>
          <a:p>
            <a:r>
              <a:rPr lang="en-US" sz="2900" b="1" dirty="0" smtClean="0">
                <a:latin typeface="+mj-lt"/>
                <a:ea typeface="+mj-ea"/>
                <a:cs typeface="+mj-cs"/>
              </a:rPr>
              <a:t>&gt; </a:t>
            </a:r>
            <a:r>
              <a:rPr lang="sr-Latn-RS" sz="2900" b="1" dirty="0" smtClean="0">
                <a:latin typeface="+mj-lt"/>
                <a:ea typeface="+mj-ea"/>
                <a:cs typeface="+mj-cs"/>
              </a:rPr>
              <a:t>Kote</a:t>
            </a:r>
            <a:br>
              <a:rPr lang="sr-Latn-RS" sz="2900" b="1" dirty="0" smtClean="0">
                <a:latin typeface="+mj-lt"/>
                <a:ea typeface="+mj-ea"/>
                <a:cs typeface="+mj-cs"/>
              </a:rPr>
            </a:br>
            <a:r>
              <a:rPr lang="sr-Latn-RS" sz="2900" b="1" dirty="0" smtClean="0">
                <a:latin typeface="+mj-lt"/>
                <a:ea typeface="+mj-ea"/>
                <a:cs typeface="+mj-cs"/>
              </a:rPr>
              <a:t>  </a:t>
            </a:r>
            <a:r>
              <a:rPr lang="sr-Latn-RS" sz="2500" dirty="0" smtClean="0">
                <a:latin typeface="+mj-lt"/>
                <a:ea typeface="+mj-ea"/>
                <a:cs typeface="+mj-cs"/>
              </a:rPr>
              <a:t>podešavanje (Window, Model Info, Units/Dimensions)</a:t>
            </a:r>
            <a:endParaRPr kumimoji="0" lang="sr-Latn-RS" sz="2500" i="0" u="none" strike="noStrike" kern="1200" cap="none" spc="0" normalizeH="0" baseline="0" noProof="0" dirty="0" smtClean="0">
              <a:ln>
                <a:noFill/>
              </a:ln>
              <a:solidFill>
                <a:schemeClr val="tx1"/>
              </a:solidFill>
              <a:uLnTx/>
              <a:uFillTx/>
              <a:latin typeface="+mj-lt"/>
              <a:ea typeface="+mj-ea"/>
              <a:cs typeface="+mj-cs"/>
            </a:endParaRPr>
          </a:p>
          <a:p>
            <a:r>
              <a:rPr lang="en-US" sz="2400" dirty="0" smtClean="0">
                <a:latin typeface="+mj-lt"/>
                <a:ea typeface="+mj-ea"/>
                <a:cs typeface="+mj-cs"/>
              </a:rPr>
              <a:t>    </a:t>
            </a:r>
            <a:endParaRPr lang="sr-Latn-RS" sz="2400" dirty="0" smtClean="0">
              <a:latin typeface="+mj-lt"/>
              <a:ea typeface="+mj-ea"/>
              <a:cs typeface="+mj-cs"/>
            </a:endParaRPr>
          </a:p>
          <a:p>
            <a:pPr>
              <a:spcBef>
                <a:spcPts val="1200"/>
              </a:spcBef>
              <a:buFont typeface="Arial" pitchFamily="34" charset="0"/>
              <a:buChar char="•"/>
            </a:pPr>
            <a:endParaRPr lang="en-US" sz="2400" dirty="0">
              <a:latin typeface="+mj-lt"/>
              <a:ea typeface="+mj-ea"/>
              <a:cs typeface="+mj-cs"/>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cstate="print"/>
          <a:srcRect/>
          <a:stretch>
            <a:fillRect/>
          </a:stretch>
        </p:blipFill>
        <p:spPr bwMode="auto">
          <a:xfrm>
            <a:off x="4870854" y="1"/>
            <a:ext cx="4273145" cy="4457700"/>
          </a:xfrm>
          <a:prstGeom prst="rect">
            <a:avLst/>
          </a:prstGeom>
          <a:noFill/>
          <a:ln w="9525">
            <a:noFill/>
            <a:miter lim="800000"/>
            <a:headEnd/>
            <a:tailEnd/>
          </a:ln>
          <a:effectLst/>
        </p:spPr>
      </p:pic>
      <p:pic>
        <p:nvPicPr>
          <p:cNvPr id="66563" name="Picture 3"/>
          <p:cNvPicPr>
            <a:picLocks noChangeAspect="1" noChangeArrowheads="1"/>
          </p:cNvPicPr>
          <p:nvPr/>
        </p:nvPicPr>
        <p:blipFill>
          <a:blip r:embed="rId3" cstate="print"/>
          <a:srcRect/>
          <a:stretch>
            <a:fillRect/>
          </a:stretch>
        </p:blipFill>
        <p:spPr bwMode="auto">
          <a:xfrm>
            <a:off x="4852593" y="4667251"/>
            <a:ext cx="4291407" cy="4476750"/>
          </a:xfrm>
          <a:prstGeom prst="rect">
            <a:avLst/>
          </a:prstGeom>
          <a:noFill/>
          <a:ln w="9525">
            <a:noFill/>
            <a:miter lim="800000"/>
            <a:headEnd/>
            <a:tailEnd/>
          </a:ln>
          <a:effectLst/>
        </p:spPr>
      </p:pic>
      <p:pic>
        <p:nvPicPr>
          <p:cNvPr id="66564" name="Picture 4"/>
          <p:cNvPicPr>
            <a:picLocks noChangeAspect="1" noChangeArrowheads="1"/>
          </p:cNvPicPr>
          <p:nvPr/>
        </p:nvPicPr>
        <p:blipFill>
          <a:blip r:embed="rId4" cstate="print"/>
          <a:srcRect l="20717" t="521" r="34920" b="16667"/>
          <a:stretch>
            <a:fillRect/>
          </a:stretch>
        </p:blipFill>
        <p:spPr bwMode="auto">
          <a:xfrm>
            <a:off x="1206351" y="3897313"/>
            <a:ext cx="4646762" cy="4876800"/>
          </a:xfrm>
          <a:prstGeom prst="rect">
            <a:avLst/>
          </a:prstGeom>
          <a:ln>
            <a:noFill/>
          </a:ln>
          <a:effectLst>
            <a:outerShdw blurRad="292100" dist="139700" dir="2700000" algn="tl" rotWithShape="0">
              <a:srgbClr val="333333">
                <a:alpha val="65000"/>
              </a:srgbClr>
            </a:outerShdw>
          </a:effectLst>
        </p:spPr>
      </p:pic>
      <p:sp>
        <p:nvSpPr>
          <p:cNvPr id="5" name="Title 1"/>
          <p:cNvSpPr txBox="1">
            <a:spLocks/>
          </p:cNvSpPr>
          <p:nvPr/>
        </p:nvSpPr>
        <p:spPr>
          <a:xfrm>
            <a:off x="685800" y="1905000"/>
            <a:ext cx="8458200" cy="950976"/>
          </a:xfrm>
          <a:prstGeom prst="rect">
            <a:avLst/>
          </a:prstGeom>
        </p:spPr>
        <p:txBody>
          <a:bodyPr>
            <a:normAutofit fontScale="97500"/>
          </a:bodyPr>
          <a:lstStyle/>
          <a:p>
            <a:r>
              <a:rPr lang="en-US" sz="2900" b="1" dirty="0" smtClean="0">
                <a:effectLst>
                  <a:outerShdw blurRad="38100" dist="38100" dir="2700000" algn="tl">
                    <a:srgbClr val="000000">
                      <a:alpha val="43137"/>
                    </a:srgbClr>
                  </a:outerShdw>
                </a:effectLst>
                <a:latin typeface="+mj-lt"/>
                <a:ea typeface="+mj-ea"/>
                <a:cs typeface="+mj-cs"/>
              </a:rPr>
              <a:t>&gt; </a:t>
            </a:r>
            <a:r>
              <a:rPr lang="sr-Latn-RS" sz="2900" b="1" dirty="0" smtClean="0">
                <a:effectLst>
                  <a:outerShdw blurRad="38100" dist="38100" dir="2700000" algn="tl">
                    <a:srgbClr val="000000">
                      <a:alpha val="43137"/>
                    </a:srgbClr>
                  </a:outerShdw>
                </a:effectLst>
                <a:latin typeface="+mj-lt"/>
                <a:ea typeface="+mj-ea"/>
                <a:cs typeface="+mj-cs"/>
              </a:rPr>
              <a:t>Layer-i</a:t>
            </a:r>
            <a:endParaRPr kumimoji="0" lang="sr-Latn-RS" sz="29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endParaRPr>
          </a:p>
          <a:p>
            <a:r>
              <a:rPr lang="en-US" sz="2400" dirty="0" smtClean="0">
                <a:latin typeface="+mj-lt"/>
                <a:ea typeface="+mj-ea"/>
                <a:cs typeface="+mj-cs"/>
              </a:rPr>
              <a:t>    </a:t>
            </a:r>
            <a:endParaRPr lang="sr-Latn-RS" sz="2400" dirty="0" smtClean="0">
              <a:latin typeface="+mj-lt"/>
              <a:ea typeface="+mj-ea"/>
              <a:cs typeface="+mj-cs"/>
            </a:endParaRPr>
          </a:p>
          <a:p>
            <a:pPr>
              <a:spcBef>
                <a:spcPts val="1200"/>
              </a:spcBef>
              <a:buFont typeface="Arial" pitchFamily="34" charset="0"/>
              <a:buChar char="•"/>
            </a:pPr>
            <a:endParaRPr lang="en-US" sz="2400" dirty="0">
              <a:latin typeface="+mj-lt"/>
              <a:ea typeface="+mj-ea"/>
              <a:cs typeface="+mj-cs"/>
            </a:endParaRPr>
          </a:p>
        </p:txBody>
      </p:sp>
      <p:sp>
        <p:nvSpPr>
          <p:cNvPr id="6" name="Title 1"/>
          <p:cNvSpPr txBox="1">
            <a:spLocks/>
          </p:cNvSpPr>
          <p:nvPr/>
        </p:nvSpPr>
        <p:spPr>
          <a:xfrm>
            <a:off x="1200150" y="3524250"/>
            <a:ext cx="2076450" cy="762000"/>
          </a:xfrm>
          <a:prstGeom prst="rect">
            <a:avLst/>
          </a:prstGeom>
        </p:spPr>
        <p:txBody>
          <a:bodyPr>
            <a:normAutofit fontScale="97500"/>
          </a:bodyPr>
          <a:lstStyle/>
          <a:p>
            <a:r>
              <a:rPr kumimoji="0" lang="sr-Latn-RS" sz="2000" i="0" u="none" strike="noStrike" kern="1200" cap="none" spc="0" normalizeH="0" baseline="0" noProof="0" dirty="0" smtClean="0">
                <a:ln>
                  <a:noFill/>
                </a:ln>
                <a:solidFill>
                  <a:schemeClr val="tx1"/>
                </a:solidFill>
                <a:uLnTx/>
                <a:uFillTx/>
                <a:latin typeface="+mj-lt"/>
                <a:ea typeface="+mj-ea"/>
                <a:cs typeface="+mj-cs"/>
              </a:rPr>
              <a:t>Color by</a:t>
            </a:r>
            <a:r>
              <a:rPr kumimoji="0" lang="sr-Latn-RS" sz="2000" i="0" u="none" strike="noStrike" kern="1200" cap="none" spc="0" normalizeH="0" noProof="0" dirty="0" smtClean="0">
                <a:ln>
                  <a:noFill/>
                </a:ln>
                <a:solidFill>
                  <a:schemeClr val="tx1"/>
                </a:solidFill>
                <a:uLnTx/>
                <a:uFillTx/>
                <a:latin typeface="+mj-lt"/>
                <a:ea typeface="+mj-ea"/>
                <a:cs typeface="+mj-cs"/>
              </a:rPr>
              <a:t> layer</a:t>
            </a:r>
            <a:endParaRPr kumimoji="0" lang="sr-Latn-RS" sz="2000" i="0" u="none" strike="noStrike" kern="1200" cap="none" spc="0" normalizeH="0" baseline="0" noProof="0" dirty="0" smtClean="0">
              <a:ln>
                <a:noFill/>
              </a:ln>
              <a:solidFill>
                <a:schemeClr val="tx1"/>
              </a:solidFill>
              <a:uLnTx/>
              <a:uFillTx/>
              <a:latin typeface="+mj-lt"/>
              <a:ea typeface="+mj-ea"/>
              <a:cs typeface="+mj-cs"/>
            </a:endParaRPr>
          </a:p>
          <a:p>
            <a:r>
              <a:rPr lang="en-US" sz="2000" dirty="0" smtClean="0">
                <a:latin typeface="+mj-lt"/>
                <a:ea typeface="+mj-ea"/>
                <a:cs typeface="+mj-cs"/>
              </a:rPr>
              <a:t>    </a:t>
            </a:r>
            <a:endParaRPr lang="sr-Latn-RS" sz="2000" dirty="0" smtClean="0">
              <a:latin typeface="+mj-lt"/>
              <a:ea typeface="+mj-ea"/>
              <a:cs typeface="+mj-cs"/>
            </a:endParaRPr>
          </a:p>
          <a:p>
            <a:pPr>
              <a:spcBef>
                <a:spcPts val="1200"/>
              </a:spcBef>
              <a:buFont typeface="Arial" pitchFamily="34" charset="0"/>
              <a:buChar char="•"/>
            </a:pPr>
            <a:endParaRPr lang="en-US" sz="2000" dirty="0">
              <a:latin typeface="+mj-lt"/>
              <a:ea typeface="+mj-ea"/>
              <a:cs typeface="+mj-cs"/>
            </a:endParaRPr>
          </a:p>
        </p:txBody>
      </p:sp>
      <p:sp>
        <p:nvSpPr>
          <p:cNvPr id="7" name="Title 1"/>
          <p:cNvSpPr txBox="1">
            <a:spLocks/>
          </p:cNvSpPr>
          <p:nvPr/>
        </p:nvSpPr>
        <p:spPr>
          <a:xfrm>
            <a:off x="2667000" y="247650"/>
            <a:ext cx="2076450" cy="762000"/>
          </a:xfrm>
          <a:prstGeom prst="rect">
            <a:avLst/>
          </a:prstGeom>
        </p:spPr>
        <p:txBody>
          <a:bodyPr>
            <a:normAutofit fontScale="97500"/>
          </a:bodyPr>
          <a:lstStyle/>
          <a:p>
            <a:pPr algn="r"/>
            <a:r>
              <a:rPr kumimoji="0" lang="sr-Latn-RS" sz="2000" i="0" u="none" strike="noStrike" kern="1200" cap="none" spc="0" normalizeH="0" baseline="0" noProof="0" dirty="0" smtClean="0">
                <a:ln>
                  <a:noFill/>
                </a:ln>
                <a:solidFill>
                  <a:schemeClr val="tx1"/>
                </a:solidFill>
                <a:uLnTx/>
                <a:uFillTx/>
                <a:latin typeface="+mj-lt"/>
                <a:ea typeface="+mj-ea"/>
                <a:cs typeface="+mj-cs"/>
              </a:rPr>
              <a:t>Entity</a:t>
            </a:r>
            <a:r>
              <a:rPr kumimoji="0" lang="sr-Latn-RS" sz="2000" i="0" u="none" strike="noStrike" kern="1200" cap="none" spc="0" normalizeH="0" noProof="0" dirty="0" smtClean="0">
                <a:ln>
                  <a:noFill/>
                </a:ln>
                <a:solidFill>
                  <a:schemeClr val="tx1"/>
                </a:solidFill>
                <a:uLnTx/>
                <a:uFillTx/>
                <a:latin typeface="+mj-lt"/>
                <a:ea typeface="+mj-ea"/>
                <a:cs typeface="+mj-cs"/>
              </a:rPr>
              <a:t> info</a:t>
            </a:r>
            <a:endParaRPr kumimoji="0" lang="sr-Latn-RS" sz="2000" i="0" u="none" strike="noStrike" kern="1200" cap="none" spc="0" normalizeH="0" baseline="0" noProof="0" dirty="0" smtClean="0">
              <a:ln>
                <a:noFill/>
              </a:ln>
              <a:solidFill>
                <a:schemeClr val="tx1"/>
              </a:solidFill>
              <a:uLnTx/>
              <a:uFillTx/>
              <a:latin typeface="+mj-lt"/>
              <a:ea typeface="+mj-ea"/>
              <a:cs typeface="+mj-cs"/>
            </a:endParaRPr>
          </a:p>
          <a:p>
            <a:r>
              <a:rPr lang="en-US" sz="2000" dirty="0" smtClean="0">
                <a:latin typeface="+mj-lt"/>
                <a:ea typeface="+mj-ea"/>
                <a:cs typeface="+mj-cs"/>
              </a:rPr>
              <a:t>    </a:t>
            </a:r>
            <a:endParaRPr lang="sr-Latn-RS" sz="2000" dirty="0" smtClean="0">
              <a:latin typeface="+mj-lt"/>
              <a:ea typeface="+mj-ea"/>
              <a:cs typeface="+mj-cs"/>
            </a:endParaRPr>
          </a:p>
          <a:p>
            <a:pPr>
              <a:spcBef>
                <a:spcPts val="1200"/>
              </a:spcBef>
              <a:buFont typeface="Arial" pitchFamily="34" charset="0"/>
              <a:buChar char="•"/>
            </a:pPr>
            <a:endParaRPr lang="en-US" sz="2000" dirty="0">
              <a:latin typeface="+mj-lt"/>
              <a:ea typeface="+mj-ea"/>
              <a:cs typeface="+mj-cs"/>
            </a:endParaRPr>
          </a:p>
        </p:txBody>
      </p:sp>
      <p:sp>
        <p:nvSpPr>
          <p:cNvPr id="8" name="Title 1"/>
          <p:cNvSpPr txBox="1">
            <a:spLocks/>
          </p:cNvSpPr>
          <p:nvPr/>
        </p:nvSpPr>
        <p:spPr>
          <a:xfrm>
            <a:off x="952499" y="2419350"/>
            <a:ext cx="3692525" cy="990600"/>
          </a:xfrm>
          <a:prstGeom prst="rect">
            <a:avLst/>
          </a:prstGeom>
        </p:spPr>
        <p:txBody>
          <a:bodyPr>
            <a:normAutofit fontScale="75000" lnSpcReduction="20000"/>
          </a:bodyPr>
          <a:lstStyle/>
          <a:p>
            <a:r>
              <a:rPr kumimoji="0" lang="sr-Latn-RS" sz="2000" i="0" u="none" strike="noStrike" kern="1200" cap="none" spc="0" normalizeH="0" baseline="0" noProof="0" dirty="0" smtClean="0">
                <a:ln>
                  <a:noFill/>
                </a:ln>
                <a:solidFill>
                  <a:schemeClr val="tx1"/>
                </a:solidFill>
                <a:uLnTx/>
                <a:uFillTx/>
                <a:latin typeface="+mj-lt"/>
                <a:ea typeface="+mj-ea"/>
                <a:cs typeface="+mj-cs"/>
              </a:rPr>
              <a:t>Pomoću Layer-a</a:t>
            </a:r>
            <a:r>
              <a:rPr kumimoji="0" lang="sr-Latn-RS" sz="2000" i="0" u="none" strike="noStrike" kern="1200" cap="none" spc="0" normalizeH="0" noProof="0" dirty="0" smtClean="0">
                <a:ln>
                  <a:noFill/>
                </a:ln>
                <a:solidFill>
                  <a:schemeClr val="tx1"/>
                </a:solidFill>
                <a:uLnTx/>
                <a:uFillTx/>
                <a:latin typeface="+mj-lt"/>
                <a:ea typeface="+mj-ea"/>
                <a:cs typeface="+mj-cs"/>
              </a:rPr>
              <a:t> se kontroliše vidljivost entiteta, ali ne i uticaji na njihovu geometriju.</a:t>
            </a:r>
          </a:p>
          <a:p>
            <a:endParaRPr kumimoji="0" lang="sr-Latn-RS" sz="2000" i="0" u="none" strike="noStrike" kern="1200" cap="none" spc="0" normalizeH="0" baseline="0" noProof="0" dirty="0" smtClean="0">
              <a:ln>
                <a:noFill/>
              </a:ln>
              <a:solidFill>
                <a:schemeClr val="tx1"/>
              </a:solidFill>
              <a:uLnTx/>
              <a:uFillTx/>
              <a:latin typeface="+mj-lt"/>
              <a:ea typeface="+mj-ea"/>
              <a:cs typeface="+mj-cs"/>
            </a:endParaRPr>
          </a:p>
          <a:p>
            <a:r>
              <a:rPr lang="en-US" sz="2000" dirty="0" smtClean="0">
                <a:latin typeface="+mj-lt"/>
                <a:ea typeface="+mj-ea"/>
                <a:cs typeface="+mj-cs"/>
              </a:rPr>
              <a:t>    </a:t>
            </a:r>
            <a:endParaRPr lang="sr-Latn-RS" sz="2000" dirty="0" smtClean="0">
              <a:latin typeface="+mj-lt"/>
              <a:ea typeface="+mj-ea"/>
              <a:cs typeface="+mj-cs"/>
            </a:endParaRPr>
          </a:p>
          <a:p>
            <a:pPr>
              <a:spcBef>
                <a:spcPts val="1200"/>
              </a:spcBef>
              <a:buFont typeface="Arial" pitchFamily="34" charset="0"/>
              <a:buChar char="•"/>
            </a:pPr>
            <a:endParaRPr lang="en-US" sz="2000" dirty="0">
              <a:latin typeface="+mj-lt"/>
              <a:ea typeface="+mj-ea"/>
              <a:cs typeface="+mj-cs"/>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144000"/>
          </a:xfrm>
          <a:prstGeom prst="rect">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p:nvSpPr>
        <p:spPr>
          <a:xfrm>
            <a:off x="2305050" y="6819900"/>
            <a:ext cx="5486400" cy="990600"/>
          </a:xfrm>
          <a:prstGeom prst="rect">
            <a:avLst/>
          </a:prstGeom>
        </p:spPr>
        <p:txBody>
          <a:bodyPr>
            <a:normAutofit fontScale="97500"/>
          </a:bodyPr>
          <a:lstStyle/>
          <a:p>
            <a:pPr marL="238125" indent="-238125" algn="ctr"/>
            <a:r>
              <a:rPr lang="en-US" sz="2900" b="1" dirty="0" smtClean="0">
                <a:solidFill>
                  <a:schemeClr val="bg1"/>
                </a:solidFill>
                <a:effectLst>
                  <a:outerShdw blurRad="38100" dist="38100" dir="2700000" algn="tl">
                    <a:srgbClr val="000000">
                      <a:alpha val="43137"/>
                    </a:srgbClr>
                  </a:outerShdw>
                </a:effectLst>
                <a:latin typeface="+mj-lt"/>
                <a:ea typeface="+mj-ea"/>
                <a:cs typeface="+mj-cs"/>
              </a:rPr>
              <a:t>Beograd, 2014</a:t>
            </a:r>
            <a:endParaRPr lang="en-US" sz="2400" dirty="0">
              <a:solidFill>
                <a:schemeClr val="bg1"/>
              </a:solidFill>
              <a:latin typeface="+mj-lt"/>
              <a:ea typeface="+mj-ea"/>
              <a:cs typeface="+mj-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1104900"/>
            <a:ext cx="9144000" cy="69342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a:stretch>
            <a:fillRect/>
          </a:stretch>
        </p:blipFill>
        <p:spPr bwMode="auto">
          <a:xfrm>
            <a:off x="0" y="1550826"/>
            <a:ext cx="9144000" cy="6469224"/>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728788" y="447675"/>
            <a:ext cx="4848225" cy="3790950"/>
          </a:xfrm>
          <a:prstGeom prst="rect">
            <a:avLst/>
          </a:prstGeom>
          <a:ln>
            <a:noFill/>
          </a:ln>
          <a:effectLst>
            <a:outerShdw blurRad="292100" dist="139700" dir="2700000" algn="tl" rotWithShape="0">
              <a:srgbClr val="333333">
                <a:alpha val="65000"/>
              </a:srgbClr>
            </a:outerShdw>
          </a:effectLst>
        </p:spPr>
      </p:pic>
      <p:pic>
        <p:nvPicPr>
          <p:cNvPr id="4099" name="Picture 3"/>
          <p:cNvPicPr>
            <a:picLocks noChangeAspect="1" noChangeArrowheads="1"/>
          </p:cNvPicPr>
          <p:nvPr/>
        </p:nvPicPr>
        <p:blipFill>
          <a:blip r:embed="rId3" cstate="print"/>
          <a:srcRect/>
          <a:stretch>
            <a:fillRect/>
          </a:stretch>
        </p:blipFill>
        <p:spPr bwMode="auto">
          <a:xfrm>
            <a:off x="3519488" y="2105025"/>
            <a:ext cx="4848225" cy="3790950"/>
          </a:xfrm>
          <a:prstGeom prst="rect">
            <a:avLst/>
          </a:prstGeom>
          <a:ln>
            <a:noFill/>
          </a:ln>
          <a:effectLst>
            <a:outerShdw blurRad="292100" dist="139700" dir="2700000" algn="tl" rotWithShape="0">
              <a:srgbClr val="333333">
                <a:alpha val="65000"/>
              </a:srgbClr>
            </a:outerShdw>
          </a:effectLst>
        </p:spPr>
      </p:pic>
      <p:pic>
        <p:nvPicPr>
          <p:cNvPr id="4100" name="Picture 4"/>
          <p:cNvPicPr>
            <a:picLocks noChangeAspect="1" noChangeArrowheads="1"/>
          </p:cNvPicPr>
          <p:nvPr/>
        </p:nvPicPr>
        <p:blipFill>
          <a:blip r:embed="rId4" cstate="print"/>
          <a:srcRect/>
          <a:stretch>
            <a:fillRect/>
          </a:stretch>
        </p:blipFill>
        <p:spPr bwMode="auto">
          <a:xfrm>
            <a:off x="642938" y="3914775"/>
            <a:ext cx="4848225" cy="3790950"/>
          </a:xfrm>
          <a:prstGeom prst="rect">
            <a:avLst/>
          </a:prstGeom>
          <a:ln>
            <a:noFill/>
          </a:ln>
          <a:effectLst>
            <a:outerShdw blurRad="292100" dist="139700" dir="2700000" algn="tl" rotWithShape="0">
              <a:srgbClr val="333333">
                <a:alpha val="65000"/>
              </a:srgbClr>
            </a:outerShdw>
          </a:effectLst>
        </p:spPr>
      </p:pic>
      <p:pic>
        <p:nvPicPr>
          <p:cNvPr id="4101" name="Picture 5"/>
          <p:cNvPicPr>
            <a:picLocks noChangeAspect="1" noChangeArrowheads="1"/>
          </p:cNvPicPr>
          <p:nvPr/>
        </p:nvPicPr>
        <p:blipFill>
          <a:blip r:embed="rId5" cstate="print"/>
          <a:srcRect/>
          <a:stretch>
            <a:fillRect/>
          </a:stretch>
        </p:blipFill>
        <p:spPr bwMode="auto">
          <a:xfrm>
            <a:off x="3938588" y="4829175"/>
            <a:ext cx="4848225" cy="379095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123950" y="2057400"/>
            <a:ext cx="723900" cy="2971800"/>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2200275" y="2009775"/>
            <a:ext cx="6343650" cy="5467350"/>
          </a:xfrm>
          <a:prstGeom prst="rect">
            <a:avLst/>
          </a:prstGeom>
          <a:noFill/>
          <a:ln w="9525">
            <a:noFill/>
            <a:miter lim="800000"/>
            <a:headEnd/>
            <a:tailEnd/>
          </a:ln>
        </p:spPr>
      </p:pic>
      <p:pic>
        <p:nvPicPr>
          <p:cNvPr id="5124" name="Picture 4"/>
          <p:cNvPicPr>
            <a:picLocks noChangeAspect="1" noChangeArrowheads="1"/>
          </p:cNvPicPr>
          <p:nvPr/>
        </p:nvPicPr>
        <p:blipFill>
          <a:blip r:embed="rId4" cstate="print"/>
          <a:srcRect/>
          <a:stretch>
            <a:fillRect/>
          </a:stretch>
        </p:blipFill>
        <p:spPr bwMode="auto">
          <a:xfrm>
            <a:off x="4867275" y="5195888"/>
            <a:ext cx="2914650" cy="1609725"/>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0" y="919163"/>
            <a:ext cx="9144000" cy="7305675"/>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5381</TotalTime>
  <Words>882</Words>
  <Application>Microsoft Office PowerPoint</Application>
  <PresentationFormat>Custom</PresentationFormat>
  <Paragraphs>190</Paragraphs>
  <Slides>46</Slides>
  <Notes>0</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Google SketchUp  Kurs: Principi CAAD-a, Predavanje 02 Univerzitet u Beogradu, Arhitektonski fakultet   </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Mirjana</dc:creator>
  <cp:lastModifiedBy>Mirjana</cp:lastModifiedBy>
  <cp:revision>183</cp:revision>
  <dcterms:created xsi:type="dcterms:W3CDTF">2012-02-25T11:03:05Z</dcterms:created>
  <dcterms:modified xsi:type="dcterms:W3CDTF">2014-03-03T20:06:12Z</dcterms:modified>
</cp:coreProperties>
</file>