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99" r:id="rId4"/>
    <p:sldId id="298" r:id="rId5"/>
    <p:sldId id="294" r:id="rId6"/>
    <p:sldId id="302" r:id="rId7"/>
    <p:sldId id="296" r:id="rId8"/>
    <p:sldId id="293" r:id="rId9"/>
    <p:sldId id="295" r:id="rId10"/>
    <p:sldId id="304" r:id="rId11"/>
    <p:sldId id="301" r:id="rId12"/>
    <p:sldId id="303" r:id="rId13"/>
    <p:sldId id="300" r:id="rId14"/>
    <p:sldId id="310" r:id="rId15"/>
    <p:sldId id="312" r:id="rId16"/>
    <p:sldId id="306" r:id="rId17"/>
    <p:sldId id="307" r:id="rId18"/>
    <p:sldId id="308" r:id="rId19"/>
    <p:sldId id="311" r:id="rId20"/>
    <p:sldId id="316" r:id="rId21"/>
    <p:sldId id="314" r:id="rId22"/>
    <p:sldId id="315" r:id="rId23"/>
    <p:sldId id="309" r:id="rId24"/>
    <p:sldId id="313" r:id="rId25"/>
    <p:sldId id="261" r:id="rId26"/>
    <p:sldId id="289" r:id="rId27"/>
    <p:sldId id="288" r:id="rId28"/>
    <p:sldId id="286" r:id="rId29"/>
    <p:sldId id="287" r:id="rId30"/>
    <p:sldId id="290" r:id="rId31"/>
    <p:sldId id="291" r:id="rId32"/>
    <p:sldId id="263" r:id="rId33"/>
    <p:sldId id="264" r:id="rId34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24" autoAdjust="0"/>
  </p:normalViewPr>
  <p:slideViewPr>
    <p:cSldViewPr>
      <p:cViewPr>
        <p:scale>
          <a:sx n="50" d="100"/>
          <a:sy n="50" d="100"/>
        </p:scale>
        <p:origin x="-1986" y="750"/>
      </p:cViewPr>
      <p:guideLst>
        <p:guide orient="horz" pos="2736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8"/>
            <a:ext cx="77724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75618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3467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AC10-1E04-4C64-84AA-DEEEB2228BEB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8475134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10" Type="http://schemas.microsoft.com/office/2007/relationships/hdphoto" Target="../media/hdphoto1.wdp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earning.rcub.bg.ac.rs/moodle/course/view.php?id=26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hyperlink" Target="http://www.arcspace.com/architects/gehry/retrospective/index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045631"/>
          </a:xfrm>
        </p:spPr>
        <p:txBody>
          <a:bodyPr>
            <a:normAutofit fontScale="90000"/>
          </a:bodyPr>
          <a:lstStyle/>
          <a:p>
            <a:pPr algn="l"/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 </a:t>
            </a:r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CAAD-a</a:t>
            </a:r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800" b="1" smtClean="0"/>
              <a:t>Predavanje </a:t>
            </a:r>
            <a:r>
              <a:rPr lang="sr-Latn-RS" sz="2800" b="1" smtClean="0"/>
              <a:t>00</a:t>
            </a:r>
            <a:r>
              <a:rPr lang="sr-Latn-RS" sz="2800" b="1" smtClean="0"/>
              <a:t>: </a:t>
            </a:r>
            <a:r>
              <a:rPr lang="sr-Latn-RS" sz="2800" b="1" smtClean="0"/>
              <a:t>Prezentacija</a:t>
            </a:r>
            <a:r>
              <a:rPr lang="sr-Latn-RS" sz="2800" b="1" smtClean="0"/>
              <a:t> </a:t>
            </a:r>
            <a:r>
              <a:rPr lang="sr-Latn-RS" sz="2800" b="1" smtClean="0"/>
              <a:t>predmeta</a:t>
            </a:r>
            <a:endParaRPr lang="sr-Latn-R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569200"/>
            <a:ext cx="7010400" cy="812800"/>
          </a:xfrm>
        </p:spPr>
        <p:txBody>
          <a:bodyPr>
            <a:noAutofit/>
          </a:bodyPr>
          <a:lstStyle/>
          <a:p>
            <a:pPr algn="l"/>
            <a:r>
              <a:rPr lang="en-US" sz="1900" dirty="0" smtClean="0">
                <a:solidFill>
                  <a:schemeClr val="tx1"/>
                </a:solidFill>
              </a:rPr>
              <a:t>Dr Mirjana Devetakovic</a:t>
            </a:r>
            <a:r>
              <a:rPr lang="sr-Latn-RS" sz="1900" dirty="0" smtClean="0">
                <a:solidFill>
                  <a:schemeClr val="tx1"/>
                </a:solidFill>
              </a:rPr>
              <a:t/>
            </a:r>
            <a:br>
              <a:rPr lang="sr-Latn-RS" sz="1900" dirty="0" smtClean="0">
                <a:solidFill>
                  <a:schemeClr val="tx1"/>
                </a:solidFill>
              </a:rPr>
            </a:br>
            <a:r>
              <a:rPr lang="en-US" sz="1900" dirty="0" err="1" smtClean="0">
                <a:solidFill>
                  <a:schemeClr val="tx1"/>
                </a:solidFill>
              </a:rPr>
              <a:t>Univerzitet</a:t>
            </a:r>
            <a:r>
              <a:rPr lang="en-US" sz="1900" dirty="0" smtClean="0">
                <a:solidFill>
                  <a:schemeClr val="tx1"/>
                </a:solidFill>
              </a:rPr>
              <a:t> u </a:t>
            </a:r>
            <a:r>
              <a:rPr lang="en-US" sz="1900" dirty="0" err="1" smtClean="0">
                <a:solidFill>
                  <a:schemeClr val="tx1"/>
                </a:solidFill>
              </a:rPr>
              <a:t>Beogradu</a:t>
            </a:r>
            <a:r>
              <a:rPr lang="en-US" sz="1900" dirty="0" smtClean="0">
                <a:solidFill>
                  <a:schemeClr val="tx1"/>
                </a:solidFill>
              </a:rPr>
              <a:t>, </a:t>
            </a:r>
            <a:r>
              <a:rPr lang="en-US" sz="1900" dirty="0" err="1" smtClean="0">
                <a:solidFill>
                  <a:schemeClr val="tx1"/>
                </a:solidFill>
              </a:rPr>
              <a:t>Arhitektonski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fakultet</a:t>
            </a:r>
            <a:r>
              <a:rPr lang="sr-Latn-RS" sz="1900" dirty="0" smtClean="0">
                <a:solidFill>
                  <a:schemeClr val="tx1"/>
                </a:solidFill>
              </a:rPr>
              <a:t/>
            </a:r>
            <a:br>
              <a:rPr lang="sr-Latn-RS" sz="1900" dirty="0" smtClean="0">
                <a:solidFill>
                  <a:schemeClr val="tx1"/>
                </a:solidFill>
              </a:rPr>
            </a:br>
            <a:r>
              <a:rPr lang="en-US" sz="1900" dirty="0" smtClean="0">
                <a:solidFill>
                  <a:schemeClr val="tx1"/>
                </a:solidFill>
              </a:rPr>
              <a:t>Beograd, </a:t>
            </a:r>
            <a:r>
              <a:rPr lang="en-US" sz="1900" dirty="0" smtClean="0">
                <a:solidFill>
                  <a:schemeClr val="tx1"/>
                </a:solidFill>
              </a:rPr>
              <a:t>2014</a:t>
            </a:r>
            <a:endParaRPr lang="en-US" sz="1900" dirty="0" smtClean="0">
              <a:solidFill>
                <a:schemeClr val="tx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72440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181600"/>
            <a:ext cx="2209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486400"/>
            <a:ext cx="2242766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1" y="4352062"/>
            <a:ext cx="2209800" cy="301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9220"/>
            <a:ext cx="9144000" cy="776478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7063" y="8441920"/>
            <a:ext cx="3384989" cy="33684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kumimoji="0" lang="sr-Latn-R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Damjana Lojanicic</a:t>
            </a:r>
            <a:endParaRPr lang="en-US" sz="1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learning.amres.ac.rs/moodle/pluginfile.php/18826/mod_forum/attachment/23515/predrag_milovanovic_47_2012_zadatak_02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45721"/>
            <a:ext cx="2389823" cy="238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learning.amres.ac.rs/moodle/pluginfile.php/18826/mod_forum/attachment/23517/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147" y="0"/>
            <a:ext cx="2083647" cy="23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learning.amres.ac.rs/moodle/pluginfile.php/18826/mod_forum/attachment/23521/CA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794" y="0"/>
            <a:ext cx="2344103" cy="23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learning.amres.ac.rs/moodle/pluginfile.php/18826/mod_forum/attachment/23526/AutoSave_jova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9897" y="0"/>
            <a:ext cx="2344103" cy="23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elearning.amres.ac.rs/moodle/pluginfile.php/18826/mod_forum/attachment/23530/0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433" y="2344103"/>
            <a:ext cx="2403580" cy="240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elearning.amres.ac.rs/moodle/pluginfile.php/18826/mod_forum/attachment/23532/Screenshot_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144" y="2664036"/>
            <a:ext cx="2083647" cy="20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elearning.amres.ac.rs/moodle/pluginfile.php/18826/mod_forum/attachment/23537/sketchup2caa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794" y="2344103"/>
            <a:ext cx="2403580" cy="240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elearning.amres.ac.rs/moodle/pluginfile.php/18826/mod_forum/attachment/23538/caad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13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374" y="2344103"/>
            <a:ext cx="2278274" cy="240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elearning.amres.ac.rs/moodle/pluginfile.php/18826/mod_forum/attachment/23544/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434" y="4747682"/>
            <a:ext cx="2403577" cy="24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elearning.amres.ac.rs/moodle/pluginfile.php/18826/mod_forum/attachment/23547/2.%20zadatak%20-kubicna%20forma%20%20-%20Principi%20CAAD-a%20-%2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143" y="4747684"/>
            <a:ext cx="2083647" cy="24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elearning.amres.ac.rs/moodle/pluginfile.php/18826/mod_forum/attachment/23555/ana%20miletic%20zadatak%20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065188"/>
            <a:ext cx="2087138" cy="20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elearning.amres.ac.rs/moodle/pluginfile.php/18826/mod_forum/attachment/23560/Untitled-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789" y="4810335"/>
            <a:ext cx="2278274" cy="22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elearning.amres.ac.rs/moodle/pluginfile.php/18826/mod_forum/attachment/23568/skup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22" r="13967" b="46659"/>
          <a:stretch/>
        </p:blipFill>
        <p:spPr bwMode="auto">
          <a:xfrm>
            <a:off x="1" y="7151264"/>
            <a:ext cx="2011680" cy="199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elearning.amres.ac.rs/moodle/pluginfile.php/18826/mod_forum/attachment/23618/Image%20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142" y="7159590"/>
            <a:ext cx="2083647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://elearning.amres.ac.rs/moodle/pluginfile.php/18826/mod_forum/attachment/23629/IRFAN%20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789" y="7159590"/>
            <a:ext cx="1992736" cy="199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://elearning.amres.ac.rs/moodle/pluginfile.php/18826/mod_forum/attachment/23630/arn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374" y="4747682"/>
            <a:ext cx="2284626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88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1905000"/>
            <a:ext cx="8458200" cy="1219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sr-Latn-RS" sz="2900" dirty="0" smtClean="0">
                <a:latin typeface="+mj-lt"/>
                <a:ea typeface="+mj-ea"/>
                <a:cs typeface="+mj-cs"/>
              </a:rPr>
              <a:t>Mirela Kanalić</a:t>
            </a:r>
            <a:endParaRPr kumimoji="0" lang="sr-Latn-RS" sz="2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0243" name="Picture 3" descr="http://elearning.amres.ac.rs/moodle/pluginfile.php/19255/mod_forum/attachment/24068/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24400"/>
            <a:ext cx="44196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elearning.amres.ac.rs/moodle/pluginfile.php/19255/mod_forum/attachment/24068/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4196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96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62400" y="4572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</a:rPr>
              <a:t>Princip 04: </a:t>
            </a:r>
            <a:r>
              <a:rPr lang="sr-Latn-RS" sz="2800" dirty="0" smtClean="0">
                <a:solidFill>
                  <a:schemeClr val="bg1"/>
                </a:solidFill>
              </a:rPr>
              <a:t>Preciznost</a:t>
            </a:r>
            <a:endParaRPr lang="sr-Latn-R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5105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</a:rPr>
              <a:t>Princip 05: </a:t>
            </a:r>
            <a:r>
              <a:rPr lang="sr-Latn-RS" sz="2800" dirty="0" smtClean="0">
                <a:solidFill>
                  <a:schemeClr val="bg1"/>
                </a:solidFill>
              </a:rPr>
              <a:t>Brzina</a:t>
            </a:r>
            <a:endParaRPr lang="sr-Latn-R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5626101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</a:rPr>
              <a:t>Princip 06: </a:t>
            </a:r>
            <a:r>
              <a:rPr lang="sr-Latn-RS" sz="2800" dirty="0" smtClean="0">
                <a:solidFill>
                  <a:schemeClr val="bg1"/>
                </a:solidFill>
              </a:rPr>
              <a:t>Efikasnost u izmenama tokom procesa projektovanja</a:t>
            </a:r>
            <a:endParaRPr lang="sr-Latn-R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6553200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</a:rPr>
              <a:t>Princip 07: </a:t>
            </a:r>
            <a:r>
              <a:rPr lang="sr-Latn-RS" sz="2800" dirty="0" smtClean="0">
                <a:solidFill>
                  <a:schemeClr val="bg1"/>
                </a:solidFill>
              </a:rPr>
              <a:t>Crtež kao document i sredstvo saopštavanja arhitektonske ideje</a:t>
            </a:r>
            <a:endParaRPr lang="sr-Latn-R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69" y="1676400"/>
            <a:ext cx="9154769" cy="70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121"/>
            <a:ext cx="9143999" cy="8467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9284"/>
            <a:ext cx="6400801" cy="872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"/>
            <a:ext cx="6104647" cy="860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5244405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sr-Latn-RS" sz="2800" b="1" smtClean="0">
                <a:solidFill>
                  <a:schemeClr val="bg1"/>
                </a:solidFill>
              </a:rPr>
              <a:t>&gt; Princip </a:t>
            </a:r>
            <a:r>
              <a:rPr lang="sr-Latn-RS" sz="2800" b="1" smtClean="0">
                <a:solidFill>
                  <a:schemeClr val="bg1"/>
                </a:solidFill>
              </a:rPr>
              <a:t>09</a:t>
            </a:r>
            <a:r>
              <a:rPr lang="sr-Latn-RS" sz="2800" b="1" smtClean="0">
                <a:solidFill>
                  <a:schemeClr val="bg1"/>
                </a:solidFill>
              </a:rPr>
              <a:t>: </a:t>
            </a:r>
            <a:r>
              <a:rPr lang="sr-Latn-RS" sz="2800" smtClean="0">
                <a:solidFill>
                  <a:schemeClr val="bg1"/>
                </a:solidFill>
              </a:rPr>
              <a:t>Model </a:t>
            </a:r>
            <a:r>
              <a:rPr lang="sr-Latn-RS" sz="2800" smtClean="0">
                <a:solidFill>
                  <a:schemeClr val="bg1"/>
                </a:solidFill>
              </a:rPr>
              <a:t>kao sistem informacija i sredstvo saopštavanja </a:t>
            </a:r>
            <a:r>
              <a:rPr lang="sr-Latn-RS" sz="2800" smtClean="0">
                <a:solidFill>
                  <a:schemeClr val="bg1"/>
                </a:solidFill>
              </a:rPr>
              <a:t>arhitektonske </a:t>
            </a:r>
            <a:r>
              <a:rPr lang="sr-Latn-RS" sz="2800" smtClean="0">
                <a:solidFill>
                  <a:schemeClr val="bg1"/>
                </a:solidFill>
              </a:rPr>
              <a:t>ideje</a:t>
            </a:r>
            <a:endParaRPr lang="sr-Latn-RS" sz="28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6781800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sr-Latn-RS" sz="2800" b="1" smtClean="0">
                <a:solidFill>
                  <a:schemeClr val="bg1"/>
                </a:solidFill>
              </a:rPr>
              <a:t>&gt; Princip </a:t>
            </a:r>
            <a:r>
              <a:rPr lang="sr-Latn-RS" sz="2800" b="1" smtClean="0">
                <a:solidFill>
                  <a:schemeClr val="bg1"/>
                </a:solidFill>
              </a:rPr>
              <a:t>10</a:t>
            </a:r>
            <a:r>
              <a:rPr lang="sr-Latn-RS" sz="2800" b="1" smtClean="0">
                <a:solidFill>
                  <a:schemeClr val="bg1"/>
                </a:solidFill>
              </a:rPr>
              <a:t>: </a:t>
            </a:r>
            <a:r>
              <a:rPr lang="sr-Latn-RS" sz="2800" smtClean="0">
                <a:solidFill>
                  <a:schemeClr val="bg1"/>
                </a:solidFill>
              </a:rPr>
              <a:t>BIM Building Information Modeling </a:t>
            </a:r>
            <a:r>
              <a:rPr lang="sr-Latn-RS" sz="2800" smtClean="0">
                <a:solidFill>
                  <a:schemeClr val="bg1"/>
                </a:solidFill>
              </a:rPr>
              <a:t>1</a:t>
            </a:r>
            <a:endParaRPr lang="sr-Latn-RS" sz="2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778258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smtClean="0">
                <a:solidFill>
                  <a:schemeClr val="bg1"/>
                </a:solidFill>
              </a:rPr>
              <a:t>&gt; Princip </a:t>
            </a:r>
            <a:r>
              <a:rPr lang="sr-Latn-RS" sz="2800" b="1" smtClean="0">
                <a:solidFill>
                  <a:schemeClr val="bg1"/>
                </a:solidFill>
              </a:rPr>
              <a:t>11</a:t>
            </a:r>
            <a:r>
              <a:rPr lang="sr-Latn-RS" sz="2800" b="1" smtClean="0">
                <a:solidFill>
                  <a:schemeClr val="bg1"/>
                </a:solidFill>
              </a:rPr>
              <a:t>: </a:t>
            </a:r>
            <a:r>
              <a:rPr lang="sr-Latn-RS" sz="2800" smtClean="0">
                <a:solidFill>
                  <a:schemeClr val="bg1"/>
                </a:solidFill>
              </a:rPr>
              <a:t>Interoperabilnost</a:t>
            </a:r>
            <a:endParaRPr lang="sr-Latn-RS" sz="2800">
              <a:solidFill>
                <a:schemeClr val="bg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6685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3962400" y="4227493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sr-Latn-RS" sz="2800" b="1" dirty="0" smtClean="0">
                <a:solidFill>
                  <a:schemeClr val="bg1"/>
                </a:solidFill>
              </a:rPr>
              <a:t>&gt; Princip 08: </a:t>
            </a:r>
            <a:r>
              <a:rPr lang="sr-Latn-RS" sz="2800" dirty="0" smtClean="0">
                <a:solidFill>
                  <a:schemeClr val="bg1"/>
                </a:solidFill>
              </a:rPr>
              <a:t>Objektno orijentisani CAAD</a:t>
            </a:r>
            <a:endParaRPr lang="sr-Latn-R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4044"/>
            <a:ext cx="9144000" cy="931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7848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elearning.rcub.bg.ac.rs/moodle/course/view.php?id=269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7022166" cy="719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588" y="169216"/>
            <a:ext cx="4692538" cy="874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"/>
            <a:ext cx="3048000" cy="8821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1000" y="5715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/>
            <a:r>
              <a:rPr lang="sr-Latn-RS" sz="2800" b="1" smtClean="0">
                <a:solidFill>
                  <a:schemeClr val="bg1"/>
                </a:solidFill>
              </a:rPr>
              <a:t>&gt; Princip </a:t>
            </a:r>
            <a:r>
              <a:rPr lang="sr-Latn-RS" sz="2800" b="1" smtClean="0">
                <a:solidFill>
                  <a:schemeClr val="bg1"/>
                </a:solidFill>
              </a:rPr>
              <a:t>13</a:t>
            </a:r>
            <a:r>
              <a:rPr lang="sr-Latn-RS" sz="2800" b="1" smtClean="0">
                <a:solidFill>
                  <a:schemeClr val="bg1"/>
                </a:solidFill>
              </a:rPr>
              <a:t>: </a:t>
            </a:r>
            <a:r>
              <a:rPr lang="sr-Latn-RS" sz="2800" smtClean="0">
                <a:solidFill>
                  <a:schemeClr val="bg1"/>
                </a:solidFill>
              </a:rPr>
              <a:t>Matematičko</a:t>
            </a:r>
            <a:r>
              <a:rPr lang="sr-Latn-RS" sz="2800" smtClean="0">
                <a:solidFill>
                  <a:schemeClr val="bg1"/>
                </a:solidFill>
              </a:rPr>
              <a:t> definisanje  kompleksne </a:t>
            </a:r>
            <a:r>
              <a:rPr lang="sr-Latn-RS" sz="2800" smtClean="0">
                <a:solidFill>
                  <a:schemeClr val="bg1"/>
                </a:solidFill>
              </a:rPr>
              <a:t>forme</a:t>
            </a:r>
            <a:endParaRPr lang="sr-Latn-RS" sz="28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71230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/>
            <a:r>
              <a:rPr lang="sr-Latn-RS" sz="2800" b="1" smtClean="0">
                <a:solidFill>
                  <a:schemeClr val="bg1"/>
                </a:solidFill>
              </a:rPr>
              <a:t>&gt; Princip </a:t>
            </a:r>
            <a:r>
              <a:rPr lang="sr-Latn-RS" sz="2800" b="1" smtClean="0">
                <a:solidFill>
                  <a:schemeClr val="bg1"/>
                </a:solidFill>
              </a:rPr>
              <a:t>14</a:t>
            </a:r>
            <a:r>
              <a:rPr lang="sr-Latn-RS" sz="2800" b="1" smtClean="0">
                <a:solidFill>
                  <a:schemeClr val="bg1"/>
                </a:solidFill>
              </a:rPr>
              <a:t>: </a:t>
            </a:r>
            <a:r>
              <a:rPr lang="sr-Latn-RS" sz="2800" smtClean="0">
                <a:solidFill>
                  <a:schemeClr val="bg1"/>
                </a:solidFill>
              </a:rPr>
              <a:t>Parametarsko </a:t>
            </a:r>
            <a:r>
              <a:rPr lang="sr-Latn-RS" sz="2800" smtClean="0">
                <a:solidFill>
                  <a:schemeClr val="bg1"/>
                </a:solidFill>
              </a:rPr>
              <a:t>modeliranje</a:t>
            </a:r>
            <a:endParaRPr lang="sr-Latn-RS" sz="2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8087380"/>
            <a:ext cx="401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</a:rPr>
              <a:t>&gt; Princip 15: </a:t>
            </a:r>
            <a:r>
              <a:rPr lang="sr-Latn-RS" sz="2800" dirty="0" smtClean="0">
                <a:solidFill>
                  <a:schemeClr val="bg1"/>
                </a:solidFill>
              </a:rPr>
              <a:t>Fabrikacija</a:t>
            </a:r>
            <a:endParaRPr lang="sr-Latn-RS" sz="2800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53000" y="1828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191000" y="51816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</a:rPr>
              <a:t>&gt; Princip 12: </a:t>
            </a:r>
            <a:r>
              <a:rPr lang="sr-Latn-RS" sz="2800" dirty="0" smtClean="0">
                <a:solidFill>
                  <a:schemeClr val="bg1"/>
                </a:solidFill>
              </a:rPr>
              <a:t>NURBS modeliranje</a:t>
            </a:r>
            <a:endParaRPr lang="sr-Latn-R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2286000" cy="239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761999"/>
            <a:ext cx="4038599" cy="303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267200"/>
            <a:ext cx="61341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6096000"/>
            <a:ext cx="38830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sr-Latn-RS" sz="2400" b="1" smtClean="0">
                <a:solidFill>
                  <a:schemeClr val="bg1"/>
                </a:solidFill>
                <a:latin typeface="Arial" charset="0"/>
              </a:rPr>
              <a:t>&gt; Finalni </a:t>
            </a:r>
            <a:r>
              <a:rPr lang="sr-Latn-RS" sz="2400" b="1" smtClean="0">
                <a:solidFill>
                  <a:schemeClr val="bg1"/>
                </a:solidFill>
                <a:latin typeface="Arial" charset="0"/>
              </a:rPr>
              <a:t>rad</a:t>
            </a:r>
            <a:endParaRPr lang="sr-Latn-RS" sz="2400" b="1" smtClean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sr-Latn-RS" sz="2400" b="1" smtClean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sr-Latn-RS" sz="2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"/>
            <a:ext cx="5980451" cy="850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5929842" cy="842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2285" y="304800"/>
            <a:ext cx="6060715" cy="854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004320"/>
            <a:ext cx="8458199" cy="599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6096000"/>
            <a:ext cx="38830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Principi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381999" cy="591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066" y="304800"/>
            <a:ext cx="6089734" cy="861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6096000"/>
            <a:ext cx="38830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ZADATAK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677" t="22881" r="23582" b="4802"/>
          <a:stretch>
            <a:fillRect/>
          </a:stretch>
        </p:blipFill>
        <p:spPr bwMode="auto">
          <a:xfrm>
            <a:off x="5979319" y="3196882"/>
            <a:ext cx="2402681" cy="236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4720947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smtClean="0"/>
              <a:t>Zadatak 01 </a:t>
            </a:r>
            <a:r>
              <a:rPr lang="sr-Latn-RS" sz="2400" dirty="0" smtClean="0"/>
              <a:t>- U okviru ovog zadatka studenti daju kratak osvrt na svoje </a:t>
            </a:r>
            <a:r>
              <a:rPr lang="sr-Latn-RS" sz="2400" dirty="0" smtClean="0"/>
              <a:t>aktuelno poznavanje primene ra</a:t>
            </a:r>
            <a:r>
              <a:rPr lang="sr-Latn-RS" sz="2400" dirty="0" smtClean="0"/>
              <a:t>čunara</a:t>
            </a:r>
            <a:r>
              <a:rPr lang="sr-Latn-RS" sz="2400" dirty="0" smtClean="0"/>
              <a:t> </a:t>
            </a:r>
            <a:r>
              <a:rPr lang="sr-Latn-RS" sz="2400" dirty="0" smtClean="0"/>
              <a:t>i koriste neki od poznatih programa da predstave prostor u kome trenutno stanuju. 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sr-Latn-RS" sz="2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Zadatak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sr-Latn-RS" sz="240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sr-Latn-R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4108" name="Picture 12" descr="http://elearning.amres.ac.rs/moodle/file.php/116/aformatdata/1803/4857/3ds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3365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57200"/>
            <a:ext cx="192405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57200"/>
            <a:ext cx="2063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57200"/>
            <a:ext cx="192405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514601"/>
            <a:ext cx="1945822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5146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2300" y="3276600"/>
            <a:ext cx="8928100" cy="4331732"/>
            <a:chOff x="622300" y="1899336"/>
            <a:chExt cx="8928100" cy="4331732"/>
          </a:xfrm>
        </p:grpSpPr>
        <p:sp>
          <p:nvSpPr>
            <p:cNvPr id="3" name="Rectangle 2"/>
            <p:cNvSpPr/>
            <p:nvPr/>
          </p:nvSpPr>
          <p:spPr>
            <a:xfrm>
              <a:off x="622300" y="1899336"/>
              <a:ext cx="4267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RS" b="1" dirty="0" smtClean="0"/>
                <a:t>Princip 01: </a:t>
              </a:r>
              <a:r>
                <a:rPr lang="sr-Latn-RS" dirty="0" smtClean="0"/>
                <a:t>Dinamičan razvoj CAAD-a</a:t>
              </a:r>
              <a:endParaRPr lang="sr-Latn-R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2300" y="25089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r-Latn-RS" b="1" dirty="0" smtClean="0"/>
                <a:t>Princip 02: </a:t>
              </a:r>
              <a:r>
                <a:rPr lang="sr-Latn-RS" dirty="0" smtClean="0"/>
                <a:t>Približavanje korisniku</a:t>
              </a:r>
              <a:endParaRPr lang="sr-Latn-R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2300" y="30169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r-Latn-RS" b="1" smtClean="0"/>
                <a:t>Princip</a:t>
              </a:r>
              <a:r>
                <a:rPr lang="sr-Latn-RS" b="1" smtClean="0"/>
                <a:t> </a:t>
              </a:r>
              <a:r>
                <a:rPr lang="sr-Latn-RS" b="1" smtClean="0"/>
                <a:t>03</a:t>
              </a:r>
              <a:r>
                <a:rPr lang="sr-Latn-RS" b="1" smtClean="0"/>
                <a:t>: </a:t>
              </a:r>
              <a:r>
                <a:rPr lang="sr-Latn-RS" smtClean="0"/>
                <a:t>Slika kao sredstvo </a:t>
              </a:r>
              <a:r>
                <a:rPr lang="sr-Latn-RS" smtClean="0"/>
                <a:t>saopš</a:t>
              </a:r>
              <a:r>
                <a:rPr lang="sr-Latn-RS" smtClean="0"/>
                <a:t>tavanja arhitektonske </a:t>
              </a:r>
              <a:r>
                <a:rPr lang="sr-Latn-RS" smtClean="0"/>
                <a:t>ideje</a:t>
              </a:r>
              <a:endParaRPr lang="sr-Latn-R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2300" y="36773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r-Latn-RS" b="1" smtClean="0"/>
                <a:t>Princip</a:t>
              </a:r>
              <a:r>
                <a:rPr lang="sr-Latn-RS" b="1" smtClean="0"/>
                <a:t> </a:t>
              </a:r>
              <a:r>
                <a:rPr lang="sr-Latn-RS" b="1" smtClean="0"/>
                <a:t>04</a:t>
              </a:r>
              <a:r>
                <a:rPr lang="sr-Latn-RS" b="1" smtClean="0"/>
                <a:t>: </a:t>
              </a:r>
              <a:r>
                <a:rPr lang="sr-Latn-RS" smtClean="0"/>
                <a:t>Preciznost</a:t>
              </a:r>
              <a:endParaRPr lang="sr-Latn-R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2300" y="40329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r-Latn-RS" b="1" smtClean="0"/>
                <a:t>Princip</a:t>
              </a:r>
              <a:r>
                <a:rPr lang="sr-Latn-RS" b="1" smtClean="0"/>
                <a:t> </a:t>
              </a:r>
              <a:r>
                <a:rPr lang="sr-Latn-RS" b="1" smtClean="0"/>
                <a:t>05</a:t>
              </a:r>
              <a:r>
                <a:rPr lang="sr-Latn-RS" b="1" smtClean="0"/>
                <a:t>: </a:t>
              </a:r>
              <a:r>
                <a:rPr lang="sr-Latn-RS" smtClean="0"/>
                <a:t>Brzina</a:t>
              </a:r>
              <a:endParaRPr lang="sr-Latn-R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300" y="44266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r-Latn-RS" b="1" smtClean="0"/>
                <a:t>Princip</a:t>
              </a:r>
              <a:r>
                <a:rPr lang="sr-Latn-RS" b="1" smtClean="0"/>
                <a:t> </a:t>
              </a:r>
              <a:r>
                <a:rPr lang="sr-Latn-RS" b="1" smtClean="0"/>
                <a:t>06</a:t>
              </a:r>
              <a:r>
                <a:rPr lang="sr-Latn-RS" b="1" smtClean="0"/>
                <a:t>: </a:t>
              </a:r>
              <a:r>
                <a:rPr lang="sr-Latn-RS" smtClean="0"/>
                <a:t>Efikasnost u izmenama tokom procesa </a:t>
              </a:r>
              <a:r>
                <a:rPr lang="sr-Latn-RS" smtClean="0"/>
                <a:t>projektovanja</a:t>
              </a:r>
              <a:endParaRPr lang="sr-Latn-R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300" y="5125135"/>
              <a:ext cx="4381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RS" b="1" dirty="0" smtClean="0"/>
                <a:t>Princip 07: </a:t>
              </a:r>
              <a:r>
                <a:rPr lang="sr-Latn-RS" dirty="0" smtClean="0"/>
                <a:t>Crtež kao do</a:t>
              </a:r>
              <a:r>
                <a:rPr lang="en-US" dirty="0" smtClean="0"/>
                <a:t>k</a:t>
              </a:r>
              <a:r>
                <a:rPr lang="sr-Latn-RS" dirty="0" smtClean="0"/>
                <a:t>ument i sredstvo saopštavanja arhitektonske ideje</a:t>
              </a:r>
              <a:endParaRPr lang="sr-Latn-R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78400" y="1899336"/>
              <a:ext cx="32131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RS" b="1" smtClean="0"/>
                <a:t>Princip</a:t>
              </a:r>
              <a:r>
                <a:rPr lang="sr-Latn-RS" b="1" smtClean="0"/>
                <a:t> </a:t>
              </a:r>
              <a:r>
                <a:rPr lang="sr-Latn-RS" b="1" smtClean="0"/>
                <a:t>08</a:t>
              </a:r>
              <a:r>
                <a:rPr lang="sr-Latn-RS" b="1" smtClean="0"/>
                <a:t>: </a:t>
              </a:r>
              <a:r>
                <a:rPr lang="sr-Latn-RS" smtClean="0"/>
                <a:t>Objektno orijentisani </a:t>
              </a:r>
              <a:r>
                <a:rPr lang="sr-Latn-RS" smtClean="0"/>
                <a:t>CAAD</a:t>
              </a:r>
              <a:endParaRPr lang="sr-Latn-R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78400" y="2508936"/>
              <a:ext cx="3556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RS" b="1" smtClean="0"/>
                <a:t>Princip</a:t>
              </a:r>
              <a:r>
                <a:rPr lang="sr-Latn-RS" b="1" smtClean="0"/>
                <a:t> </a:t>
              </a:r>
              <a:r>
                <a:rPr lang="sr-Latn-RS" b="1" smtClean="0"/>
                <a:t>09</a:t>
              </a:r>
              <a:r>
                <a:rPr lang="sr-Latn-RS" b="1" smtClean="0"/>
                <a:t>: </a:t>
              </a:r>
              <a:r>
                <a:rPr lang="sr-Latn-RS" smtClean="0"/>
                <a:t>Model </a:t>
              </a:r>
              <a:r>
                <a:rPr lang="sr-Latn-RS" smtClean="0"/>
                <a:t>kao sistem informacija i sredstvo saopštavanja </a:t>
              </a:r>
              <a:r>
                <a:rPr lang="sr-Latn-RS" smtClean="0"/>
                <a:t>arhitektonske </a:t>
              </a:r>
              <a:r>
                <a:rPr lang="sr-Latn-RS" smtClean="0"/>
                <a:t>ideje</a:t>
              </a:r>
              <a:endParaRPr lang="sr-Latn-R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78400" y="3423336"/>
              <a:ext cx="3746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RS" b="1" smtClean="0"/>
                <a:t>Princip</a:t>
              </a:r>
              <a:r>
                <a:rPr lang="sr-Latn-RS" b="1" smtClean="0"/>
                <a:t> </a:t>
              </a:r>
              <a:r>
                <a:rPr lang="sr-Latn-RS" b="1" smtClean="0"/>
                <a:t>10</a:t>
              </a:r>
              <a:r>
                <a:rPr lang="sr-Latn-RS" b="1" smtClean="0"/>
                <a:t>: </a:t>
              </a:r>
              <a:r>
                <a:rPr lang="sr-Latn-RS" smtClean="0"/>
                <a:t>BIM Building Information Modeling </a:t>
              </a:r>
              <a:r>
                <a:rPr lang="sr-Latn-RS" smtClean="0"/>
                <a:t>1</a:t>
              </a:r>
              <a:endParaRPr lang="sr-Latn-R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78400" y="40202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r-Latn-RS" b="1" smtClean="0"/>
                <a:t>Princip</a:t>
              </a:r>
              <a:r>
                <a:rPr lang="sr-Latn-RS" b="1" smtClean="0"/>
                <a:t> </a:t>
              </a:r>
              <a:r>
                <a:rPr lang="sr-Latn-RS" b="1" smtClean="0"/>
                <a:t>11</a:t>
              </a:r>
              <a:r>
                <a:rPr lang="sr-Latn-RS" b="1" smtClean="0"/>
                <a:t>: </a:t>
              </a:r>
              <a:r>
                <a:rPr lang="sr-Latn-RS" smtClean="0"/>
                <a:t>Interoperabilnost</a:t>
              </a:r>
              <a:endParaRPr lang="sr-Latn-R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8400" y="44266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r-Latn-RS" b="1" smtClean="0"/>
                <a:t>Princip</a:t>
              </a:r>
              <a:r>
                <a:rPr lang="sr-Latn-RS" b="1" smtClean="0"/>
                <a:t> </a:t>
              </a:r>
              <a:r>
                <a:rPr lang="sr-Latn-RS" b="1" smtClean="0"/>
                <a:t>12</a:t>
              </a:r>
              <a:r>
                <a:rPr lang="sr-Latn-RS" b="1" smtClean="0"/>
                <a:t>: </a:t>
              </a:r>
              <a:r>
                <a:rPr lang="sr-Latn-RS" smtClean="0"/>
                <a:t>NURBS </a:t>
              </a:r>
              <a:r>
                <a:rPr lang="sr-Latn-RS" smtClean="0"/>
                <a:t>modeliranje</a:t>
              </a:r>
              <a:endParaRPr lang="sr-Latn-R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78400" y="483303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r-Latn-RS" b="1" smtClean="0"/>
                <a:t>Princip</a:t>
              </a:r>
              <a:r>
                <a:rPr lang="sr-Latn-RS" b="1" smtClean="0"/>
                <a:t> </a:t>
              </a:r>
              <a:r>
                <a:rPr lang="sr-Latn-RS" b="1" smtClean="0"/>
                <a:t>13</a:t>
              </a:r>
              <a:r>
                <a:rPr lang="sr-Latn-RS" b="1" smtClean="0"/>
                <a:t>: </a:t>
              </a:r>
              <a:r>
                <a:rPr lang="sr-Latn-RS" smtClean="0"/>
                <a:t>Matematičko</a:t>
              </a:r>
              <a:r>
                <a:rPr lang="sr-Latn-RS" smtClean="0"/>
                <a:t> definisanje  kompleksne </a:t>
              </a:r>
              <a:r>
                <a:rPr lang="sr-Latn-RS" smtClean="0"/>
                <a:t>forme</a:t>
              </a:r>
              <a:endParaRPr lang="sr-Latn-R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78400" y="544400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r-Latn-RS" b="1" smtClean="0"/>
                <a:t>Princip</a:t>
              </a:r>
              <a:r>
                <a:rPr lang="sr-Latn-RS" b="1" smtClean="0"/>
                <a:t> </a:t>
              </a:r>
              <a:r>
                <a:rPr lang="sr-Latn-RS" b="1" smtClean="0"/>
                <a:t>14</a:t>
              </a:r>
              <a:r>
                <a:rPr lang="sr-Latn-RS" b="1" smtClean="0"/>
                <a:t>: </a:t>
              </a:r>
              <a:r>
                <a:rPr lang="sr-Latn-RS" smtClean="0"/>
                <a:t>Parametarsko </a:t>
              </a:r>
              <a:r>
                <a:rPr lang="sr-Latn-RS" smtClean="0"/>
                <a:t>modeliranje</a:t>
              </a:r>
              <a:endParaRPr lang="sr-Latn-R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78400" y="5861736"/>
              <a:ext cx="4013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RS" b="1" smtClean="0"/>
                <a:t>Princip</a:t>
              </a:r>
              <a:r>
                <a:rPr lang="sr-Latn-RS" b="1" smtClean="0"/>
                <a:t> </a:t>
              </a:r>
              <a:r>
                <a:rPr lang="sr-Latn-RS" b="1" smtClean="0"/>
                <a:t>15</a:t>
              </a:r>
              <a:r>
                <a:rPr lang="sr-Latn-RS" b="1" smtClean="0"/>
                <a:t>: </a:t>
              </a:r>
              <a:r>
                <a:rPr lang="sr-Latn-RS" smtClean="0"/>
                <a:t>Fabrikacija</a:t>
              </a:r>
              <a:endParaRPr lang="sr-Latn-RS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Principi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27300" y="6639580"/>
            <a:ext cx="593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&gt; </a:t>
            </a:r>
            <a:r>
              <a:rPr lang="sr-Latn-RS" sz="2800" b="1" dirty="0" smtClean="0">
                <a:solidFill>
                  <a:schemeClr val="bg1"/>
                </a:solidFill>
              </a:rPr>
              <a:t>Princip 01: </a:t>
            </a:r>
            <a:r>
              <a:rPr lang="sr-Latn-RS" sz="2800" dirty="0" smtClean="0">
                <a:solidFill>
                  <a:schemeClr val="bg1"/>
                </a:solidFill>
              </a:rPr>
              <a:t>Dinamičan razvoj CAAD-a</a:t>
            </a:r>
            <a:endParaRPr lang="sr-Latn-R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700" y="1460500"/>
            <a:ext cx="9537701" cy="6616701"/>
            <a:chOff x="-12700" y="88901"/>
            <a:chExt cx="9537701" cy="6616701"/>
          </a:xfrm>
        </p:grpSpPr>
        <p:sp>
          <p:nvSpPr>
            <p:cNvPr id="3" name="Text Box 47"/>
            <p:cNvSpPr txBox="1">
              <a:spLocks noChangeArrowheads="1"/>
            </p:cNvSpPr>
            <p:nvPr/>
          </p:nvSpPr>
          <p:spPr bwMode="auto">
            <a:xfrm>
              <a:off x="5029200" y="88901"/>
              <a:ext cx="4114800" cy="369332"/>
            </a:xfrm>
            <a:prstGeom prst="rect">
              <a:avLst/>
            </a:prstGeom>
            <a:solidFill>
              <a:srgbClr val="FF3300">
                <a:alpha val="5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/>
                <a:t>CAAD - </a:t>
              </a:r>
              <a:r>
                <a:rPr lang="sl-SI" sz="1400"/>
                <a:t>projektovanje</a:t>
              </a:r>
              <a:endParaRPr lang="sr-Cyrl-CS" sz="1400"/>
            </a:p>
          </p:txBody>
        </p:sp>
        <p:sp>
          <p:nvSpPr>
            <p:cNvPr id="4" name="Text Box 48"/>
            <p:cNvSpPr txBox="1">
              <a:spLocks noChangeArrowheads="1"/>
            </p:cNvSpPr>
            <p:nvPr/>
          </p:nvSpPr>
          <p:spPr bwMode="auto">
            <a:xfrm>
              <a:off x="6350000" y="393701"/>
              <a:ext cx="2794000" cy="369332"/>
            </a:xfrm>
            <a:prstGeom prst="rect">
              <a:avLst/>
            </a:prstGeom>
            <a:solidFill>
              <a:srgbClr val="FF3300">
                <a:alpha val="3294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/>
                <a:t>VDS - </a:t>
              </a:r>
              <a:r>
                <a:rPr lang="sl-SI" sz="1400"/>
                <a:t>komunikacija</a:t>
              </a:r>
              <a:endParaRPr lang="sr-Cyrl-CS" sz="1400"/>
            </a:p>
          </p:txBody>
        </p:sp>
        <p:sp>
          <p:nvSpPr>
            <p:cNvPr id="5" name="Text Box 49"/>
            <p:cNvSpPr txBox="1">
              <a:spLocks noChangeArrowheads="1"/>
            </p:cNvSpPr>
            <p:nvPr/>
          </p:nvSpPr>
          <p:spPr bwMode="auto">
            <a:xfrm>
              <a:off x="5791200" y="723901"/>
              <a:ext cx="3352800" cy="369332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dirty="0"/>
                <a:t>CAFM - </a:t>
              </a:r>
              <a:r>
                <a:rPr lang="sl-SI" sz="1400" dirty="0"/>
                <a:t>upravljanje</a:t>
              </a:r>
              <a:endParaRPr lang="sr-Cyrl-CS" sz="1400" dirty="0"/>
            </a:p>
          </p:txBody>
        </p:sp>
        <p:sp>
          <p:nvSpPr>
            <p:cNvPr id="6" name="Text Box 50"/>
            <p:cNvSpPr txBox="1">
              <a:spLocks noChangeArrowheads="1"/>
            </p:cNvSpPr>
            <p:nvPr/>
          </p:nvSpPr>
          <p:spPr bwMode="auto">
            <a:xfrm>
              <a:off x="7467600" y="1054101"/>
              <a:ext cx="1676400" cy="584775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/>
                <a:t>KM-</a:t>
              </a:r>
              <a:r>
                <a:rPr lang="sl-SI" sz="1400"/>
                <a:t>Knowledge management</a:t>
              </a:r>
              <a:endParaRPr lang="sr-Cyrl-CS" sz="1400"/>
            </a:p>
          </p:txBody>
        </p:sp>
        <p:grpSp>
          <p:nvGrpSpPr>
            <p:cNvPr id="7" name="Group 60"/>
            <p:cNvGrpSpPr>
              <a:grpSpLocks/>
            </p:cNvGrpSpPr>
            <p:nvPr/>
          </p:nvGrpSpPr>
          <p:grpSpPr bwMode="auto">
            <a:xfrm>
              <a:off x="-12700" y="1568450"/>
              <a:ext cx="9537701" cy="5137152"/>
              <a:chOff x="-8" y="988"/>
              <a:chExt cx="6008" cy="3236"/>
            </a:xfrm>
          </p:grpSpPr>
          <p:pic>
            <p:nvPicPr>
              <p:cNvPr id="9" name="Picture 4" descr="Shanno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" y="2209"/>
                <a:ext cx="412" cy="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" descr="Sketchpad Ivan Sutherla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90" y="2246"/>
                <a:ext cx="742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" descr="Sutherland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131" y="1509"/>
                <a:ext cx="502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144" y="3240"/>
                <a:ext cx="936" cy="5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080" y="3240"/>
                <a:ext cx="936" cy="56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2016" y="3240"/>
                <a:ext cx="936" cy="5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2952" y="3240"/>
                <a:ext cx="936" cy="56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3888" y="3240"/>
                <a:ext cx="936" cy="56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880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1960</a:t>
                </a:r>
                <a:endParaRPr lang="sr-Cyrl-CS" sz="1400"/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1792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1970</a:t>
                </a:r>
                <a:endParaRPr lang="sr-Cyrl-CS" sz="1400"/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>
                <a:off x="2720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1980</a:t>
                </a:r>
                <a:endParaRPr lang="sr-Cyrl-CS" sz="1400"/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3680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1990</a:t>
                </a:r>
                <a:endParaRPr lang="sr-Cyrl-CS" sz="1400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4560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/>
                  <a:t>2000</a:t>
                </a:r>
                <a:endParaRPr lang="sr-Cyrl-CS" sz="1400" dirty="0"/>
              </a:p>
            </p:txBody>
          </p:sp>
          <p:sp>
            <p:nvSpPr>
              <p:cNvPr id="22" name="Text Box 17"/>
              <p:cNvSpPr txBox="1">
                <a:spLocks noChangeArrowheads="1"/>
              </p:cNvSpPr>
              <p:nvPr/>
            </p:nvSpPr>
            <p:spPr bwMode="auto">
              <a:xfrm>
                <a:off x="-8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1950</a:t>
                </a:r>
                <a:endParaRPr lang="sr-Cyrl-CS" sz="1400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H="1">
                <a:off x="88" y="2840"/>
                <a:ext cx="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528" y="2736"/>
                <a:ext cx="0" cy="4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5" name="Picture 20" descr="FOG-bilbao-0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36" y="988"/>
                <a:ext cx="78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4368" y="2160"/>
                <a:ext cx="0" cy="10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3848" y="2856"/>
                <a:ext cx="0" cy="22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3168" y="3272"/>
                <a:ext cx="2592" cy="233"/>
              </a:xfrm>
              <a:prstGeom prst="rect">
                <a:avLst/>
              </a:prstGeom>
              <a:solidFill>
                <a:srgbClr val="FF3300">
                  <a:alpha val="58823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CAAD - </a:t>
                </a:r>
                <a:r>
                  <a:rPr lang="en-US" sz="1400"/>
                  <a:t>Design</a:t>
                </a:r>
                <a:endParaRPr lang="sr-Cyrl-CS" sz="1400"/>
              </a:p>
            </p:txBody>
          </p:sp>
          <p:sp>
            <p:nvSpPr>
              <p:cNvPr id="29" name="Text Box 24"/>
              <p:cNvSpPr txBox="1">
                <a:spLocks noChangeArrowheads="1"/>
              </p:cNvSpPr>
              <p:nvPr/>
            </p:nvSpPr>
            <p:spPr bwMode="auto">
              <a:xfrm>
                <a:off x="3672" y="2640"/>
                <a:ext cx="71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Internet</a:t>
                </a:r>
                <a:endParaRPr lang="sr-Cyrl-CS"/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/>
            </p:nvSpPr>
            <p:spPr bwMode="auto">
              <a:xfrm>
                <a:off x="1504" y="3272"/>
                <a:ext cx="1632" cy="2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CAD</a:t>
                </a:r>
                <a:endParaRPr lang="sr-Cyrl-CS"/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4000" y="3480"/>
                <a:ext cx="1760" cy="233"/>
              </a:xfrm>
              <a:prstGeom prst="rect">
                <a:avLst/>
              </a:prstGeom>
              <a:solidFill>
                <a:srgbClr val="FF3300">
                  <a:alpha val="3294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VDS - </a:t>
                </a:r>
                <a:r>
                  <a:rPr lang="en-US" sz="1400"/>
                  <a:t>Comunication</a:t>
                </a:r>
                <a:endParaRPr lang="sr-Cyrl-CS" sz="140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4824" y="3240"/>
                <a:ext cx="936" cy="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 flipV="1">
                <a:off x="5296" y="2608"/>
                <a:ext cx="0" cy="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/>
            </p:nvSpPr>
            <p:spPr bwMode="auto">
              <a:xfrm>
                <a:off x="3648" y="3672"/>
                <a:ext cx="2112" cy="233"/>
              </a:xfrm>
              <a:prstGeom prst="rect">
                <a:avLst/>
              </a:prstGeom>
              <a:solidFill>
                <a:srgbClr val="FF3300">
                  <a:alpha val="18823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CAFM - </a:t>
                </a:r>
                <a:r>
                  <a:rPr lang="en-US" sz="1400"/>
                  <a:t>Management</a:t>
                </a:r>
                <a:endParaRPr lang="sr-Cyrl-CS" sz="1400"/>
              </a:p>
            </p:txBody>
          </p:sp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>
                <a:off x="3104" y="2864"/>
                <a:ext cx="0" cy="20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2872" y="2656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PC</a:t>
                </a:r>
                <a:endParaRPr lang="sr-Cyrl-CS"/>
              </a:p>
            </p:txBody>
          </p:sp>
          <p:pic>
            <p:nvPicPr>
              <p:cNvPr id="37" name="Picture 33" descr="Mitche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81" y="1488"/>
                <a:ext cx="39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>
                <a:off x="2736" y="216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>
                <a:off x="1968" y="231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/>
            </p:nvSpPr>
            <p:spPr bwMode="auto">
              <a:xfrm>
                <a:off x="1824" y="2048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3D</a:t>
                </a:r>
                <a:endParaRPr lang="sr-Cyrl-CS"/>
              </a:p>
            </p:txBody>
          </p:sp>
          <p:sp>
            <p:nvSpPr>
              <p:cNvPr id="41" name="Text Box 37"/>
              <p:cNvSpPr txBox="1">
                <a:spLocks noChangeArrowheads="1"/>
              </p:cNvSpPr>
              <p:nvPr/>
            </p:nvSpPr>
            <p:spPr bwMode="auto">
              <a:xfrm>
                <a:off x="80" y="2800"/>
                <a:ext cx="96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b="1"/>
                  <a:t>Information theory</a:t>
                </a:r>
                <a:endParaRPr lang="sr-Cyrl-CS" sz="1400" b="1"/>
              </a:p>
            </p:txBody>
          </p:sp>
          <p:sp>
            <p:nvSpPr>
              <p:cNvPr id="42" name="Text Box 40"/>
              <p:cNvSpPr txBox="1">
                <a:spLocks noChangeArrowheads="1"/>
              </p:cNvSpPr>
              <p:nvPr/>
            </p:nvSpPr>
            <p:spPr bwMode="auto">
              <a:xfrm>
                <a:off x="1384" y="2048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2D</a:t>
                </a:r>
                <a:endParaRPr lang="sr-Cyrl-CS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/>
            </p:nvSpPr>
            <p:spPr bwMode="auto">
              <a:xfrm flipV="1">
                <a:off x="3656" y="2288"/>
                <a:ext cx="0" cy="8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42"/>
              <p:cNvSpPr txBox="1">
                <a:spLocks noChangeArrowheads="1"/>
              </p:cNvSpPr>
              <p:nvPr/>
            </p:nvSpPr>
            <p:spPr bwMode="auto">
              <a:xfrm>
                <a:off x="3336" y="2048"/>
                <a:ext cx="76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/>
                  <a:t>CAAD + IS</a:t>
                </a:r>
                <a:endParaRPr lang="sr-Cyrl-CS" sz="1400" dirty="0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/>
            </p:nvSpPr>
            <p:spPr bwMode="auto">
              <a:xfrm flipV="1">
                <a:off x="4032" y="2472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44"/>
              <p:cNvSpPr txBox="1">
                <a:spLocks noChangeArrowheads="1"/>
              </p:cNvSpPr>
              <p:nvPr/>
            </p:nvSpPr>
            <p:spPr bwMode="auto">
              <a:xfrm>
                <a:off x="3744" y="2240"/>
                <a:ext cx="109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CAAD + Internet</a:t>
                </a:r>
                <a:endParaRPr lang="sr-Cyrl-CS" sz="1400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 flipV="1">
                <a:off x="4816" y="2240"/>
                <a:ext cx="0" cy="8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 Box 46"/>
              <p:cNvSpPr txBox="1">
                <a:spLocks noChangeArrowheads="1"/>
              </p:cNvSpPr>
              <p:nvPr/>
            </p:nvSpPr>
            <p:spPr bwMode="auto">
              <a:xfrm>
                <a:off x="4464" y="2048"/>
                <a:ext cx="56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/>
                  <a:t>ArchNet</a:t>
                </a:r>
                <a:endParaRPr lang="sr-Cyrl-CS" sz="1400" dirty="0"/>
              </a:p>
            </p:txBody>
          </p:sp>
          <p:sp>
            <p:nvSpPr>
              <p:cNvPr id="49" name="Text Box 51"/>
              <p:cNvSpPr txBox="1">
                <a:spLocks noChangeArrowheads="1"/>
              </p:cNvSpPr>
              <p:nvPr/>
            </p:nvSpPr>
            <p:spPr bwMode="auto">
              <a:xfrm>
                <a:off x="4440" y="2640"/>
                <a:ext cx="74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Wireless</a:t>
                </a:r>
                <a:endParaRPr lang="sr-Cyrl-CS" dirty="0"/>
              </a:p>
            </p:txBody>
          </p:sp>
          <p:sp>
            <p:nvSpPr>
              <p:cNvPr id="50" name="Text Box 53"/>
              <p:cNvSpPr txBox="1">
                <a:spLocks noChangeArrowheads="1"/>
              </p:cNvSpPr>
              <p:nvPr/>
            </p:nvSpPr>
            <p:spPr bwMode="auto">
              <a:xfrm>
                <a:off x="4704" y="3856"/>
                <a:ext cx="1056" cy="368"/>
              </a:xfrm>
              <a:prstGeom prst="rect">
                <a:avLst/>
              </a:prstGeom>
              <a:solidFill>
                <a:srgbClr val="FF3300">
                  <a:alpha val="18823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KM-</a:t>
                </a:r>
                <a:r>
                  <a:rPr lang="sl-SI" sz="1400"/>
                  <a:t>Knowledge management</a:t>
                </a:r>
                <a:endParaRPr lang="sr-Cyrl-CS" sz="1400"/>
              </a:p>
            </p:txBody>
          </p:sp>
          <p:sp>
            <p:nvSpPr>
              <p:cNvPr id="51" name="Text Box 54"/>
              <p:cNvSpPr txBox="1">
                <a:spLocks noChangeArrowheads="1"/>
              </p:cNvSpPr>
              <p:nvPr/>
            </p:nvSpPr>
            <p:spPr bwMode="auto">
              <a:xfrm>
                <a:off x="5080" y="2320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sr-Cyrl-CS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52" name="Picture 56" descr="Image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4052" y="1548"/>
                <a:ext cx="52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Text Box 57"/>
              <p:cNvSpPr txBox="1">
                <a:spLocks noChangeArrowheads="1"/>
              </p:cNvSpPr>
              <p:nvPr/>
            </p:nvSpPr>
            <p:spPr bwMode="auto">
              <a:xfrm>
                <a:off x="1592" y="1512"/>
                <a:ext cx="76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Ivan Sutherland</a:t>
                </a:r>
                <a:endParaRPr lang="sr-Cyrl-CS" sz="1200"/>
              </a:p>
            </p:txBody>
          </p:sp>
          <p:sp>
            <p:nvSpPr>
              <p:cNvPr id="54" name="Text Box 58"/>
              <p:cNvSpPr txBox="1">
                <a:spLocks noChangeArrowheads="1"/>
              </p:cNvSpPr>
              <p:nvPr/>
            </p:nvSpPr>
            <p:spPr bwMode="auto">
              <a:xfrm>
                <a:off x="3120" y="1488"/>
                <a:ext cx="7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W. J. Mitchell</a:t>
                </a:r>
                <a:endParaRPr lang="sr-Cyrl-CS" sz="1200" dirty="0"/>
              </a:p>
            </p:txBody>
          </p:sp>
          <p:sp>
            <p:nvSpPr>
              <p:cNvPr id="55" name="Text Box 59"/>
              <p:cNvSpPr txBox="1">
                <a:spLocks noChangeArrowheads="1"/>
              </p:cNvSpPr>
              <p:nvPr/>
            </p:nvSpPr>
            <p:spPr bwMode="auto">
              <a:xfrm>
                <a:off x="4560" y="1512"/>
                <a:ext cx="7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F. O. Gehry</a:t>
                </a:r>
                <a:endParaRPr lang="sr-Cyrl-CS" sz="1200" dirty="0"/>
              </a:p>
            </p:txBody>
          </p:sp>
          <p:sp>
            <p:nvSpPr>
              <p:cNvPr id="56" name="Line 29"/>
              <p:cNvSpPr>
                <a:spLocks noChangeShapeType="1"/>
              </p:cNvSpPr>
              <p:nvPr/>
            </p:nvSpPr>
            <p:spPr bwMode="auto">
              <a:xfrm flipV="1">
                <a:off x="5587" y="2256"/>
                <a:ext cx="29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54"/>
              <p:cNvSpPr txBox="1">
                <a:spLocks noChangeArrowheads="1"/>
              </p:cNvSpPr>
              <p:nvPr/>
            </p:nvSpPr>
            <p:spPr bwMode="auto">
              <a:xfrm>
                <a:off x="5448" y="2320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sr-Cyrl-C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/>
            </p:nvSpPr>
            <p:spPr bwMode="auto">
              <a:xfrm>
                <a:off x="2736" y="2110"/>
                <a:ext cx="48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 smtClean="0"/>
                  <a:t>CAAD</a:t>
                </a:r>
                <a:endParaRPr lang="sr-Cyrl-CS" sz="1400" dirty="0"/>
              </a:p>
            </p:txBody>
          </p:sp>
          <p:sp>
            <p:nvSpPr>
              <p:cNvPr id="59" name="Text Box 16"/>
              <p:cNvSpPr txBox="1">
                <a:spLocks noChangeArrowheads="1"/>
              </p:cNvSpPr>
              <p:nvPr/>
            </p:nvSpPr>
            <p:spPr bwMode="auto">
              <a:xfrm>
                <a:off x="5328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 smtClean="0"/>
                  <a:t>2010</a:t>
                </a:r>
                <a:endParaRPr lang="sr-Cyrl-CS" sz="1400" dirty="0"/>
              </a:p>
            </p:txBody>
          </p:sp>
          <p:sp>
            <p:nvSpPr>
              <p:cNvPr id="61" name="Text Box 51"/>
              <p:cNvSpPr txBox="1">
                <a:spLocks noChangeArrowheads="1"/>
              </p:cNvSpPr>
              <p:nvPr/>
            </p:nvSpPr>
            <p:spPr bwMode="auto">
              <a:xfrm>
                <a:off x="5256" y="2521"/>
                <a:ext cx="744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RS" dirty="0" smtClean="0"/>
                  <a:t>Mobile dev.</a:t>
                </a:r>
                <a:endParaRPr lang="sr-Cyrl-CS" dirty="0"/>
              </a:p>
            </p:txBody>
          </p:sp>
          <p:sp>
            <p:nvSpPr>
              <p:cNvPr id="62" name="Text Box 46"/>
              <p:cNvSpPr txBox="1">
                <a:spLocks noChangeArrowheads="1"/>
              </p:cNvSpPr>
              <p:nvPr/>
            </p:nvSpPr>
            <p:spPr bwMode="auto">
              <a:xfrm>
                <a:off x="4944" y="2350"/>
                <a:ext cx="72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RS" sz="1400" dirty="0" smtClean="0"/>
                  <a:t>Parametrics</a:t>
                </a:r>
                <a:endParaRPr lang="sr-Cyrl-CS" sz="1400" dirty="0"/>
              </a:p>
            </p:txBody>
          </p:sp>
          <p:sp>
            <p:nvSpPr>
              <p:cNvPr id="63" name="Text Box 46"/>
              <p:cNvSpPr txBox="1">
                <a:spLocks noChangeArrowheads="1"/>
              </p:cNvSpPr>
              <p:nvPr/>
            </p:nvSpPr>
            <p:spPr bwMode="auto">
              <a:xfrm>
                <a:off x="5192" y="2048"/>
                <a:ext cx="56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l-SI" sz="1400" dirty="0" smtClean="0"/>
                  <a:t>Cloud</a:t>
                </a:r>
                <a:endParaRPr lang="sr-Cyrl-CS" sz="1400" dirty="0"/>
              </a:p>
            </p:txBody>
          </p:sp>
        </p:grpSp>
      </p:grpSp>
      <p:sp>
        <p:nvSpPr>
          <p:cNvPr id="60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Time-line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6829425" cy="582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-5000"/>
          </a:blip>
          <a:srcRect/>
          <a:stretch>
            <a:fillRect/>
          </a:stretch>
        </p:blipFill>
        <p:spPr bwMode="auto">
          <a:xfrm>
            <a:off x="381000" y="609600"/>
            <a:ext cx="7743825" cy="581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798564"/>
            <a:ext cx="5724525" cy="499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05"/>
          <a:stretch/>
        </p:blipFill>
        <p:spPr bwMode="auto">
          <a:xfrm>
            <a:off x="4724400" y="1600200"/>
            <a:ext cx="3581400" cy="427609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6019800"/>
            <a:ext cx="585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&gt; </a:t>
            </a:r>
            <a:r>
              <a:rPr lang="sr-Latn-RS" sz="2800" b="1" dirty="0" smtClean="0">
                <a:solidFill>
                  <a:schemeClr val="bg1"/>
                </a:solidFill>
              </a:rPr>
              <a:t>Princip 02: </a:t>
            </a:r>
            <a:r>
              <a:rPr lang="sr-Latn-RS" sz="2800" dirty="0" smtClean="0">
                <a:solidFill>
                  <a:schemeClr val="bg1"/>
                </a:solidFill>
              </a:rPr>
              <a:t>Približavanje korisniku</a:t>
            </a:r>
            <a:endParaRPr lang="sr-Latn-R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6629400"/>
            <a:ext cx="5626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sr-Latn-RS" sz="2800" b="1" dirty="0" smtClean="0">
                <a:solidFill>
                  <a:schemeClr val="bg1"/>
                </a:solidFill>
              </a:rPr>
              <a:t>&gt; Princip 03: </a:t>
            </a:r>
            <a:r>
              <a:rPr lang="sr-Latn-RS" sz="2800" dirty="0" smtClean="0">
                <a:solidFill>
                  <a:schemeClr val="bg1"/>
                </a:solidFill>
              </a:rPr>
              <a:t>Slika kao sredstvo saopštavanja arhitektonske ideje</a:t>
            </a:r>
            <a:endParaRPr lang="sr-Latn-R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6774</TotalTime>
  <Words>314</Words>
  <Application>Microsoft Office PowerPoint</Application>
  <PresentationFormat>Custom</PresentationFormat>
  <Paragraphs>77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Principi CAAD-a Predavanje 00: Prezentacija predmeta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Mirjana</cp:lastModifiedBy>
  <cp:revision>247</cp:revision>
  <dcterms:created xsi:type="dcterms:W3CDTF">2011-04-27T09:19:57Z</dcterms:created>
  <dcterms:modified xsi:type="dcterms:W3CDTF">2014-02-17T22:35:14Z</dcterms:modified>
</cp:coreProperties>
</file>