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14" r:id="rId3"/>
    <p:sldId id="312" r:id="rId4"/>
    <p:sldId id="347" r:id="rId5"/>
    <p:sldId id="364" r:id="rId6"/>
    <p:sldId id="365" r:id="rId7"/>
    <p:sldId id="345" r:id="rId8"/>
    <p:sldId id="327" r:id="rId9"/>
    <p:sldId id="346" r:id="rId10"/>
    <p:sldId id="368" r:id="rId11"/>
    <p:sldId id="328" r:id="rId12"/>
    <p:sldId id="339" r:id="rId13"/>
    <p:sldId id="343" r:id="rId14"/>
    <p:sldId id="338" r:id="rId15"/>
    <p:sldId id="337" r:id="rId16"/>
    <p:sldId id="329" r:id="rId17"/>
    <p:sldId id="325" r:id="rId18"/>
    <p:sldId id="332" r:id="rId19"/>
    <p:sldId id="333" r:id="rId20"/>
    <p:sldId id="334" r:id="rId21"/>
    <p:sldId id="336" r:id="rId22"/>
    <p:sldId id="354" r:id="rId23"/>
    <p:sldId id="359" r:id="rId24"/>
    <p:sldId id="360" r:id="rId25"/>
    <p:sldId id="361" r:id="rId26"/>
    <p:sldId id="362" r:id="rId27"/>
    <p:sldId id="363" r:id="rId28"/>
    <p:sldId id="335" r:id="rId29"/>
    <p:sldId id="367" r:id="rId30"/>
    <p:sldId id="369" r:id="rId31"/>
    <p:sldId id="355" r:id="rId32"/>
    <p:sldId id="340" r:id="rId33"/>
    <p:sldId id="341" r:id="rId34"/>
    <p:sldId id="342" r:id="rId35"/>
    <p:sldId id="344" r:id="rId36"/>
    <p:sldId id="357" r:id="rId37"/>
    <p:sldId id="358" r:id="rId38"/>
    <p:sldId id="350" r:id="rId39"/>
    <p:sldId id="348" r:id="rId40"/>
    <p:sldId id="349" r:id="rId41"/>
    <p:sldId id="356" r:id="rId42"/>
    <p:sldId id="351" r:id="rId43"/>
    <p:sldId id="352" r:id="rId44"/>
    <p:sldId id="366" r:id="rId45"/>
    <p:sldId id="310" r:id="rId46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624" autoAdjust="0"/>
  </p:normalViewPr>
  <p:slideViewPr>
    <p:cSldViewPr>
      <p:cViewPr>
        <p:scale>
          <a:sx n="50" d="100"/>
          <a:sy n="50" d="100"/>
        </p:scale>
        <p:origin x="-2058" y="-156"/>
      </p:cViewPr>
      <p:guideLst>
        <p:guide orient="horz" pos="1920"/>
        <p:guide pos="5472"/>
        <p:guide pos="432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AC10-1E04-4C64-84AA-DEEEB2228BE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autodesk.com/ACDMAC/2013/ENU/PDFs/acdmac_2013_users_guide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AutoCAD 201</a:t>
            </a:r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</a:t>
            </a:r>
            <a:r>
              <a:rPr lang="sr-Latn-RS" sz="2800" b="1" dirty="0" smtClean="0"/>
              <a:t>6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8740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Dr Mirjana Devetakovic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Beograd, 201</a:t>
            </a:r>
            <a:r>
              <a:rPr lang="sr-Latn-RS" sz="1800" b="1" dirty="0" smtClean="0">
                <a:solidFill>
                  <a:schemeClr val="tx1"/>
                </a:solidFill>
              </a:rPr>
              <a:t>3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6172200"/>
            <a:ext cx="1066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0" y="4267200"/>
            <a:ext cx="5161128" cy="236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3D modeliranje </a:t>
            </a:r>
            <a:endParaRPr kumimoji="0" lang="sr-Latn-RS" sz="20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Latn-RS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Pojam punog tela (solid), površi (surface) i mreže (mesh)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Prikazi modela, kontrola prikaza</a:t>
            </a:r>
            <a:endParaRPr kumimoji="0" lang="sr-Latn-RS" sz="20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Pregeled osnovnih komandi za 3D modeliranje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Latn-RS" sz="1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Pojam renderinga, elementi scene, materijli</a:t>
            </a:r>
            <a:endParaRPr lang="sr-Latn-RS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Latn-RS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Organizacija lista za štampu – 3D prikazi</a:t>
            </a:r>
            <a:endParaRPr lang="sr-Latn-RS" sz="2000" dirty="0" smtClean="0"/>
          </a:p>
        </p:txBody>
      </p:sp>
      <p:pic>
        <p:nvPicPr>
          <p:cNvPr id="8" name="Picture 7" descr="instalacija.jpg"/>
          <p:cNvPicPr>
            <a:picLocks noChangeAspect="1"/>
          </p:cNvPicPr>
          <p:nvPr/>
        </p:nvPicPr>
        <p:blipFill rotWithShape="1">
          <a:blip r:embed="rId2"/>
          <a:srcRect l="82805" t="25587" r="1092" b="15618"/>
          <a:stretch/>
        </p:blipFill>
        <p:spPr>
          <a:xfrm>
            <a:off x="5923128" y="1"/>
            <a:ext cx="3220872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" b="80469"/>
          <a:stretch/>
        </p:blipFill>
        <p:spPr bwMode="auto">
          <a:xfrm>
            <a:off x="0" y="1261446"/>
            <a:ext cx="9144000" cy="108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9"/>
          <a:stretch/>
        </p:blipFill>
        <p:spPr bwMode="auto">
          <a:xfrm>
            <a:off x="-38100" y="3048000"/>
            <a:ext cx="9203009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0" b="70833"/>
          <a:stretch/>
        </p:blipFill>
        <p:spPr bwMode="auto">
          <a:xfrm>
            <a:off x="-38100" y="5260670"/>
            <a:ext cx="9203009" cy="182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2333625"/>
            <a:ext cx="1524000" cy="695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b="1" noProof="0" dirty="0" smtClean="0">
                <a:latin typeface="+mj-lt"/>
                <a:ea typeface="+mj-ea"/>
                <a:cs typeface="+mj-cs"/>
              </a:rPr>
              <a:t>Solid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4357687"/>
            <a:ext cx="1524000" cy="695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b="1" noProof="0" dirty="0" smtClean="0">
                <a:latin typeface="+mj-lt"/>
                <a:ea typeface="+mj-ea"/>
                <a:cs typeface="+mj-cs"/>
              </a:rPr>
              <a:t>Surface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6738936"/>
            <a:ext cx="1524000" cy="695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b="1" noProof="0" dirty="0" smtClean="0">
                <a:latin typeface="+mj-lt"/>
                <a:ea typeface="+mj-ea"/>
                <a:cs typeface="+mj-cs"/>
              </a:rPr>
              <a:t>Mesh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7757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lvl="0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Prikazi modela i kontrola prikaza</a:t>
            </a:r>
            <a:endParaRPr lang="sr-Latn-R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 algn="r"/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69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 t="34375" r="65300" b="27344"/>
          <a:stretch/>
        </p:blipFill>
        <p:spPr bwMode="auto">
          <a:xfrm>
            <a:off x="5372100" y="3352800"/>
            <a:ext cx="2971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Visual style controls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67200" y="5629275"/>
            <a:ext cx="1524000" cy="695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lang="sr-Latn-RS" sz="2900" b="1" noProof="0" dirty="0" smtClean="0">
                <a:latin typeface="+mj-lt"/>
                <a:ea typeface="+mj-ea"/>
                <a:cs typeface="+mj-cs"/>
              </a:rPr>
              <a:t>Hidden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32422" r="64714" b="25261"/>
          <a:stretch/>
        </p:blipFill>
        <p:spPr bwMode="auto">
          <a:xfrm>
            <a:off x="5372100" y="228600"/>
            <a:ext cx="2971800" cy="30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0" y="2867026"/>
            <a:ext cx="23241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lang="sr-Latn-RS" sz="2900" b="1" noProof="0" dirty="0" smtClean="0">
                <a:latin typeface="+mj-lt"/>
                <a:ea typeface="+mj-ea"/>
                <a:cs typeface="+mj-cs"/>
              </a:rPr>
              <a:t>2D Wireframe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35157" r="61713" b="20833"/>
          <a:stretch/>
        </p:blipFill>
        <p:spPr bwMode="auto">
          <a:xfrm>
            <a:off x="5410200" y="5924550"/>
            <a:ext cx="33147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91000" y="8458200"/>
            <a:ext cx="1524000" cy="609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lang="sr-Latn-RS" sz="2900" b="1" noProof="0" dirty="0" smtClean="0">
                <a:latin typeface="+mj-lt"/>
                <a:ea typeface="+mj-ea"/>
                <a:cs typeface="+mj-cs"/>
              </a:rPr>
              <a:t>X-Ray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36459" r="63323" b="21094"/>
          <a:stretch/>
        </p:blipFill>
        <p:spPr bwMode="auto">
          <a:xfrm>
            <a:off x="838200" y="5924550"/>
            <a:ext cx="3048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8458200"/>
            <a:ext cx="1524000" cy="685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lang="sr-Latn-RS" sz="2900" b="1" noProof="0" dirty="0" smtClean="0">
                <a:latin typeface="+mj-lt"/>
                <a:ea typeface="+mj-ea"/>
                <a:cs typeface="+mj-cs"/>
              </a:rPr>
              <a:t>Sketchy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63909" b="22396"/>
          <a:stretch/>
        </p:blipFill>
        <p:spPr bwMode="auto">
          <a:xfrm>
            <a:off x="0" y="2647950"/>
            <a:ext cx="3962400" cy="356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18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9" r="28111" b="65885"/>
          <a:stretch/>
        </p:blipFill>
        <p:spPr bwMode="auto">
          <a:xfrm>
            <a:off x="4848225" y="304800"/>
            <a:ext cx="40195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3" t="48901" r="7173" b="27198"/>
          <a:stretch/>
        </p:blipFill>
        <p:spPr bwMode="auto">
          <a:xfrm>
            <a:off x="1676400" y="5924336"/>
            <a:ext cx="26670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4162425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Kontrola prikaza i     </a:t>
            </a:r>
            <a:b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upravljanje prikazima 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3" t="43956" b="23674"/>
          <a:stretch/>
        </p:blipFill>
        <p:spPr bwMode="auto">
          <a:xfrm>
            <a:off x="5029200" y="3848101"/>
            <a:ext cx="116023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6" t="42708" b="6510"/>
          <a:stretch/>
        </p:blipFill>
        <p:spPr bwMode="auto">
          <a:xfrm>
            <a:off x="6553200" y="4240580"/>
            <a:ext cx="2133600" cy="464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381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lvl="0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Gizmo</a:t>
            </a:r>
            <a:endParaRPr lang="sr-Latn-R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 algn="r"/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74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2" r="16251" b="59115"/>
          <a:stretch/>
        </p:blipFill>
        <p:spPr bwMode="auto">
          <a:xfrm>
            <a:off x="381000" y="3025142"/>
            <a:ext cx="2438400" cy="466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21094" r="50000" b="16146"/>
          <a:stretch/>
        </p:blipFill>
        <p:spPr bwMode="auto">
          <a:xfrm>
            <a:off x="3094892" y="144871"/>
            <a:ext cx="3380150" cy="306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21875" r="56442" b="18229"/>
          <a:stretch/>
        </p:blipFill>
        <p:spPr bwMode="auto">
          <a:xfrm>
            <a:off x="3094892" y="3207338"/>
            <a:ext cx="2822051" cy="292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21354" r="56441" b="17968"/>
          <a:stretch/>
        </p:blipFill>
        <p:spPr bwMode="auto">
          <a:xfrm>
            <a:off x="3061901" y="6131084"/>
            <a:ext cx="2874092" cy="297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Gizmo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19791" r="56515" b="15886"/>
          <a:stretch/>
        </p:blipFill>
        <p:spPr bwMode="auto">
          <a:xfrm>
            <a:off x="5935993" y="5837467"/>
            <a:ext cx="295421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t="19791" r="54099" b="14323"/>
          <a:stretch/>
        </p:blipFill>
        <p:spPr bwMode="auto">
          <a:xfrm>
            <a:off x="5710402" y="3044192"/>
            <a:ext cx="3405395" cy="328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21614" r="52343" b="16667"/>
          <a:stretch/>
        </p:blipFill>
        <p:spPr bwMode="auto">
          <a:xfrm>
            <a:off x="6019801" y="144871"/>
            <a:ext cx="3184454" cy="305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9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lvl="0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Pregled osnovnih komandi za 3D modeliranje</a:t>
            </a:r>
            <a:endParaRPr lang="sr-Latn-R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 algn="r"/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6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3D modeliranje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r="13616" b="76042"/>
          <a:stretch/>
        </p:blipFill>
        <p:spPr bwMode="auto">
          <a:xfrm>
            <a:off x="0" y="3096877"/>
            <a:ext cx="9144000" cy="125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8"/>
          <a:stretch/>
        </p:blipFill>
        <p:spPr bwMode="auto">
          <a:xfrm>
            <a:off x="0" y="4773278"/>
            <a:ext cx="9144000" cy="17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2639677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b="1" dirty="0" smtClean="0">
                <a:latin typeface="+mj-lt"/>
                <a:ea typeface="+mj-ea"/>
                <a:cs typeface="+mj-cs"/>
              </a:rPr>
              <a:t>   3D Basics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5380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3D modeliranje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639677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b="1" dirty="0" smtClean="0">
                <a:latin typeface="+mj-lt"/>
                <a:ea typeface="+mj-ea"/>
                <a:cs typeface="+mj-cs"/>
              </a:rPr>
              <a:t>   3D Modeling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8" b="76415"/>
          <a:stretch/>
        </p:blipFill>
        <p:spPr bwMode="auto">
          <a:xfrm>
            <a:off x="0" y="3429000"/>
            <a:ext cx="9144000" cy="135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19"/>
          <a:stretch/>
        </p:blipFill>
        <p:spPr bwMode="auto">
          <a:xfrm>
            <a:off x="0" y="5105400"/>
            <a:ext cx="9144000" cy="196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7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15885" r="73206" b="33594"/>
          <a:stretch/>
        </p:blipFill>
        <p:spPr bwMode="auto">
          <a:xfrm>
            <a:off x="1524000" y="1047749"/>
            <a:ext cx="3411722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3" r="92992" b="47061"/>
          <a:stretch/>
        </p:blipFill>
        <p:spPr bwMode="auto">
          <a:xfrm>
            <a:off x="235223" y="1066142"/>
            <a:ext cx="911880" cy="273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36855" r="71615" b="13146"/>
          <a:stretch/>
        </p:blipFill>
        <p:spPr bwMode="auto">
          <a:xfrm>
            <a:off x="4724400" y="228600"/>
            <a:ext cx="3372592" cy="365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30819" r="71690" b="17672"/>
          <a:stretch/>
        </p:blipFill>
        <p:spPr bwMode="auto">
          <a:xfrm>
            <a:off x="-76200" y="4198250"/>
            <a:ext cx="3342289" cy="376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5431" r="69266" b="20474"/>
          <a:stretch/>
        </p:blipFill>
        <p:spPr bwMode="auto">
          <a:xfrm>
            <a:off x="5754414" y="3505200"/>
            <a:ext cx="3389586" cy="395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t="42026" r="68781" b="10129"/>
          <a:stretch/>
        </p:blipFill>
        <p:spPr bwMode="auto">
          <a:xfrm>
            <a:off x="3048000" y="5641426"/>
            <a:ext cx="3436883" cy="349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5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239399"/>
            <a:chOff x="622300" y="1899336"/>
            <a:chExt cx="8928100" cy="4239399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2</a:t>
              </a:r>
              <a:r>
                <a:rPr lang="en-US" b="1" dirty="0" smtClean="0"/>
                <a:t>: </a:t>
              </a:r>
              <a:r>
                <a:rPr lang="sr-Latn-CS" dirty="0" smtClean="0"/>
                <a:t>Približavanje korisniku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3</a:t>
              </a:r>
              <a:r>
                <a:rPr lang="en-US" b="1" dirty="0" smtClean="0"/>
                <a:t>: </a:t>
              </a:r>
              <a:r>
                <a:rPr lang="en-US" dirty="0" err="1" smtClean="0"/>
                <a:t>Slika</a:t>
              </a:r>
              <a:r>
                <a:rPr lang="en-US" dirty="0" smtClean="0"/>
                <a:t> </a:t>
              </a:r>
              <a:r>
                <a:rPr lang="en-US" dirty="0" err="1" smtClean="0"/>
                <a:t>kao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4</a:t>
              </a:r>
              <a:r>
                <a:rPr lang="en-US" b="1" dirty="0" smtClean="0"/>
                <a:t>: </a:t>
              </a:r>
              <a:r>
                <a:rPr lang="sr-Latn-CS" dirty="0" smtClean="0"/>
                <a:t>Preciznost i brzina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7582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492404"/>
              <a:ext cx="4381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Princip</a:t>
              </a:r>
              <a:r>
                <a:rPr lang="en-US" b="1" dirty="0" smtClean="0">
                  <a:solidFill>
                    <a:srgbClr val="FF0000"/>
                  </a:solidFill>
                </a:rPr>
                <a:t> 0</a:t>
              </a:r>
              <a:r>
                <a:rPr lang="sr-Latn-CS" b="1" dirty="0" smtClean="0">
                  <a:solidFill>
                    <a:srgbClr val="FF0000"/>
                  </a:solidFill>
                </a:rPr>
                <a:t>7</a:t>
              </a:r>
              <a:r>
                <a:rPr lang="en-US" b="1" dirty="0" smtClean="0">
                  <a:solidFill>
                    <a:srgbClr val="FF0000"/>
                  </a:solidFill>
                </a:rPr>
                <a:t>:</a:t>
              </a:r>
              <a:r>
                <a:rPr lang="sr-Latn-RS" b="1" dirty="0" smtClean="0">
                  <a:solidFill>
                    <a:srgbClr val="FF0000"/>
                  </a:solidFill>
                </a:rPr>
                <a:t> </a:t>
              </a:r>
              <a:r>
                <a:rPr lang="sr-Latn-RS" dirty="0" smtClean="0">
                  <a:solidFill>
                    <a:srgbClr val="FF0000"/>
                  </a:solidFill>
                </a:rPr>
                <a:t>Model kao sistem informacija i sredstvo saopštavanja arhitektonske ideje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8</a:t>
              </a:r>
              <a:r>
                <a:rPr lang="en-US" b="1" dirty="0" smtClean="0"/>
                <a:t>: </a:t>
              </a:r>
              <a:r>
                <a:rPr lang="sr-Latn-CS" dirty="0" smtClean="0"/>
                <a:t>Objektno orijentisani CAAD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BIM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042336"/>
              <a:ext cx="37465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10: </a:t>
              </a:r>
              <a:r>
                <a:rPr lang="sr-Latn-RS" dirty="0" smtClean="0"/>
                <a:t>Integrisano projektovanje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34995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39567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413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0997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5569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32462" r="67787" b="17051"/>
          <a:stretch/>
        </p:blipFill>
        <p:spPr bwMode="auto">
          <a:xfrm>
            <a:off x="399510" y="4079194"/>
            <a:ext cx="3267345" cy="369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15517" r="90064" b="62931"/>
          <a:stretch/>
        </p:blipFill>
        <p:spPr bwMode="auto">
          <a:xfrm>
            <a:off x="399510" y="1295400"/>
            <a:ext cx="1403132" cy="255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13793" r="66358" b="29957"/>
          <a:stretch/>
        </p:blipFill>
        <p:spPr bwMode="auto">
          <a:xfrm>
            <a:off x="2362200" y="76200"/>
            <a:ext cx="3436883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5075" r="67937" b="15112"/>
          <a:stretch/>
        </p:blipFill>
        <p:spPr bwMode="auto">
          <a:xfrm>
            <a:off x="3962400" y="5257800"/>
            <a:ext cx="3439236" cy="364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25000" r="68008" b="22656"/>
          <a:stretch/>
        </p:blipFill>
        <p:spPr bwMode="auto">
          <a:xfrm>
            <a:off x="5562600" y="1600200"/>
            <a:ext cx="3371851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670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lvl="0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Organizacija lista za štampu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3D prikazi</a:t>
            </a:r>
            <a:endParaRPr lang="sr-Latn-R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 algn="r"/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65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832"/>
            <a:ext cx="9143999" cy="761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544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761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271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834"/>
            <a:ext cx="9143999" cy="761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008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64" b="12239"/>
          <a:stretch/>
        </p:blipFill>
        <p:spPr bwMode="auto">
          <a:xfrm>
            <a:off x="0" y="914399"/>
            <a:ext cx="9144000" cy="75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72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63048" cy="643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626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8" t="12363" r="16409" b="3022"/>
          <a:stretch/>
        </p:blipFill>
        <p:spPr bwMode="auto">
          <a:xfrm>
            <a:off x="1752600" y="0"/>
            <a:ext cx="703613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961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lvl="0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Pojam renderinga, elementi scene, materijalizacija</a:t>
            </a:r>
            <a:endParaRPr lang="sr-Latn-R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 algn="r"/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49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6" b="62500"/>
          <a:stretch/>
        </p:blipFill>
        <p:spPr bwMode="auto">
          <a:xfrm>
            <a:off x="-19050" y="762000"/>
            <a:ext cx="9144000" cy="251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r="9444"/>
          <a:stretch/>
        </p:blipFill>
        <p:spPr bwMode="auto">
          <a:xfrm>
            <a:off x="38102" y="3962399"/>
            <a:ext cx="4734322" cy="434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"/>
          <a:stretch/>
        </p:blipFill>
        <p:spPr bwMode="auto">
          <a:xfrm>
            <a:off x="4963887" y="3948909"/>
            <a:ext cx="4180113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85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3D modeliranje u AutoCAD-u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657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219200" y="5791200"/>
            <a:ext cx="7543800" cy="1676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lvl="0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3D Vizuelne komunikacije – CAAD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Studentski Radovi komande za 3D modeliranje</a:t>
            </a:r>
            <a:endParaRPr lang="sr-Latn-R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 algn="r"/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78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risnik\AppData\Local\Microsoft\Windows\Temporary Internet Files\Content.IE5\0B01YE2V\cad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600200"/>
            <a:ext cx="9010650" cy="63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risnik\AppData\Local\Microsoft\Windows\Temporary Internet Files\Content.IE5\M44P768K\lo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22" y="0"/>
            <a:ext cx="647362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25000" r="68008" b="22656"/>
          <a:stretch/>
        </p:blipFill>
        <p:spPr bwMode="auto">
          <a:xfrm>
            <a:off x="0" y="4267200"/>
            <a:ext cx="2910528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138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orisnik\AppData\Local\Microsoft\Windows\Temporary Internet Files\Content.IE5\WDFARXUO\mat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"/>
            <a:ext cx="61722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9115" r="67057" b="44531"/>
          <a:stretch/>
        </p:blipFill>
        <p:spPr bwMode="auto">
          <a:xfrm>
            <a:off x="228600" y="5162550"/>
            <a:ext cx="3124200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666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orisnik\AppData\Local\Microsoft\Windows\Temporary Internet Files\Content.IE5\1P0ZXE3N\bb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00" y="-6668"/>
            <a:ext cx="6430500" cy="91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32462" r="67787" b="17051"/>
          <a:stretch/>
        </p:blipFill>
        <p:spPr bwMode="auto">
          <a:xfrm>
            <a:off x="0" y="3810000"/>
            <a:ext cx="3267345" cy="369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42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Korisnik\AppData\Local\Microsoft\Windows\Temporary Internet Files\Content.IE5\0TJS8CE2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63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orisnik\AppData\Local\Microsoft\Windows\Temporary Internet Files\Content.IE5\SQJC721P\kata 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20955"/>
            <a:ext cx="6477000" cy="916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58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09600" y="5791200"/>
            <a:ext cx="81534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lvl="0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3D Vizuelne komunikacije – CAAD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Elementi Klasične arhitekture – studentski radovi</a:t>
            </a:r>
            <a:endParaRPr lang="sr-Latn-R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 algn="r"/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00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elearning.amres.ac.rs/moodle/pluginfile.php/19594/mod_forum/post/24727/Plak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11" y="0"/>
            <a:ext cx="6462189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0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3" b="10469"/>
          <a:stretch/>
        </p:blipFill>
        <p:spPr bwMode="auto">
          <a:xfrm>
            <a:off x="0" y="1485899"/>
            <a:ext cx="9144000" cy="615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573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elearning.amres.ac.rs/moodle/pluginfile.php/19593/mod_forum/post/24729/plak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74" y="0"/>
            <a:ext cx="6448726" cy="912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84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elearning.amres.ac.rs/moodle/pluginfile.php/19593/mod_forum/post/24728/plak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6096"/>
            <a:ext cx="6477000" cy="916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803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elearning.amres.ac.rs/moodle/pluginfile.php/19593/mod_forum/attachment/24692/windo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13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elearning.amres.ac.rs/moodle/pluginfile.php/19593/mod_forum/attachment/24718/a%20%281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6"/>
          <a:stretch/>
        </p:blipFill>
        <p:spPr bwMode="auto">
          <a:xfrm>
            <a:off x="2065322" y="-4764"/>
            <a:ext cx="7097728" cy="9148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794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mail-attachment.googleusercontent.com/attachment/u/0/?saduie=AG9B_P8g4JnaOhY7Rf9dYFa-7VaL&amp;attid=0.1&amp;disp=emb&amp;view=att&amp;th=13e461a4847a7e9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20909"/>
          <a:stretch/>
        </p:blipFill>
        <p:spPr bwMode="auto">
          <a:xfrm>
            <a:off x="0" y="2573806"/>
            <a:ext cx="9144000" cy="44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45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288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ctr"/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2013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2" b="9065"/>
          <a:stretch/>
        </p:blipFill>
        <p:spPr bwMode="auto">
          <a:xfrm>
            <a:off x="0" y="1678665"/>
            <a:ext cx="9144000" cy="605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353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9" b="8750"/>
          <a:stretch/>
        </p:blipFill>
        <p:spPr bwMode="auto">
          <a:xfrm>
            <a:off x="0" y="1771650"/>
            <a:ext cx="915960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32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" b="5146"/>
          <a:stretch/>
        </p:blipFill>
        <p:spPr bwMode="auto">
          <a:xfrm>
            <a:off x="19051" y="0"/>
            <a:ext cx="9124950" cy="452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1" y="4495800"/>
            <a:ext cx="8972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3"/>
              </a:rPr>
              <a:t>http://</a:t>
            </a:r>
            <a:r>
              <a:rPr lang="sr-Latn-RS" dirty="0" smtClean="0">
                <a:hlinkClick r:id="rId3"/>
              </a:rPr>
              <a:t>docs.autodesk.com/ACDMAC/2013/ENU/PDFs/acdmac_2013_users_guide.pdf</a:t>
            </a: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3" b="5208"/>
          <a:stretch/>
        </p:blipFill>
        <p:spPr bwMode="auto">
          <a:xfrm>
            <a:off x="0" y="5007109"/>
            <a:ext cx="9144001" cy="413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81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lvl="0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Pojam punog tela (solid), površi (surface) i mreže (mesh)</a:t>
            </a:r>
          </a:p>
          <a:p>
            <a:pPr marL="238125" indent="-238125" algn="r"/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44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3734"/>
            <a:ext cx="9144000" cy="414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Solid</a:t>
            </a:r>
            <a:r>
              <a:rPr lang="sr-Latn-RS" sz="29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surface, mesh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9769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3761</TotalTime>
  <Words>280</Words>
  <Application>Microsoft Office PowerPoint</Application>
  <PresentationFormat>Custom</PresentationFormat>
  <Paragraphs>64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AutoCAD 2013  Kurs: Principi CAAD-a, Predavanje 6 Univerzitet u Beogradu, Arhitektonski fakultet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Korisnik</cp:lastModifiedBy>
  <cp:revision>297</cp:revision>
  <dcterms:created xsi:type="dcterms:W3CDTF">2011-04-27T09:19:57Z</dcterms:created>
  <dcterms:modified xsi:type="dcterms:W3CDTF">2013-04-26T12:06:32Z</dcterms:modified>
</cp:coreProperties>
</file>