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14" r:id="rId3"/>
    <p:sldId id="315" r:id="rId4"/>
    <p:sldId id="276" r:id="rId5"/>
    <p:sldId id="277" r:id="rId6"/>
    <p:sldId id="316" r:id="rId7"/>
    <p:sldId id="311" r:id="rId8"/>
    <p:sldId id="317" r:id="rId9"/>
    <p:sldId id="264" r:id="rId10"/>
    <p:sldId id="266" r:id="rId11"/>
    <p:sldId id="339" r:id="rId12"/>
    <p:sldId id="267" r:id="rId13"/>
    <p:sldId id="270" r:id="rId14"/>
    <p:sldId id="268" r:id="rId15"/>
    <p:sldId id="278" r:id="rId16"/>
    <p:sldId id="281" r:id="rId17"/>
    <p:sldId id="279" r:id="rId18"/>
    <p:sldId id="280" r:id="rId19"/>
    <p:sldId id="269" r:id="rId20"/>
    <p:sldId id="286" r:id="rId21"/>
    <p:sldId id="287" r:id="rId22"/>
    <p:sldId id="289" r:id="rId23"/>
    <p:sldId id="290" r:id="rId24"/>
    <p:sldId id="291" r:id="rId25"/>
    <p:sldId id="292" r:id="rId26"/>
    <p:sldId id="288" r:id="rId27"/>
    <p:sldId id="308" r:id="rId28"/>
    <p:sldId id="309" r:id="rId29"/>
    <p:sldId id="293" r:id="rId30"/>
    <p:sldId id="294" r:id="rId31"/>
    <p:sldId id="296" r:id="rId32"/>
    <p:sldId id="295" r:id="rId33"/>
    <p:sldId id="297" r:id="rId34"/>
    <p:sldId id="298" r:id="rId35"/>
    <p:sldId id="305" r:id="rId36"/>
    <p:sldId id="284" r:id="rId37"/>
    <p:sldId id="285" r:id="rId38"/>
    <p:sldId id="282" r:id="rId39"/>
    <p:sldId id="300" r:id="rId40"/>
    <p:sldId id="307" r:id="rId41"/>
    <p:sldId id="301" r:id="rId42"/>
    <p:sldId id="304" r:id="rId43"/>
    <p:sldId id="302" r:id="rId44"/>
    <p:sldId id="303" r:id="rId45"/>
    <p:sldId id="306" r:id="rId46"/>
    <p:sldId id="283" r:id="rId47"/>
    <p:sldId id="312" r:id="rId48"/>
    <p:sldId id="338" r:id="rId49"/>
    <p:sldId id="318" r:id="rId50"/>
    <p:sldId id="319" r:id="rId51"/>
    <p:sldId id="321" r:id="rId52"/>
    <p:sldId id="320" r:id="rId53"/>
    <p:sldId id="322" r:id="rId54"/>
    <p:sldId id="323" r:id="rId55"/>
    <p:sldId id="324" r:id="rId56"/>
    <p:sldId id="325" r:id="rId57"/>
    <p:sldId id="327" r:id="rId58"/>
    <p:sldId id="326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10" r:id="rId70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24" autoAdjust="0"/>
  </p:normalViewPr>
  <p:slideViewPr>
    <p:cSldViewPr>
      <p:cViewPr>
        <p:scale>
          <a:sx n="50" d="100"/>
          <a:sy n="50" d="100"/>
        </p:scale>
        <p:origin x="-2046" y="-156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C10-1E04-4C64-84AA-DEEEB2228BEB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utodesk.blogs.com/between_the_lines/autocad-release-history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sa.autodesk.com/adsk/servlet/item?siteID=123112&amp;id=13202153&amp;linkID=9240615" TargetMode="External"/><Relationship Id="rId2" Type="http://schemas.openxmlformats.org/officeDocument/2006/relationships/hyperlink" Target="http://adskmedia.com/autocad-2012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learning.amres.ac.rs/moodle/course/view.php?id=175" TargetMode="External"/><Relationship Id="rId2" Type="http://schemas.openxmlformats.org/officeDocument/2006/relationships/hyperlink" Target="http://elearning.amres.ac.rs/moodle/pluginfile.php/19255/mod_forum/post/24018/daft.rb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tudents.autodesk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04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188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Dr Mirjana Devetakovic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Beograd, </a:t>
            </a:r>
            <a:r>
              <a:rPr lang="en-US" sz="1800" b="1" dirty="0" smtClean="0">
                <a:solidFill>
                  <a:schemeClr val="tx1"/>
                </a:solidFill>
              </a:rPr>
              <a:t>201</a:t>
            </a:r>
            <a:r>
              <a:rPr lang="sr-Latn-RS" sz="1800" b="1" dirty="0" smtClean="0">
                <a:solidFill>
                  <a:schemeClr val="tx1"/>
                </a:solidFill>
              </a:rPr>
              <a:t>3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61722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5720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Instaliranje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AutoCAD-a (</a:t>
            </a: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studentska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verzija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sr-Latn-R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Autodesk Exchange – Resursi za učenje AutoCAD-a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Radno okruženje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sr-Latn-RS" sz="2000" dirty="0" smtClean="0"/>
              <a:t>Podešavanje </a:t>
            </a:r>
            <a:r>
              <a:rPr lang="sr-Latn-RS" sz="2000" dirty="0" smtClean="0"/>
              <a:t>crteža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</a:t>
            </a:r>
            <a:r>
              <a:rPr lang="sr-Latn-RS" sz="2000" dirty="0" smtClean="0"/>
              <a:t>snovne komande za crtanje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sr-Latn-RS" sz="2000" dirty="0" smtClean="0"/>
              <a:t>modifikaciju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Latn-R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Komentar prošlog zadatka</a:t>
            </a:r>
            <a:endParaRPr lang="sr-Latn-RS" sz="2000" dirty="0" smtClean="0"/>
          </a:p>
        </p:txBody>
      </p:sp>
      <p:pic>
        <p:nvPicPr>
          <p:cNvPr id="8" name="Picture 7" descr="instalacija.jpg"/>
          <p:cNvPicPr>
            <a:picLocks noChangeAspect="1"/>
          </p:cNvPicPr>
          <p:nvPr/>
        </p:nvPicPr>
        <p:blipFill rotWithShape="1">
          <a:blip r:embed="rId2"/>
          <a:srcRect l="82805" t="25587" r="1092" b="15618"/>
          <a:stretch/>
        </p:blipFill>
        <p:spPr>
          <a:xfrm>
            <a:off x="5923128" y="1"/>
            <a:ext cx="3220872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en-US" sz="2900" dirty="0" smtClean="0">
                <a:latin typeface="Arial" pitchFamily="34" charset="0"/>
                <a:ea typeface="+mj-ea"/>
                <a:cs typeface="Arial" pitchFamily="34" charset="0"/>
              </a:rPr>
              <a:t>G</a:t>
            </a:r>
            <a:r>
              <a:rPr lang="sr-Latn-RS" sz="2900" dirty="0" smtClean="0">
                <a:latin typeface="Arial" pitchFamily="34" charset="0"/>
                <a:ea typeface="+mj-ea"/>
                <a:cs typeface="Arial" pitchFamily="34" charset="0"/>
              </a:rPr>
              <a:t>etting started videos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0" r="33340" b="5194"/>
          <a:stretch/>
        </p:blipFill>
        <p:spPr bwMode="auto">
          <a:xfrm>
            <a:off x="4990372" y="-45458"/>
            <a:ext cx="4153628" cy="918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5" r="66427"/>
          <a:stretch/>
        </p:blipFill>
        <p:spPr bwMode="auto">
          <a:xfrm>
            <a:off x="5210175" y="38100"/>
            <a:ext cx="3933825" cy="710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62674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828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drawing</a:t>
            </a: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878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r="66618" b="72917"/>
          <a:stretch>
            <a:fillRect/>
          </a:stretch>
        </p:blipFill>
        <p:spPr bwMode="auto">
          <a:xfrm>
            <a:off x="4800600" y="304800"/>
            <a:ext cx="434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 b="5208"/>
          <a:stretch>
            <a:fillRect/>
          </a:stretch>
        </p:blipFill>
        <p:spPr bwMode="auto">
          <a:xfrm>
            <a:off x="0" y="5326637"/>
            <a:ext cx="7162800" cy="381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 b="5208"/>
          <a:stretch>
            <a:fillRect/>
          </a:stretch>
        </p:blipFill>
        <p:spPr bwMode="auto">
          <a:xfrm>
            <a:off x="708200" y="3810000"/>
            <a:ext cx="843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5208"/>
          <a:stretch>
            <a:fillRect/>
          </a:stretch>
        </p:blipFill>
        <p:spPr bwMode="auto">
          <a:xfrm>
            <a:off x="2590800" y="1981200"/>
            <a:ext cx="6553200" cy="349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b="5208"/>
          <a:stretch>
            <a:fillRect/>
          </a:stretch>
        </p:blipFill>
        <p:spPr bwMode="auto">
          <a:xfrm>
            <a:off x="2590800" y="5651519"/>
            <a:ext cx="6553200" cy="349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8458200" cy="203623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3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</a:t>
            </a: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Model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Layout 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sr-Latn-RS" sz="31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organizacija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lista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štampu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sr-Latn-RS" sz="3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953000"/>
            <a:ext cx="1524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8610600"/>
            <a:ext cx="1524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65872" r="61424" b="5208"/>
          <a:stretch>
            <a:fillRect/>
          </a:stretch>
        </p:blipFill>
        <p:spPr bwMode="auto">
          <a:xfrm>
            <a:off x="609599" y="3581400"/>
            <a:ext cx="433893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60973" t="65872" r="412" b="5208"/>
          <a:stretch>
            <a:fillRect/>
          </a:stretch>
        </p:blipFill>
        <p:spPr bwMode="auto">
          <a:xfrm>
            <a:off x="609600" y="6019800"/>
            <a:ext cx="4343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81600" y="3581400"/>
            <a:ext cx="4419600" cy="12954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Komandna linija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koordinate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snap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, grid, ortho, dynamic input,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lineweight 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81600" y="6019800"/>
            <a:ext cx="3962400" cy="14478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Model/Paper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Q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uick view layout, quick view paper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Annotation scale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Workspace swit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c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hing (izgled radnog okruženja), Cleanscreen</a:t>
            </a:r>
          </a:p>
          <a:p>
            <a:endParaRPr lang="sr-Latn-RS" sz="2400" dirty="0" smtClean="0">
              <a:latin typeface="+mj-lt"/>
              <a:ea typeface="+mj-ea"/>
              <a:cs typeface="+mj-cs"/>
            </a:endParaRPr>
          </a:p>
          <a:p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50292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2578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55626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0" y="76962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t="33333" r="56662" b="5208"/>
          <a:stretch>
            <a:fillRect/>
          </a:stretch>
        </p:blipFill>
        <p:spPr bwMode="auto">
          <a:xfrm>
            <a:off x="3200400" y="3276600"/>
            <a:ext cx="563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Komandna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linija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r="42020" b="5208"/>
          <a:stretch>
            <a:fillRect/>
          </a:stretch>
        </p:blipFill>
        <p:spPr bwMode="auto">
          <a:xfrm>
            <a:off x="2743200" y="3260436"/>
            <a:ext cx="6400800" cy="58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Palete sa komandama i padajući meniji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458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AutoCAD Classic </a:t>
            </a:r>
            <a:endParaRPr lang="en-US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r="66618" b="72917"/>
          <a:stretch>
            <a:fillRect/>
          </a:stretch>
        </p:blipFill>
        <p:spPr bwMode="auto">
          <a:xfrm>
            <a:off x="-2931" y="67818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b="70833"/>
          <a:stretch>
            <a:fillRect/>
          </a:stretch>
        </p:blipFill>
        <p:spPr bwMode="auto">
          <a:xfrm>
            <a:off x="0" y="3276600"/>
            <a:ext cx="9144000" cy="14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Trake sa komandama (ribbons)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b="66667"/>
          <a:stretch>
            <a:fillRect/>
          </a:stretch>
        </p:blipFill>
        <p:spPr bwMode="auto">
          <a:xfrm>
            <a:off x="0" y="5181600"/>
            <a:ext cx="9144000" cy="17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 b="66667"/>
          <a:stretch>
            <a:fillRect/>
          </a:stretch>
        </p:blipFill>
        <p:spPr bwMode="auto">
          <a:xfrm>
            <a:off x="0" y="7162800"/>
            <a:ext cx="9144000" cy="17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248400" y="4572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Drafting and Annotation 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6705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Basics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8743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Modeling</a:t>
            </a:r>
            <a:endParaRPr lang="en-US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r="66618" b="72917"/>
          <a:stretch>
            <a:fillRect/>
          </a:stretch>
        </p:blipFill>
        <p:spPr bwMode="auto">
          <a:xfrm>
            <a:off x="6638192" y="3810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59375"/>
          <a:stretch>
            <a:fillRect/>
          </a:stretch>
        </p:blipFill>
        <p:spPr bwMode="auto">
          <a:xfrm>
            <a:off x="0" y="6445873"/>
            <a:ext cx="9144000" cy="208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b="63542"/>
          <a:stretch>
            <a:fillRect/>
          </a:stretch>
        </p:blipFill>
        <p:spPr bwMode="auto">
          <a:xfrm>
            <a:off x="0" y="4145481"/>
            <a:ext cx="9144000" cy="187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b="64583"/>
          <a:stretch>
            <a:fillRect/>
          </a:stretch>
        </p:blipFill>
        <p:spPr bwMode="auto">
          <a:xfrm>
            <a:off x="0" y="1836833"/>
            <a:ext cx="9144000" cy="182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248400" y="3657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Drafting and Annotation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019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Basics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8382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Modeling</a:t>
            </a:r>
            <a:endParaRPr lang="en-US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r="66618" b="72917"/>
          <a:stretch>
            <a:fillRect/>
          </a:stretch>
        </p:blipFill>
        <p:spPr bwMode="auto">
          <a:xfrm>
            <a:off x="6638192" y="3810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74817" b="60417"/>
          <a:stretch>
            <a:fillRect/>
          </a:stretch>
        </p:blipFill>
        <p:spPr bwMode="auto">
          <a:xfrm>
            <a:off x="0" y="3733800"/>
            <a:ext cx="3276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r="77526" b="35417"/>
          <a:stretch>
            <a:fillRect/>
          </a:stretch>
        </p:blipFill>
        <p:spPr bwMode="auto">
          <a:xfrm>
            <a:off x="3109912" y="4038600"/>
            <a:ext cx="2924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/>
          <a:srcRect r="74597" b="38542"/>
          <a:stretch>
            <a:fillRect/>
          </a:stretch>
        </p:blipFill>
        <p:spPr bwMode="auto">
          <a:xfrm>
            <a:off x="5838825" y="4648200"/>
            <a:ext cx="33051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Prikazi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48400" y="4191000"/>
            <a:ext cx="2286000" cy="533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29000" y="3657600"/>
            <a:ext cx="2286000" cy="5334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Definisani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352800"/>
            <a:ext cx="2971800" cy="5334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Broj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raspored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prikaza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239399"/>
            <a:chOff x="622300" y="1899336"/>
            <a:chExt cx="8928100" cy="4239399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Princip</a:t>
              </a:r>
              <a:r>
                <a:rPr lang="en-US" b="1" dirty="0" smtClean="0">
                  <a:solidFill>
                    <a:srgbClr val="FF0000"/>
                  </a:solidFill>
                </a:rPr>
                <a:t> 0</a:t>
              </a:r>
              <a:r>
                <a:rPr lang="sr-Latn-CS" b="1" dirty="0" smtClean="0">
                  <a:solidFill>
                    <a:srgbClr val="FF0000"/>
                  </a:solidFill>
                </a:rPr>
                <a:t>4</a:t>
              </a:r>
              <a:r>
                <a:rPr lang="en-US" b="1" dirty="0" smtClean="0">
                  <a:solidFill>
                    <a:srgbClr val="FF0000"/>
                  </a:solidFill>
                </a:rPr>
                <a:t>: </a:t>
              </a:r>
              <a:r>
                <a:rPr lang="sr-Latn-CS" dirty="0" smtClean="0">
                  <a:solidFill>
                    <a:srgbClr val="FF0000"/>
                  </a:solidFill>
                </a:rPr>
                <a:t>Preciznost i brzina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7582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492404"/>
              <a:ext cx="438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BIM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042336"/>
              <a:ext cx="3746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10: </a:t>
              </a:r>
              <a:r>
                <a:rPr lang="sr-Latn-RS" dirty="0" smtClean="0"/>
                <a:t>Integrisano projektovanje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34995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39567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413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0997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5569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Pode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šavanje crteža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Drafting Settings)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931368"/>
            <a:ext cx="5638800" cy="54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Snap &amp;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Grid</a:t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p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odešavanje skoka kursora i mreže pomoćnih linija 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0400" y="304800"/>
            <a:ext cx="18288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F9 – Snap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0400" y="1371600"/>
            <a:ext cx="1828800" cy="685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F7 – Grid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84582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5988" t="25000" r="31845" b="23958"/>
          <a:stretch>
            <a:fillRect/>
          </a:stretch>
        </p:blipFill>
        <p:spPr bwMode="auto">
          <a:xfrm>
            <a:off x="762000" y="4652433"/>
            <a:ext cx="3352800" cy="228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3352800" cy="2209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Polar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Snap</a:t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kontrola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skoka</a:t>
            </a:r>
            <a:b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kursora pod uglom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28600" indent="-228600"/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kontrola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ugla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pod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kojim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     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se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kre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ć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kursor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0" y="4667250"/>
            <a:ext cx="4667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19050"/>
            <a:ext cx="4667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8458200"/>
            <a:ext cx="8610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7010400"/>
            <a:ext cx="3352800" cy="12192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o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lar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Snap ima efekta samo kada je aktiviran Polar Tracking</a:t>
            </a:r>
            <a:endParaRPr kumimoji="0" lang="sr-Latn-R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304800"/>
            <a:ext cx="32766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F10 – Polar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"/>
            <a:ext cx="5029200" cy="482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819400"/>
            <a:ext cx="3352800" cy="2895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Object Snap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recizno pogađanje karakterističnih tačaka</a:t>
            </a:r>
          </a:p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Snap Tracking</a:t>
            </a:r>
          </a:p>
          <a:p>
            <a:pPr marL="171450" indent="-171450"/>
            <a:r>
              <a:rPr lang="sr-Latn-RS" sz="2900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700" dirty="0" smtClean="0">
                <a:latin typeface="+mj-lt"/>
                <a:ea typeface="+mj-ea"/>
                <a:cs typeface="+mj-cs"/>
              </a:rPr>
              <a:t>pozicioniranje u odnosu na karakteristične tačke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304800"/>
            <a:ext cx="3048000" cy="609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F3 – Object Snap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1083" t="19792" r="29722" b="5208"/>
          <a:stretch>
            <a:fillRect/>
          </a:stretch>
        </p:blipFill>
        <p:spPr bwMode="auto">
          <a:xfrm>
            <a:off x="4114800" y="4833257"/>
            <a:ext cx="5029200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1066800"/>
            <a:ext cx="30480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0000" lnSpcReduction="20000"/>
          </a:bodyPr>
          <a:lstStyle/>
          <a:p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F11 – Object Snap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8458200"/>
            <a:ext cx="8610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955" t="37319" r="35069" b="16878"/>
          <a:stretch>
            <a:fillRect/>
          </a:stretch>
        </p:blipFill>
        <p:spPr bwMode="auto">
          <a:xfrm>
            <a:off x="4724400" y="6223907"/>
            <a:ext cx="4419600" cy="292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6054" t="37038" r="35162" b="16715"/>
          <a:stretch>
            <a:fillRect/>
          </a:stretch>
        </p:blipFill>
        <p:spPr bwMode="auto">
          <a:xfrm>
            <a:off x="4724400" y="3048000"/>
            <a:ext cx="4419600" cy="29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26213" t="36732" r="35601" b="17258"/>
          <a:stretch>
            <a:fillRect/>
          </a:stretch>
        </p:blipFill>
        <p:spPr bwMode="auto">
          <a:xfrm>
            <a:off x="0" y="3075039"/>
            <a:ext cx="4419599" cy="29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25988" t="37500" r="35359" b="16666"/>
          <a:stretch>
            <a:fillRect/>
          </a:stretch>
        </p:blipFill>
        <p:spPr bwMode="auto">
          <a:xfrm>
            <a:off x="0" y="62738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752600"/>
            <a:ext cx="3352800" cy="2895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Snap Tracking</a:t>
            </a:r>
          </a:p>
          <a:p>
            <a:pPr marL="171450" indent="-171450"/>
            <a:r>
              <a:rPr lang="sr-Latn-RS" sz="2900" dirty="0" smtClean="0">
                <a:latin typeface="+mj-lt"/>
                <a:ea typeface="+mj-ea"/>
                <a:cs typeface="+mj-cs"/>
              </a:rPr>
              <a:t>   primeri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"/>
            <a:ext cx="4876800" cy="467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752600"/>
            <a:ext cx="3352800" cy="2895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Cycling</a:t>
            </a:r>
          </a:p>
          <a:p>
            <a:pPr marL="171450" indent="-171450"/>
            <a:r>
              <a:rPr lang="sr-Latn-RS" sz="2400" dirty="0" smtClean="0">
                <a:latin typeface="+mj-lt"/>
                <a:ea typeface="+mj-ea"/>
                <a:cs typeface="+mj-cs"/>
              </a:rPr>
              <a:t>  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I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zbor iz liste entiteta koji su nacrtani jedan preko drugog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21303" t="18750" r="30674" b="5208"/>
          <a:stretch>
            <a:fillRect/>
          </a:stretch>
        </p:blipFill>
        <p:spPr bwMode="auto">
          <a:xfrm>
            <a:off x="4267201" y="4802459"/>
            <a:ext cx="4876800" cy="43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4066"/>
            <a:ext cx="4572000" cy="53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Units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j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edinice za unos veličina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80772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Format - Units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276599"/>
            <a:ext cx="8153400" cy="474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slojevi</a:t>
            </a:r>
            <a:r>
              <a:rPr kumimoji="0" lang="en-U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9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crte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ža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 l="30092" t="-76" r="35413" b="65878"/>
          <a:stretch>
            <a:fillRect/>
          </a:stretch>
        </p:blipFill>
        <p:spPr bwMode="auto">
          <a:xfrm>
            <a:off x="4133850" y="0"/>
            <a:ext cx="5010150" cy="298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9144000" cy="549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property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properties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novih elemenata (Draw)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Razvoj AutoCAD-a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ttp://autodesk.blogs.com/AutoCAD%20Release%20History%20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029200"/>
            <a:ext cx="2971800" cy="70044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l="50566" r="14861" b="19792"/>
          <a:stretch>
            <a:fillRect/>
          </a:stretch>
        </p:blipFill>
        <p:spPr bwMode="auto">
          <a:xfrm>
            <a:off x="2133600" y="0"/>
            <a:ext cx="70104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29200" y="5791200"/>
            <a:ext cx="2057400" cy="3352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39000" y="0"/>
            <a:ext cx="1905000" cy="45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6705600"/>
            <a:ext cx="2057400" cy="243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91600" y="4572000"/>
            <a:ext cx="152400" cy="2133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Draw</a:t>
            </a: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meni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7570" t="25000" r="60761" b="50000"/>
          <a:stretch>
            <a:fillRect/>
          </a:stretch>
        </p:blipFill>
        <p:spPr bwMode="auto">
          <a:xfrm>
            <a:off x="838200" y="2895600"/>
            <a:ext cx="5019675" cy="325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Draw</a:t>
            </a: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ribbon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64008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Drafting and Annotation Workspace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2680" y="0"/>
            <a:ext cx="294132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82296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AutoCAD Classic Workspace - Tool Palette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6164" t="30589" r="40259" b="8406"/>
          <a:stretch>
            <a:fillRect/>
          </a:stretch>
        </p:blipFill>
        <p:spPr bwMode="auto">
          <a:xfrm>
            <a:off x="0" y="5562600"/>
            <a:ext cx="31242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1035" t="48294" r="9817" b="41254"/>
          <a:stretch>
            <a:fillRect/>
          </a:stretch>
        </p:blipFill>
        <p:spPr bwMode="auto">
          <a:xfrm>
            <a:off x="-54428" y="4114800"/>
            <a:ext cx="9198428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20601" t="39583" r="54099" b="12291"/>
          <a:stretch>
            <a:fillRect/>
          </a:stretch>
        </p:blipFill>
        <p:spPr bwMode="auto">
          <a:xfrm>
            <a:off x="3276600" y="5562600"/>
            <a:ext cx="292133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 l="20717" t="36458" r="55271" b="15625"/>
          <a:stretch>
            <a:fillRect/>
          </a:stretch>
        </p:blipFill>
        <p:spPr bwMode="auto">
          <a:xfrm>
            <a:off x="6359386" y="5562600"/>
            <a:ext cx="278461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 l="20132" t="32292" r="54099" b="18750"/>
          <a:stretch>
            <a:fillRect/>
          </a:stretch>
        </p:blipFill>
        <p:spPr bwMode="auto">
          <a:xfrm>
            <a:off x="0" y="0"/>
            <a:ext cx="3048000" cy="325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 l="20717" t="5208" r="52929" b="35417"/>
          <a:stretch>
            <a:fillRect/>
          </a:stretch>
        </p:blipFill>
        <p:spPr bwMode="auto">
          <a:xfrm>
            <a:off x="3200400" y="0"/>
            <a:ext cx="2586789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/>
          <a:srcRect l="20640" r="53436" b="52083"/>
          <a:stretch>
            <a:fillRect/>
          </a:stretch>
        </p:blipFill>
        <p:spPr bwMode="auto">
          <a:xfrm>
            <a:off x="5991047" y="0"/>
            <a:ext cx="3152954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1035" t="48294" r="9817" b="41254"/>
          <a:stretch>
            <a:fillRect/>
          </a:stretch>
        </p:blipFill>
        <p:spPr bwMode="auto">
          <a:xfrm>
            <a:off x="0" y="3962400"/>
            <a:ext cx="91440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691" t="15934" r="55797" b="34615"/>
          <a:stretch>
            <a:fillRect/>
          </a:stretch>
        </p:blipFill>
        <p:spPr bwMode="auto">
          <a:xfrm>
            <a:off x="-6773" y="5715000"/>
            <a:ext cx="305477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 l="966" t="50000" r="56763"/>
          <a:stretch>
            <a:fillRect/>
          </a:stretch>
        </p:blipFill>
        <p:spPr bwMode="auto">
          <a:xfrm>
            <a:off x="3124200" y="5715000"/>
            <a:ext cx="3020158" cy="314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 l="2657" t="45605" r="54831" b="1648"/>
          <a:stretch>
            <a:fillRect/>
          </a:stretch>
        </p:blipFill>
        <p:spPr bwMode="auto">
          <a:xfrm>
            <a:off x="6280150" y="5715000"/>
            <a:ext cx="2863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 l="2657" t="18132" r="54831" b="29121"/>
          <a:stretch>
            <a:fillRect/>
          </a:stretch>
        </p:blipFill>
        <p:spPr bwMode="auto">
          <a:xfrm>
            <a:off x="0" y="0"/>
            <a:ext cx="2819400" cy="307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/>
          <a:srcRect l="1691" t="10440" r="57729" b="41209"/>
          <a:stretch>
            <a:fillRect/>
          </a:stretch>
        </p:blipFill>
        <p:spPr bwMode="auto">
          <a:xfrm>
            <a:off x="2892138" y="0"/>
            <a:ext cx="298219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/>
          <a:srcRect l="2657" t="26923" r="53865" b="24725"/>
          <a:stretch>
            <a:fillRect/>
          </a:stretch>
        </p:blipFill>
        <p:spPr bwMode="auto">
          <a:xfrm>
            <a:off x="5948794" y="0"/>
            <a:ext cx="319520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Koordinate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Program Files\Autodesk\AutoCAD 2012 - English\Help\images\PTDCPM\Ironman-AUG\3d3d004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3588" y="304800"/>
            <a:ext cx="5504168" cy="3276600"/>
          </a:xfrm>
          <a:prstGeom prst="rect">
            <a:avLst/>
          </a:prstGeom>
          <a:noFill/>
        </p:spPr>
      </p:pic>
      <p:pic>
        <p:nvPicPr>
          <p:cNvPr id="4100" name="Picture 4" descr="C:\Program Files\Autodesk\AutoCAD 2012 - English\Help\images\PTDCPM\Ironman-AUG\auw1106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1"/>
            <a:ext cx="4038600" cy="348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Program Files\Autodesk\AutoCAD 2012 - English\Help\images\PTDCPM\Ironman-AUG\auw1108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2571" y="4572000"/>
            <a:ext cx="496142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0" y="3581400"/>
            <a:ext cx="33528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Dekartov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3,2,5</a:t>
            </a:r>
            <a:endParaRPr lang="sr-Latn-R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382000"/>
            <a:ext cx="33528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Cilindri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čni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</a:t>
            </a:r>
            <a:b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&lt;30,6</a:t>
            </a:r>
            <a:endParaRPr lang="sr-Latn-R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305800"/>
            <a:ext cx="33528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Sferični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5&lt;45&lt;15</a:t>
            </a:r>
            <a:endParaRPr lang="sr-Latn-R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398" t="23958" r="39678" b="41667"/>
          <a:stretch>
            <a:fillRect/>
          </a:stretch>
        </p:blipFill>
        <p:spPr bwMode="auto">
          <a:xfrm>
            <a:off x="1066800" y="3429000"/>
            <a:ext cx="5715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Precizan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unos veličina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400800"/>
            <a:ext cx="7543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Unos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komandne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linije</a:t>
            </a:r>
            <a:r>
              <a:rPr lang="en-US" sz="2400" b="1" dirty="0" smtClean="0"/>
              <a:t>:</a:t>
            </a:r>
            <a:br>
              <a:rPr lang="en-US" sz="2400" b="1" dirty="0" smtClean="0"/>
            </a:br>
            <a:endParaRPr lang="en-US" sz="1200" b="1" dirty="0" smtClean="0"/>
          </a:p>
          <a:p>
            <a:r>
              <a:rPr lang="en-US" sz="2400" dirty="0" smtClean="0"/>
              <a:t>0, 0 to 4.5,0 (</a:t>
            </a:r>
            <a:r>
              <a:rPr lang="en-US" sz="2400" dirty="0" err="1" smtClean="0"/>
              <a:t>x,y</a:t>
            </a:r>
            <a:r>
              <a:rPr lang="en-US" sz="2400" dirty="0" smtClean="0"/>
              <a:t>  </a:t>
            </a:r>
            <a:r>
              <a:rPr lang="en-US" sz="2400" dirty="0" err="1" smtClean="0"/>
              <a:t>unos</a:t>
            </a:r>
            <a:r>
              <a:rPr lang="en-US" sz="2400" dirty="0" smtClean="0"/>
              <a:t> </a:t>
            </a:r>
            <a:r>
              <a:rPr lang="en-US" sz="2400" dirty="0" err="1" smtClean="0"/>
              <a:t>apsolutnih</a:t>
            </a:r>
            <a:r>
              <a:rPr lang="en-US" sz="2400" dirty="0" smtClean="0"/>
              <a:t> </a:t>
            </a:r>
            <a:r>
              <a:rPr lang="en-US" sz="2400" dirty="0" err="1" smtClean="0"/>
              <a:t>koordinata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@4.5, 0  (@</a:t>
            </a:r>
            <a:r>
              <a:rPr lang="en-US" sz="2400" dirty="0" err="1" smtClean="0"/>
              <a:t>x,y</a:t>
            </a:r>
            <a:r>
              <a:rPr lang="en-US" sz="2400" dirty="0" smtClean="0"/>
              <a:t>  </a:t>
            </a:r>
            <a:r>
              <a:rPr lang="en-US" sz="2400" dirty="0" err="1" smtClean="0"/>
              <a:t>kretanje</a:t>
            </a:r>
            <a:r>
              <a:rPr lang="en-US" sz="2400" dirty="0" smtClean="0"/>
              <a:t> u </a:t>
            </a:r>
            <a:r>
              <a:rPr lang="en-US" sz="2400" dirty="0" err="1" smtClean="0"/>
              <a:t>odnosu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poslednju</a:t>
            </a:r>
            <a:r>
              <a:rPr lang="en-US" sz="2400" dirty="0" smtClean="0"/>
              <a:t> </a:t>
            </a:r>
            <a:r>
              <a:rPr lang="en-US" sz="2400" dirty="0" err="1" smtClean="0"/>
              <a:t>unetu</a:t>
            </a:r>
            <a:r>
              <a:rPr lang="en-US" sz="2400" dirty="0" smtClean="0"/>
              <a:t> </a:t>
            </a:r>
            <a:r>
              <a:rPr lang="en-US" sz="2400" dirty="0" err="1" smtClean="0"/>
              <a:t>ta</a:t>
            </a:r>
            <a:r>
              <a:rPr lang="sr-Latn-RS" sz="2400" dirty="0" smtClean="0"/>
              <a:t>čku, relativno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@4.5&lt;0</a:t>
            </a:r>
            <a:r>
              <a:rPr lang="sr-Latn-RS" sz="2400" dirty="0" smtClean="0"/>
              <a:t> </a:t>
            </a:r>
            <a:r>
              <a:rPr lang="en-US" sz="2400" dirty="0" smtClean="0"/>
              <a:t>(@t&lt;</a:t>
            </a:r>
            <a:r>
              <a:rPr lang="en-US" sz="2400" dirty="0" smtClean="0">
                <a:sym typeface="Mathematica1"/>
              </a:rPr>
              <a:t></a:t>
            </a:r>
            <a:r>
              <a:rPr lang="en-US" sz="2400" dirty="0" smtClean="0"/>
              <a:t>  </a:t>
            </a:r>
            <a:r>
              <a:rPr lang="en-US" sz="2400" dirty="0" err="1" smtClean="0"/>
              <a:t>kretanje</a:t>
            </a:r>
            <a:r>
              <a:rPr lang="en-US" sz="2400" dirty="0" smtClean="0"/>
              <a:t> u </a:t>
            </a:r>
            <a:r>
              <a:rPr lang="en-US" sz="2400" dirty="0" err="1" smtClean="0"/>
              <a:t>odnosu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poslednju</a:t>
            </a:r>
            <a:r>
              <a:rPr lang="en-US" sz="2400" dirty="0" smtClean="0"/>
              <a:t> </a:t>
            </a:r>
            <a:r>
              <a:rPr lang="en-US" sz="2400" dirty="0" err="1" smtClean="0"/>
              <a:t>unetu</a:t>
            </a:r>
            <a:r>
              <a:rPr lang="en-US" sz="2400" dirty="0" smtClean="0"/>
              <a:t> </a:t>
            </a:r>
            <a:r>
              <a:rPr lang="en-US" sz="2400" dirty="0" err="1" smtClean="0"/>
              <a:t>ta</a:t>
            </a:r>
            <a:r>
              <a:rPr lang="sr-Latn-RS" sz="2400" dirty="0" smtClean="0"/>
              <a:t>čku</a:t>
            </a:r>
            <a:r>
              <a:rPr lang="en-US" sz="2400" dirty="0" smtClean="0"/>
              <a:t> pod </a:t>
            </a:r>
            <a:r>
              <a:rPr lang="en-US" sz="2400" dirty="0" err="1" smtClean="0"/>
              <a:t>uglom</a:t>
            </a:r>
            <a:r>
              <a:rPr lang="sr-Latn-RS" sz="2400" dirty="0" smtClean="0"/>
              <a:t>, relativno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4800600"/>
            <a:ext cx="1905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Ekranski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unos</a:t>
            </a:r>
            <a:endParaRPr lang="en-US" sz="2400" b="1" dirty="0" smtClean="0"/>
          </a:p>
          <a:p>
            <a:r>
              <a:rPr lang="en-US" sz="2000" dirty="0" smtClean="0"/>
              <a:t>Dynamic </a:t>
            </a:r>
            <a:r>
              <a:rPr lang="en-US" sz="2000" dirty="0" err="1" smtClean="0"/>
              <a:t>Imput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41581" t="23958" r="20351" b="44792"/>
          <a:stretch>
            <a:fillRect/>
          </a:stretch>
        </p:blipFill>
        <p:spPr bwMode="auto">
          <a:xfrm>
            <a:off x="838200" y="1676400"/>
            <a:ext cx="4953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3581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Rectangle</a:t>
            </a:r>
            <a:endParaRPr 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14641" t="28125" r="47292" b="31250"/>
          <a:stretch>
            <a:fillRect/>
          </a:stretch>
        </p:blipFill>
        <p:spPr bwMode="auto">
          <a:xfrm>
            <a:off x="838200" y="4267200"/>
            <a:ext cx="49530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6781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 l="12518" t="32292" r="52343" b="34375"/>
          <a:stretch>
            <a:fillRect/>
          </a:stretch>
        </p:blipFill>
        <p:spPr bwMode="auto">
          <a:xfrm>
            <a:off x="3886200" y="4419600"/>
            <a:ext cx="45720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Multifunkcionalni gripovi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11713" t="32292" r="58419" b="45833"/>
          <a:stretch>
            <a:fillRect/>
          </a:stretch>
        </p:blipFill>
        <p:spPr bwMode="auto">
          <a:xfrm>
            <a:off x="685800" y="3276600"/>
            <a:ext cx="3886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 l="11933" t="30208" r="53514" b="44792"/>
          <a:stretch>
            <a:fillRect/>
          </a:stretch>
        </p:blipFill>
        <p:spPr bwMode="auto">
          <a:xfrm>
            <a:off x="3886200" y="7086600"/>
            <a:ext cx="4572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Stretch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8458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Lenghten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endParaRPr lang="sr-Latn-R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8458200" cy="3352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Neke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činjenice</a:t>
            </a:r>
            <a:r>
              <a:rPr kumimoji="0" lang="sr-Latn-R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AutoCAD-u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Proizvodi ga i distribuira američka firma Autodesk</a:t>
            </a: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Prva verzija 1982. godine</a:t>
            </a: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Prvi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CAD softver koji je radio na personalnim računarima (PC), dok su ostali softveri ovog tipa radili na tzv.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ainframe i mini kompjuterima</a:t>
            </a:r>
            <a:b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autodesk.blogs.com/AutoCAD%20Release%20History%202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122003"/>
            <a:ext cx="9144000" cy="21552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8610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/>
              <a:t>Izvor ilustracije: </a:t>
            </a:r>
            <a:br>
              <a:rPr lang="sr-Latn-RS" sz="1200" dirty="0" smtClean="0"/>
            </a:br>
            <a:r>
              <a:rPr lang="sr-Latn-RS" sz="1200" dirty="0" smtClean="0"/>
              <a:t>Hurlay, S.: AutoCAD Release History; </a:t>
            </a:r>
            <a:r>
              <a:rPr lang="en-US" sz="1200" dirty="0" smtClean="0">
                <a:hlinkClick r:id="rId3"/>
              </a:rPr>
              <a:t>http://autodesk.blogs.com/between_the_lines/autocad-release-history.html</a:t>
            </a:r>
            <a:r>
              <a:rPr lang="sr-Latn-RS" sz="1200" dirty="0" smtClean="0"/>
              <a:t>  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27432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914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6106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102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55626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Intenzivnije korišćenje u Srbiji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 flipV="1">
            <a:off x="2819400" y="5701100"/>
            <a:ext cx="1588" cy="115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579120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AutoCAD za Windows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>
            <a:stCxn id="15" idx="1"/>
          </p:cNvCxnSpPr>
          <p:nvPr/>
        </p:nvCxnSpPr>
        <p:spPr>
          <a:xfrm rot="10800000" flipV="1">
            <a:off x="3733800" y="5929700"/>
            <a:ext cx="1588" cy="928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7600" y="5562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Unapređeno </a:t>
            </a:r>
            <a:br>
              <a:rPr lang="sr-Latn-RS" sz="1200" dirty="0" smtClean="0">
                <a:solidFill>
                  <a:srgbClr val="FF0000"/>
                </a:solidFill>
              </a:rPr>
            </a:br>
            <a:r>
              <a:rPr lang="sr-Latn-RS" sz="1200" dirty="0" smtClean="0">
                <a:solidFill>
                  <a:srgbClr val="FF0000"/>
                </a:solidFill>
              </a:rPr>
              <a:t>modeliranje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7467600" y="5701100"/>
            <a:ext cx="1588" cy="115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6172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Selekcija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objekata</a:t>
            </a:r>
            <a:endParaRPr kumimoji="0" lang="sr-Latn-RS" sz="290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taster Shift –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uklanjanje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objekta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iz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selekcije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1202" name="Picture 2" descr="C:\Program Files\Autodesk\AutoCAD 2012 - English\Help\images\PTDCPM\Ironman-ACR\acw1913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209800"/>
            <a:ext cx="2286000" cy="2087218"/>
          </a:xfrm>
          <a:prstGeom prst="rect">
            <a:avLst/>
          </a:prstGeom>
          <a:noFill/>
        </p:spPr>
      </p:pic>
      <p:pic>
        <p:nvPicPr>
          <p:cNvPr id="51204" name="Picture 4" descr="C:\Program Files\Autodesk\AutoCAD 2012 - English\Help\images\PTDCPM\Ironman-ACR\acw1919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724400"/>
            <a:ext cx="2122714" cy="2143125"/>
          </a:xfrm>
          <a:prstGeom prst="rect">
            <a:avLst/>
          </a:prstGeom>
          <a:noFill/>
        </p:spPr>
      </p:pic>
      <p:pic>
        <p:nvPicPr>
          <p:cNvPr id="51206" name="Picture 6" descr="C:\Program Files\Autodesk\AutoCAD 2012 - English\Help\images\PTDCPM\Ironman-ACR\acw1916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6934200"/>
            <a:ext cx="2127953" cy="2209800"/>
          </a:xfrm>
          <a:prstGeom prst="rect">
            <a:avLst/>
          </a:prstGeom>
          <a:noFill/>
        </p:spPr>
      </p:pic>
      <p:pic>
        <p:nvPicPr>
          <p:cNvPr id="51208" name="Picture 8" descr="C:\Program Files\Autodesk\AutoCAD 2012 - English\Help\images\PTDCPM\Ironman-ACR\acw1915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9044" y="4953000"/>
            <a:ext cx="1977231" cy="1842858"/>
          </a:xfrm>
          <a:prstGeom prst="rect">
            <a:avLst/>
          </a:prstGeom>
          <a:noFill/>
        </p:spPr>
      </p:pic>
      <p:pic>
        <p:nvPicPr>
          <p:cNvPr id="51210" name="Picture 10" descr="C:\Program Files\Autodesk\AutoCAD 2012 - English\Help\images\PTDCPM\Ironman-ACR\acw1918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4876800"/>
            <a:ext cx="1925128" cy="1981200"/>
          </a:xfrm>
          <a:prstGeom prst="rect">
            <a:avLst/>
          </a:prstGeom>
          <a:noFill/>
        </p:spPr>
      </p:pic>
      <p:pic>
        <p:nvPicPr>
          <p:cNvPr id="51212" name="Picture 12" descr="C:\Program Files\Autodesk\AutoCAD 2012 - English\Help\images\PTDCPM\Ironman-ACR\acw1920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1459" y="6953249"/>
            <a:ext cx="1978741" cy="2190751"/>
          </a:xfrm>
          <a:prstGeom prst="rect">
            <a:avLst/>
          </a:prstGeom>
          <a:noFill/>
        </p:spPr>
      </p:pic>
      <p:pic>
        <p:nvPicPr>
          <p:cNvPr id="51214" name="Picture 14" descr="C:\Program Files\Autodesk\AutoCAD 2012 - English\Help\images\PTDCPM\Ironman-ACR\acw1917u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7086600"/>
            <a:ext cx="1856678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4206" y="0"/>
            <a:ext cx="294132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1189" y="1"/>
            <a:ext cx="2932811" cy="911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83820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AutoCAD Classic Workspace - Tool Palette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Modify</a:t>
            </a:r>
            <a:endParaRPr lang="sr-Latn-RS" sz="2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tool palettes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Modify</a:t>
            </a:r>
            <a:endParaRPr lang="sr-Latn-RS" sz="2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menu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23058" b="5208"/>
          <a:stretch>
            <a:fillRect/>
          </a:stretch>
        </p:blipFill>
        <p:spPr bwMode="auto">
          <a:xfrm>
            <a:off x="-6700" y="2805766"/>
            <a:ext cx="9150700" cy="633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1845" t="5208" r="63308" b="71875"/>
          <a:stretch>
            <a:fillRect/>
          </a:stretch>
        </p:blipFill>
        <p:spPr bwMode="auto">
          <a:xfrm>
            <a:off x="4267200" y="0"/>
            <a:ext cx="48768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71800" y="228600"/>
            <a:ext cx="1295400" cy="609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ribbon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191" t="19544" r="53704" b="71989"/>
          <a:stretch>
            <a:fillRect/>
          </a:stretch>
        </p:blipFill>
        <p:spPr bwMode="auto">
          <a:xfrm>
            <a:off x="0" y="403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0386" t="30590" r="47102" b="2860"/>
          <a:stretch>
            <a:fillRect/>
          </a:stretch>
        </p:blipFill>
        <p:spPr bwMode="auto">
          <a:xfrm>
            <a:off x="0" y="0"/>
            <a:ext cx="2819400" cy="307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2319" t="30589" r="44203" b="8406"/>
          <a:stretch>
            <a:fillRect/>
          </a:stretch>
        </p:blipFill>
        <p:spPr bwMode="auto">
          <a:xfrm>
            <a:off x="2971800" y="1"/>
            <a:ext cx="3124200" cy="305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24879" t="30589" r="34541" b="8406"/>
          <a:stretch>
            <a:fillRect/>
          </a:stretch>
        </p:blipFill>
        <p:spPr bwMode="auto">
          <a:xfrm>
            <a:off x="6234544" y="0"/>
            <a:ext cx="290945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26812" t="30589" r="33575" b="7019"/>
          <a:stretch>
            <a:fillRect/>
          </a:stretch>
        </p:blipFill>
        <p:spPr bwMode="auto">
          <a:xfrm>
            <a:off x="0" y="5715000"/>
            <a:ext cx="284649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 l="15217" t="30589" r="40338" b="5633"/>
          <a:stretch>
            <a:fillRect/>
          </a:stretch>
        </p:blipFill>
        <p:spPr bwMode="auto">
          <a:xfrm>
            <a:off x="3048000" y="5715000"/>
            <a:ext cx="30480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 l="18116" t="29203" r="38406" b="2860"/>
          <a:stretch>
            <a:fillRect/>
          </a:stretch>
        </p:blipFill>
        <p:spPr bwMode="auto">
          <a:xfrm>
            <a:off x="6274837" y="5715000"/>
            <a:ext cx="286916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0191" t="19544" r="53704" b="71989"/>
          <a:stretch>
            <a:fillRect/>
          </a:stretch>
        </p:blipFill>
        <p:spPr bwMode="auto">
          <a:xfrm>
            <a:off x="0" y="403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 l="33877" t="36050" r="35529" b="7252"/>
          <a:stretch>
            <a:fillRect/>
          </a:stretch>
        </p:blipFill>
        <p:spPr bwMode="auto">
          <a:xfrm>
            <a:off x="0" y="1"/>
            <a:ext cx="2895600" cy="322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35876" t="36314" r="31210" b="7252"/>
          <a:stretch>
            <a:fillRect/>
          </a:stretch>
        </p:blipFill>
        <p:spPr bwMode="auto">
          <a:xfrm>
            <a:off x="3048000" y="-1"/>
            <a:ext cx="3124200" cy="321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29450" t="36250" r="37878" b="3036"/>
          <a:stretch>
            <a:fillRect/>
          </a:stretch>
        </p:blipFill>
        <p:spPr bwMode="auto">
          <a:xfrm>
            <a:off x="6248400" y="-1"/>
            <a:ext cx="2895599" cy="323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 l="44128" t="36198" r="25046" b="9695"/>
          <a:stretch>
            <a:fillRect/>
          </a:stretch>
        </p:blipFill>
        <p:spPr bwMode="auto">
          <a:xfrm>
            <a:off x="0" y="5630455"/>
            <a:ext cx="3048000" cy="321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 l="46877" t="36565" r="21376" b="6962"/>
          <a:stretch>
            <a:fillRect/>
          </a:stretch>
        </p:blipFill>
        <p:spPr bwMode="auto">
          <a:xfrm>
            <a:off x="3178278" y="5638800"/>
            <a:ext cx="2993922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/>
          <a:srcRect l="42661" t="36565" r="24312" b="2366"/>
          <a:stretch>
            <a:fillRect/>
          </a:stretch>
        </p:blipFill>
        <p:spPr bwMode="auto">
          <a:xfrm>
            <a:off x="6263640" y="5638800"/>
            <a:ext cx="28803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860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300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AutoCAD </a:t>
            </a:r>
            <a:r>
              <a:rPr kumimoji="0" lang="en-US" sz="3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201</a:t>
            </a:r>
            <a:r>
              <a:rPr kumimoji="0" lang="sr-Latn-RS" sz="3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3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Help</a:t>
            </a:r>
            <a:endParaRPr kumimoji="0" lang="sr-Latn-RS" sz="33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 b="66153"/>
          <a:stretch>
            <a:fillRect/>
          </a:stretch>
        </p:blipFill>
        <p:spPr bwMode="auto">
          <a:xfrm>
            <a:off x="914400" y="457200"/>
            <a:ext cx="824230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648200" y="76200"/>
            <a:ext cx="37338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048000"/>
            <a:ext cx="8242302" cy="60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818" y="3733800"/>
            <a:ext cx="8329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>
              <a:buFont typeface="Arial" pitchFamily="34" charset="0"/>
              <a:buChar char="•"/>
            </a:pPr>
            <a:r>
              <a:rPr lang="sr-Latn-RS" sz="2400" dirty="0" smtClean="0"/>
              <a:t>AutoCAD 2012 Overview, </a:t>
            </a:r>
            <a:r>
              <a:rPr lang="en-US" sz="2400" dirty="0" smtClean="0">
                <a:hlinkClick r:id="rId2"/>
              </a:rPr>
              <a:t>http://adskmedia.com/autocad-2012/</a:t>
            </a:r>
            <a:endParaRPr lang="sr-Latn-RS" sz="2400" dirty="0" smtClean="0"/>
          </a:p>
          <a:p>
            <a:pPr indent="171450">
              <a:buFont typeface="Arial" pitchFamily="34" charset="0"/>
              <a:buChar char="•"/>
            </a:pPr>
            <a:r>
              <a:rPr lang="sr-Latn-RS" sz="2400" dirty="0" smtClean="0"/>
              <a:t>Getting started video tutorials, </a:t>
            </a:r>
            <a:r>
              <a:rPr lang="en-US" sz="2400" dirty="0" smtClean="0">
                <a:hlinkClick r:id="rId3"/>
              </a:rPr>
              <a:t>http://usa.autodesk.com/adsk/servlet/item?siteID=123112&amp;id=13202153&amp;linkID=9240615</a:t>
            </a:r>
            <a:r>
              <a:rPr lang="sr-Latn-RS" sz="2400" dirty="0" smtClean="0"/>
              <a:t> 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Video tutorijali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5334000"/>
            <a:ext cx="498542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Osvrt na prošli zadatak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6300" y="3158341"/>
            <a:ext cx="82677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/>
              <a:t>U toku ove nedelje, u programu SketchUp studenti kreiraju prostornu kompoziciju na bazi dualnih afinih transformacija. Za ovo koriste dodatak za program SketcUp (plugin) </a:t>
            </a:r>
            <a:r>
              <a:rPr lang="sr-Latn-RS" sz="2400" b="1" dirty="0">
                <a:hlinkClick r:id="rId2"/>
              </a:rPr>
              <a:t>daft.rb </a:t>
            </a:r>
            <a:r>
              <a:rPr lang="sr-Latn-RS" sz="2400" dirty="0"/>
              <a:t>koji je razvijen u okviru Kabineta za matematiku, arhitektonsku geometriju i CAAD.</a:t>
            </a:r>
          </a:p>
          <a:p>
            <a:r>
              <a:rPr lang="sr-Latn-RS" sz="2400" dirty="0"/>
              <a:t>Datoteku </a:t>
            </a:r>
            <a:r>
              <a:rPr lang="sr-Latn-RS" sz="2400" b="1" dirty="0">
                <a:hlinkClick r:id="rId2"/>
              </a:rPr>
              <a:t>daft.rb </a:t>
            </a:r>
            <a:r>
              <a:rPr lang="sr-Latn-RS" sz="2400" dirty="0"/>
              <a:t>sačuvati lokalno u direktorijumu Programs (x86)/Google/SketchUp8/Plugins. Plugin DAFT za affine transformacije pojaviće se u meniju Plugins. Početni element definisati kao komponentu.</a:t>
            </a:r>
          </a:p>
          <a:p>
            <a:r>
              <a:rPr lang="sr-Latn-RS" sz="2400" dirty="0"/>
              <a:t>U prilogu dati dva referentna prikaza prostorne kompozicije, veličine 200/200 piksela</a:t>
            </a:r>
            <a:r>
              <a:rPr lang="sr-Latn-RS" sz="2400" dirty="0" smtClean="0"/>
              <a:t>.</a:t>
            </a:r>
          </a:p>
          <a:p>
            <a:endParaRPr lang="sr-Latn-RS" sz="2400" dirty="0"/>
          </a:p>
          <a:p>
            <a:r>
              <a:rPr lang="sr-Latn-RS" sz="2000" dirty="0" smtClean="0"/>
              <a:t>GEFFA Summer School, Exploring Architectonics of Affine Form</a:t>
            </a:r>
          </a:p>
          <a:p>
            <a:r>
              <a:rPr lang="sr-Latn-RS" sz="2000" dirty="0">
                <a:solidFill>
                  <a:srgbClr val="00CC00"/>
                </a:solidFill>
                <a:hlinkClick r:id="rId3"/>
              </a:rPr>
              <a:t>http://</a:t>
            </a:r>
            <a:r>
              <a:rPr lang="sr-Latn-RS" sz="2000" dirty="0" smtClean="0">
                <a:solidFill>
                  <a:srgbClr val="00CC00"/>
                </a:solidFill>
                <a:hlinkClick r:id="rId3"/>
              </a:rPr>
              <a:t>elearning.amres.ac.rs/moodle/course/view.php?id=175</a:t>
            </a:r>
            <a:r>
              <a:rPr lang="sr-Latn-RS" sz="2000" dirty="0" smtClean="0">
                <a:solidFill>
                  <a:srgbClr val="00CC00"/>
                </a:solidFill>
              </a:rPr>
              <a:t> </a:t>
            </a:r>
            <a:endParaRPr lang="sr-Latn-RS" sz="2000" dirty="0">
              <a:solidFill>
                <a:srgbClr val="00CC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 03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/>
        </p:blipFill>
        <p:spPr bwMode="auto">
          <a:xfrm>
            <a:off x="6704306" y="95249"/>
            <a:ext cx="2153944" cy="257175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3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elearning.amres.ac.rs/moodle/pluginfile.php/19255/mod_forum/attachment/24063/mata%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learning.amres.ac.rs/moodle/pluginfile.php/19255/mod_forum/attachment/24063/mata%20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053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Ana Stojić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80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Tipovi datoteka u AutoAD-u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+mj-ea"/>
                <a:cs typeface="+mj-cs"/>
              </a:rPr>
              <a:t>.dwg 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(izvorna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datoteka AutoCAD-a)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.dwt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(drawing template, datoteka po svojim karakteristikama identična kao .dwg i služi za započinjanje novog crteža)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.dxf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(datoteka za razmenu sa drugim CAD programima, standard u interoperabilnosti)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.sv$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(backup datoteka, </a:t>
            </a:r>
            <a:r>
              <a:rPr lang="en-US" sz="2400" i="1" dirty="0" smtClean="0"/>
              <a:t>filename_a_b_nnnn.sv$)</a:t>
            </a:r>
            <a:endParaRPr lang="sr-Latn-RS" sz="2400" i="1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i="1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.dst </a:t>
            </a:r>
            <a:r>
              <a:rPr lang="sr-Latn-RS" sz="2400" i="1" dirty="0" smtClean="0">
                <a:latin typeface="+mj-lt"/>
                <a:ea typeface="+mj-ea"/>
                <a:cs typeface="+mj-cs"/>
              </a:rPr>
              <a:t>(sheet set  -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kolekcija layout-a iz više crteža)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.dwf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.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dwfx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(2D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/3D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vektorska datoteka, za publikovanje na Web-u; otvara se, pregleda i štampa pomoću programa Design Review, kao i pomoću Internet Explorer-a)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/>
              <a:t> </a:t>
            </a:r>
            <a:r>
              <a:rPr lang="sr-Latn-RS" sz="2400" b="1" dirty="0" smtClean="0">
                <a:solidFill>
                  <a:srgbClr val="FF0000"/>
                </a:solidFill>
              </a:rPr>
              <a:t>.pts, .pcx </a:t>
            </a:r>
            <a:r>
              <a:rPr lang="sr-Latn-RS" sz="2400" dirty="0" smtClean="0"/>
              <a:t>(oblak tačaka – point cloud)</a:t>
            </a:r>
            <a:endParaRPr lang="sr-Latn-RS" sz="2400" i="1" dirty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learning.amres.ac.rs/moodle/pluginfile.php/19255/mod_forum/attachment/24073/Untitled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learning.amres.ac.rs/moodle/pluginfile.php/19255/mod_forum/attachment/24073/Untitled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8630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Tamara Ilić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9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learning.amres.ac.rs/moodle/pluginfile.php/19255/mod_forum/attachment/24024/predrag_milovanovic_47_2012_zadatak_0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190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elearning.amres.ac.rs/moodle/pluginfile.php/19255/mod_forum/attachment/24024/predrag_milovanovic_47_2012_zadatak_03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4705350"/>
            <a:ext cx="4438650" cy="443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Predrag Milovanović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95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learning.amres.ac.rs/moodle/pluginfile.php/19255/mod_forum/attachment/24102/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"/>
            <a:ext cx="6248400" cy="447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learning.amres.ac.rs/moodle/pluginfile.php/19255/mod_forum/attachment/24102/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70769"/>
            <a:ext cx="6248400" cy="433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298729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Aleksandra Milovanović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95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elearning.amres.ac.rs/moodle/pluginfile.php/19255/mod_forum/attachment/24025/aff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8630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elearning.amres.ac.rs/moodle/pluginfile.php/19255/mod_forum/attachment/24025/aff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Adam Šunturlić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95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Miloš Jokić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 descr="http://elearning.amres.ac.rs/moodle/pluginfile.php/19255/mod_forum/attachment/24039/Untitled-2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12243"/>
          <a:stretch/>
        </p:blipFill>
        <p:spPr bwMode="auto">
          <a:xfrm>
            <a:off x="2819400" y="4655805"/>
            <a:ext cx="5562600" cy="450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elearning.amres.ac.rs/moodle/pluginfile.php/19255/mod_forum/attachment/24039/Untitled-112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5543550" cy="443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ttp://elearning.amres.ac.rs/moodle/pluginfile.php/19255/mod_forum/attachment/24048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8630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elearning.amres.ac.rs/moodle/pluginfile.php/19255/mod_forum/attachment/24048/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7338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600" dirty="0" smtClean="0">
                <a:latin typeface="+mj-lt"/>
                <a:ea typeface="+mj-ea"/>
                <a:cs typeface="+mj-cs"/>
              </a:rPr>
              <a:t>Anastasija Kanazarević</a:t>
            </a:r>
            <a:endParaRPr kumimoji="0" lang="sr-Latn-RS" sz="2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600" dirty="0" smtClean="0">
                <a:latin typeface="+mj-lt"/>
                <a:ea typeface="+mj-ea"/>
                <a:cs typeface="+mj-cs"/>
              </a:rPr>
              <a:t>    </a:t>
            </a:r>
            <a:endParaRPr lang="sr-Latn-RS" sz="2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6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91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Mirela Kanalić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 descr="http://elearning.amres.ac.rs/moodle/pluginfile.php/19255/mod_forum/attachment/24068/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440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elearning.amres.ac.rs/moodle/pluginfile.php/19255/mod_forum/attachment/24068/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Stefan Nikolić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 descr="http://elearning.amres.ac.rs/moodle/pluginfile.php/19255/mod_forum/attachment/24069/cad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434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elearning.amres.ac.rs/moodle/pluginfile.php/19255/mod_forum/attachment/24069/cad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elearning.amres.ac.rs/moodle/pluginfile.php/19255/mod_forum/attachment/24091/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697911"/>
            <a:ext cx="6838950" cy="444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elearning.amres.ac.rs/moodle/pluginfile.php/19255/mod_forum/attachment/24091/aaaaaaaaaaaaaaaaaaaaaaaaaaaaaaaaa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0"/>
            <a:ext cx="6838950" cy="446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81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Nikola Stevanović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96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Aleksandar Gajić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4339" name="Picture 3" descr="http://elearning.amres.ac.rs/moodle/pluginfile.php/19255/mod_forum/attachment/24103/d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05350"/>
            <a:ext cx="83820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elearning.amres.ac.rs/moodle/pluginfile.php/19255/mod_forum/attachment/24103/d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-19050"/>
            <a:ext cx="4953000" cy="444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Instalacija i radno okruženje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noProof="0" dirty="0" smtClean="0">
                <a:latin typeface="+mj-lt"/>
                <a:ea typeface="+mj-ea"/>
                <a:cs typeface="+mj-cs"/>
              </a:rPr>
              <a:t>Danica Lečić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 descr="http://elearning.amres.ac.rs/moodle/pluginfile.php/19255/mod_forum/attachment/24123/ovo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3BE9E"/>
              </a:clrFrom>
              <a:clrTo>
                <a:srgbClr val="B3BE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434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elearning.amres.ac.rs/moodle/pluginfile.php/19255/mod_forum/attachment/24123/ovo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3BE9E"/>
              </a:clrFrom>
              <a:clrTo>
                <a:srgbClr val="B3BE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Nemanja Šekularac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3" descr="http://elearning.amres.ac.rs/moodle/pluginfile.php/19255/mod_forum/attachment/24127/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4CFD1"/>
              </a:clrFrom>
              <a:clrTo>
                <a:srgbClr val="C4CF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4400"/>
            <a:ext cx="44005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elearning.amres.ac.rs/moodle/pluginfile.php/19255/mod_forum/attachment/24127/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4CFD1"/>
              </a:clrFrom>
              <a:clrTo>
                <a:srgbClr val="C4CF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Boško Žakula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3" descr="http://elearning.amres.ac.rs/moodle/pluginfile.php/19255/mod_forum/attachment/24130/domaci%20caad%203%20d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434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elearning.amres.ac.rs/moodle/pluginfile.php/19255/mod_forum/attachment/24130/domaci%20ca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524"/>
            <a:ext cx="4419600" cy="439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Staša Petrović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3" descr="http://elearning.amres.ac.rs/moodle/pluginfile.php/19255/mod_forum/attachment/24138/stas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43450"/>
            <a:ext cx="44196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elearning.amres.ac.rs/moodle/pluginfile.php/19255/mod_forum/attachment/24138/sta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19050"/>
            <a:ext cx="44005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Mašan Otašević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7411" name="Picture 3" descr="http://elearning.amres.ac.rs/moodle/pluginfile.php/19255/mod_forum/attachment/24176/sketchup%20caad%20prostorna%20kompozicij%20KUGLA%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48785"/>
            <a:ext cx="4400550" cy="431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elearning.amres.ac.rs/moodle/pluginfile.php/19255/mod_forum/attachment/24176/sketchup%20caad%20prostorna%20kompozicij%20KUGL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1"/>
            <a:ext cx="4400550" cy="431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Marko Ilić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6387" name="Picture 3" descr="http://elearning.amres.ac.rs/moodle/pluginfile.php/19255/mod_forum/attachment/24179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62500"/>
            <a:ext cx="44005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elearning.amres.ac.rs/moodle/pluginfile.php/19255/mod_forum/attachment/24179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45770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http://elearning.amres.ac.rs/moodle/pluginfile.php/19255/mod_forum/attachment/24208/detal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1"/>
            <a:ext cx="9144000" cy="41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elearning.amres.ac.rs/moodle/pluginfile.php/19255/mod_forum/attachment/24208/2qw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41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Duška Prodanović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7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Anja Dedović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3" descr="http://elearning.amres.ac.rs/moodle/pluginfile.php/19255/mod_forum/attachment/24246/math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44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elearning.amres.ac.rs/moodle/pluginfile.php/19255/mod_forum/attachment/24246/math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38101"/>
            <a:ext cx="4438650" cy="4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2900" dirty="0" smtClean="0">
                <a:latin typeface="+mj-lt"/>
                <a:ea typeface="+mj-ea"/>
                <a:cs typeface="+mj-cs"/>
              </a:rPr>
              <a:t>Bojana Krstić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3" descr="http://elearning.amres.ac.rs/moodle/pluginfile.php/19255/mod_forum/attachment/24247/bojan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" b="3234"/>
          <a:stretch/>
        </p:blipFill>
        <p:spPr bwMode="auto">
          <a:xfrm>
            <a:off x="1" y="4800600"/>
            <a:ext cx="83629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elearning.amres.ac.rs/moodle/pluginfile.php/19255/mod_forum/attachment/24247/BOJAN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478"/>
            <a:ext cx="44005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288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ct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2013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talac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23039"/>
            <a:ext cx="8001000" cy="62209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447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Instalacija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AutoCAD-a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sr-Latn-RS" dirty="0" smtClean="0">
                <a:latin typeface="+mj-lt"/>
                <a:ea typeface="+mj-ea"/>
                <a:cs typeface="+mj-cs"/>
              </a:rPr>
              <a:t>studentska</a:t>
            </a:r>
            <a:r>
              <a:rPr lang="en-US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dirty="0" smtClean="0">
                <a:latin typeface="+mj-lt"/>
                <a:ea typeface="+mj-ea"/>
                <a:cs typeface="+mj-cs"/>
              </a:rPr>
              <a:t>verzija</a:t>
            </a:r>
            <a:r>
              <a:rPr lang="en-US" dirty="0" smtClean="0">
                <a:latin typeface="+mj-lt"/>
                <a:ea typeface="+mj-ea"/>
                <a:cs typeface="+mj-cs"/>
              </a:rPr>
              <a:t> </a:t>
            </a:r>
            <a:r>
              <a:rPr lang="en-US" dirty="0" smtClean="0">
                <a:latin typeface="Arial" pitchFamily="34" charset="0"/>
                <a:ea typeface="+mj-ea"/>
                <a:cs typeface="Arial" pitchFamily="34" charset="0"/>
                <a:hlinkClick r:id="rId3"/>
              </a:rPr>
              <a:t>http://students.autodesk.com/</a:t>
            </a:r>
            <a:r>
              <a:rPr lang="en-US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1" y="2971800"/>
            <a:ext cx="82010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447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Startovanje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AutoCAD-a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117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078568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 </a:t>
            </a:r>
            <a:r>
              <a:rPr kumimoji="0" lang="sr-Latn-R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Work, Learn, Extend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00" y="3027160"/>
            <a:ext cx="7543800" cy="58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825</Words>
  <Application>Microsoft Office PowerPoint</Application>
  <PresentationFormat>Custom</PresentationFormat>
  <Paragraphs>215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AutoCAD 2013  Kurs: Principi CAAD-a, Predavanje 04 Univerzitet u Beogradu, Arhitektonski fakultet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Korisnik</cp:lastModifiedBy>
  <cp:revision>236</cp:revision>
  <dcterms:created xsi:type="dcterms:W3CDTF">2011-04-27T09:19:57Z</dcterms:created>
  <dcterms:modified xsi:type="dcterms:W3CDTF">2013-04-05T12:11:28Z</dcterms:modified>
</cp:coreProperties>
</file>