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71" r:id="rId4"/>
    <p:sldId id="263" r:id="rId5"/>
    <p:sldId id="276" r:id="rId6"/>
    <p:sldId id="270" r:id="rId7"/>
    <p:sldId id="285" r:id="rId8"/>
    <p:sldId id="283" r:id="rId9"/>
    <p:sldId id="284" r:id="rId10"/>
    <p:sldId id="298" r:id="rId11"/>
    <p:sldId id="277" r:id="rId12"/>
    <p:sldId id="278" r:id="rId13"/>
    <p:sldId id="279" r:id="rId14"/>
    <p:sldId id="315" r:id="rId15"/>
    <p:sldId id="313" r:id="rId16"/>
    <p:sldId id="314" r:id="rId17"/>
    <p:sldId id="292" r:id="rId18"/>
    <p:sldId id="290" r:id="rId19"/>
    <p:sldId id="291" r:id="rId20"/>
    <p:sldId id="293" r:id="rId21"/>
    <p:sldId id="294" r:id="rId22"/>
    <p:sldId id="302" r:id="rId23"/>
    <p:sldId id="299" r:id="rId24"/>
    <p:sldId id="300" r:id="rId25"/>
    <p:sldId id="280" r:id="rId26"/>
    <p:sldId id="281" r:id="rId27"/>
    <p:sldId id="28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9" r:id="rId39"/>
    <p:sldId id="320" r:id="rId40"/>
    <p:sldId id="321" r:id="rId41"/>
    <p:sldId id="317" r:id="rId42"/>
    <p:sldId id="316" r:id="rId43"/>
    <p:sldId id="272" r:id="rId44"/>
    <p:sldId id="273" r:id="rId45"/>
    <p:sldId id="297" r:id="rId46"/>
    <p:sldId id="295" r:id="rId47"/>
  </p:sldIdLst>
  <p:sldSz cx="9144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42" d="100"/>
          <a:sy n="42" d="100"/>
        </p:scale>
        <p:origin x="-2184" y="-378"/>
      </p:cViewPr>
      <p:guideLst>
        <p:guide orient="horz" pos="4176"/>
        <p:guide orient="horz" pos="4584"/>
        <p:guide orient="horz" pos="3319"/>
        <p:guide pos="1680"/>
        <p:guide pos="5280"/>
        <p:guide pos="2926"/>
        <p:guide pos="361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3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88951"/>
            <a:ext cx="2057400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88951"/>
            <a:ext cx="601980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75618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844800"/>
            <a:ext cx="4038600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64067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13467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6400800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7156451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DBEF6-DEFE-4F2E-BF32-BA0F1596C0D3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8475134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8475134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9060-B988-45EB-9577-9DE722FDAF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://elearning.amres.ac.rs/moodle/pluginfile.php/12772/mod_forum/intro/kocka-serija-01.skb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google.rs/url?sa=i&amp;rct=j&amp;q=&amp;esrc=s&amp;frm=1&amp;source=images&amp;cd=&amp;cad=rja&amp;docid=9IwqnF0W_KF-pM&amp;tbnid=wtRPyNxqHORMkM:&amp;ved=0CAUQjRw&amp;url=http://www.metaphys.jp/product/nature/archives/2012101572.php&amp;ei=V605UfH8McfQtAazqYCACQ&amp;bvm=bv.43287494,d.Yms&amp;psig=AFQjCNF-Yt00fmnSroifzYVEKM9Q8Ov_rg&amp;ust=1362820688419589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9.jpeg"/><Relationship Id="rId18" Type="http://schemas.openxmlformats.org/officeDocument/2006/relationships/image" Target="../media/image114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12" Type="http://schemas.openxmlformats.org/officeDocument/2006/relationships/image" Target="../media/image108.jpeg"/><Relationship Id="rId17" Type="http://schemas.openxmlformats.org/officeDocument/2006/relationships/image" Target="../media/image113.png"/><Relationship Id="rId2" Type="http://schemas.openxmlformats.org/officeDocument/2006/relationships/image" Target="../media/image9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7.jpeg"/><Relationship Id="rId5" Type="http://schemas.openxmlformats.org/officeDocument/2006/relationships/image" Target="../media/image102.jpeg"/><Relationship Id="rId15" Type="http://schemas.openxmlformats.org/officeDocument/2006/relationships/image" Target="../media/image111.jpeg"/><Relationship Id="rId10" Type="http://schemas.microsoft.com/office/2007/relationships/hdphoto" Target="../media/hdphoto1.wdp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pictures/brokgauz_efron/b36_840-2.jpg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ketchup.google.com/intl/en/training/videos.html" TargetMode="External"/><Relationship Id="rId2" Type="http://schemas.openxmlformats.org/officeDocument/2006/relationships/hyperlink" Target="http://sketchup.google.com/3dwarehouse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support.google.com/sketchup/bin/answer.py?hl=en&amp;answer=151558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2840568"/>
            <a:ext cx="7772400" cy="196003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SketchUp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 smtClean="0"/>
              <a:t>Kurs</a:t>
            </a:r>
            <a:r>
              <a:rPr lang="en-US" sz="2800" b="1" dirty="0" smtClean="0"/>
              <a:t>: </a:t>
            </a:r>
            <a:r>
              <a:rPr lang="en-US" sz="2800" b="1" dirty="0" err="1" smtClean="0"/>
              <a:t>Principi</a:t>
            </a:r>
            <a:r>
              <a:rPr lang="en-US" sz="2800" b="1" dirty="0" smtClean="0"/>
              <a:t> CAAD-a, </a:t>
            </a:r>
            <a:r>
              <a:rPr lang="en-US" sz="2800" b="1" dirty="0" err="1" smtClean="0"/>
              <a:t>Predavanje</a:t>
            </a:r>
            <a:r>
              <a:rPr lang="en-US" sz="2800" b="1" dirty="0" smtClean="0"/>
              <a:t> 0</a:t>
            </a:r>
            <a:r>
              <a:rPr lang="sr-Latn-RS" sz="2800" b="1" dirty="0" smtClean="0"/>
              <a:t>3</a:t>
            </a:r>
            <a:r>
              <a:rPr lang="en-US" sz="3100" b="1" dirty="0" smtClean="0"/>
              <a:t/>
            </a:r>
            <a:br>
              <a:rPr lang="en-US" sz="3100" b="1" dirty="0" smtClean="0"/>
            </a:br>
            <a:r>
              <a:rPr lang="en-US" sz="2100" b="1" dirty="0" err="1" smtClean="0"/>
              <a:t>Univerzitet</a:t>
            </a:r>
            <a:r>
              <a:rPr lang="en-US" sz="2100" b="1" dirty="0" smtClean="0"/>
              <a:t> u </a:t>
            </a:r>
            <a:r>
              <a:rPr lang="en-US" sz="2100" b="1" dirty="0" err="1" smtClean="0"/>
              <a:t>Beogradu</a:t>
            </a:r>
            <a:r>
              <a:rPr lang="en-US" sz="2100" b="1" dirty="0" smtClean="0"/>
              <a:t>, </a:t>
            </a:r>
            <a:r>
              <a:rPr lang="en-US" sz="2100" b="1" dirty="0" err="1" smtClean="0"/>
              <a:t>Arhitektonski</a:t>
            </a:r>
            <a:r>
              <a:rPr lang="en-US" sz="2100" b="1" dirty="0" smtClean="0"/>
              <a:t> </a:t>
            </a:r>
            <a:r>
              <a:rPr lang="en-US" sz="2100" b="1" dirty="0" err="1" smtClean="0"/>
              <a:t>fakultet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62000" y="7569200"/>
            <a:ext cx="7010400" cy="812800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Dr Mirjana </a:t>
            </a:r>
            <a:r>
              <a:rPr lang="en-US" sz="2000" dirty="0" err="1" smtClean="0">
                <a:solidFill>
                  <a:schemeClr val="tx1"/>
                </a:solidFill>
              </a:rPr>
              <a:t>Devetakovi</a:t>
            </a:r>
            <a:r>
              <a:rPr lang="sr-Latn-RS" sz="2000" dirty="0" smtClean="0">
                <a:solidFill>
                  <a:schemeClr val="tx1"/>
                </a:solidFill>
              </a:rPr>
              <a:t>ć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Beograd, </a:t>
            </a:r>
            <a:r>
              <a:rPr lang="en-US" sz="2000" dirty="0" smtClean="0">
                <a:solidFill>
                  <a:schemeClr val="tx1"/>
                </a:solidFill>
              </a:rPr>
              <a:t>201</a:t>
            </a:r>
            <a:r>
              <a:rPr lang="sr-Latn-RS" sz="2000" dirty="0" smtClean="0">
                <a:solidFill>
                  <a:schemeClr val="tx1"/>
                </a:solidFill>
              </a:rPr>
              <a:t>3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62000" y="4343400"/>
            <a:ext cx="70104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Podela linije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Ortogonalni i radijalni nizovi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Layer-i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Stilovi prikaza i materijali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Kontrola senke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Preseci</a:t>
            </a:r>
            <a:endParaRPr kumimoji="0" lang="sr-Latn-R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Grupe i komponente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r-Latn-R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Komentar zadatka 02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RS" sz="1600" dirty="0" smtClean="0"/>
              <a:t>Zadatak 03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079642" y="5467851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/>
          <a:srcRect l="25904" t="11636" r="40190" b="34170"/>
          <a:stretch>
            <a:fillRect/>
          </a:stretch>
        </p:blipFill>
        <p:spPr bwMode="auto">
          <a:xfrm>
            <a:off x="4374336" y="-1"/>
            <a:ext cx="4769663" cy="428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 l="26050" t="11723" r="40421" b="30224"/>
          <a:stretch>
            <a:fillRect/>
          </a:stretch>
        </p:blipFill>
        <p:spPr bwMode="auto">
          <a:xfrm>
            <a:off x="857250" y="4076701"/>
            <a:ext cx="4803484" cy="46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799" y="1905000"/>
            <a:ext cx="4391167" cy="21145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Podela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linije</a:t>
            </a:r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en-U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Linija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ivica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) se deli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tako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š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to se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selektuje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aktivira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kontekst-meni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u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kome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nalazi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7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opcija</a:t>
            </a:r>
            <a:r>
              <a:rPr kumimoji="0" lang="en-US" sz="27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Divide</a:t>
            </a:r>
            <a:endParaRPr lang="en-US" sz="27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10249" y="6629400"/>
            <a:ext cx="3200401" cy="211455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Pomeranjem kursora duž linije, povećava se i smanjuje broj segmenata i kontroliše se njihova dužina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1409700"/>
            <a:ext cx="1905000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55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6775" y="1409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4375" y="4457700"/>
            <a:ext cx="19177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5575" y="4448175"/>
            <a:ext cx="19240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6775" y="4419600"/>
            <a:ext cx="19272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Stilovi prikaza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r="18667"/>
          <a:stretch>
            <a:fillRect/>
          </a:stretch>
        </p:blipFill>
        <p:spPr bwMode="auto">
          <a:xfrm>
            <a:off x="2895600" y="1968263"/>
            <a:ext cx="6248400" cy="551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49" y="4343400"/>
            <a:ext cx="201645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Materijali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4802" y="0"/>
            <a:ext cx="4709198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Kontrola senke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2378" y="4038600"/>
            <a:ext cx="475162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181600"/>
            <a:ext cx="466677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14531" t="20588" r="4238" b="6303"/>
          <a:stretch>
            <a:fillRect/>
          </a:stretch>
        </p:blipFill>
        <p:spPr bwMode="auto">
          <a:xfrm>
            <a:off x="2866" y="4191000"/>
            <a:ext cx="464216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0548" y="6210300"/>
            <a:ext cx="413345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3708" y="3124200"/>
            <a:ext cx="416029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8458200" cy="14859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latin typeface="+mj-lt"/>
                <a:ea typeface="+mj-ea"/>
                <a:cs typeface="+mj-cs"/>
              </a:rPr>
              <a:t>Kote</a:t>
            </a:r>
            <a:br>
              <a:rPr lang="sr-Latn-RS" sz="2900" b="1" dirty="0" smtClean="0"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latin typeface="+mj-lt"/>
                <a:ea typeface="+mj-ea"/>
                <a:cs typeface="+mj-cs"/>
              </a:rPr>
              <a:t>  </a:t>
            </a:r>
            <a:r>
              <a:rPr lang="sr-Latn-RS" sz="2500" dirty="0" smtClean="0">
                <a:latin typeface="+mj-lt"/>
                <a:ea typeface="+mj-ea"/>
                <a:cs typeface="+mj-cs"/>
              </a:rPr>
              <a:t>podešavanje (Window, Model Info, Units/Dimensions)</a:t>
            </a:r>
            <a:endParaRPr kumimoji="0" lang="sr-Latn-RS" sz="25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0854" y="1"/>
            <a:ext cx="427314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593" y="4667251"/>
            <a:ext cx="4291407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 l="20717" t="521" r="34920" b="16667"/>
          <a:stretch>
            <a:fillRect/>
          </a:stretch>
        </p:blipFill>
        <p:spPr bwMode="auto">
          <a:xfrm>
            <a:off x="1206351" y="3897313"/>
            <a:ext cx="4646762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00150" y="35242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Color by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layer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0" y="2476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Entity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info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52499" y="2419350"/>
            <a:ext cx="3692525" cy="990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Pomoću Layer-a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se kontroliše vidljivost entiteta, ali ne i uticaji na njihovu geometriju.</a:t>
            </a:r>
          </a:p>
          <a:p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1077" y="3714750"/>
            <a:ext cx="4082923" cy="425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5641" y="0"/>
            <a:ext cx="3999226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" y="4871458"/>
            <a:ext cx="4095653" cy="427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14550" y="38290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Layer on/off</a:t>
            </a: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0" y="79629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</a:t>
            </a:r>
          </a:p>
          <a:p>
            <a:r>
              <a:rPr lang="en-US" sz="2000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Layer-i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Sticky geometry</a:t>
            </a: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rupe</a:t>
            </a:r>
            <a:endParaRPr lang="en-US" sz="29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29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Komponente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8936" t="11074" b="4171"/>
          <a:stretch>
            <a:fillRect/>
          </a:stretch>
        </p:blipFill>
        <p:spPr bwMode="auto">
          <a:xfrm>
            <a:off x="6305550" y="3700881"/>
            <a:ext cx="2362200" cy="200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750668"/>
            <a:ext cx="2409367" cy="1807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6150" y="2667000"/>
            <a:ext cx="1968388" cy="18656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382" y="2676849"/>
            <a:ext cx="1986018" cy="18823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1140" y="2669077"/>
            <a:ext cx="2113986" cy="197912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Sticky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”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geometr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ija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 l="14146" t="17733" r="10784" b="11057"/>
          <a:stretch>
            <a:fillRect/>
          </a:stretch>
        </p:blipFill>
        <p:spPr bwMode="auto">
          <a:xfrm>
            <a:off x="204787" y="4724400"/>
            <a:ext cx="22336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 l="28916" t="15625" r="31845" b="19792"/>
          <a:stretch>
            <a:fillRect/>
          </a:stretch>
        </p:blipFill>
        <p:spPr bwMode="auto">
          <a:xfrm>
            <a:off x="6838336" y="4572000"/>
            <a:ext cx="230566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 l="29283" t="17708" r="32650" b="19792"/>
          <a:stretch>
            <a:fillRect/>
          </a:stretch>
        </p:blipFill>
        <p:spPr bwMode="auto">
          <a:xfrm>
            <a:off x="2438400" y="4724400"/>
            <a:ext cx="21463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/>
          <a:srcRect l="28331" t="20833" r="31845" b="22917"/>
          <a:stretch>
            <a:fillRect/>
          </a:stretch>
        </p:blipFill>
        <p:spPr bwMode="auto">
          <a:xfrm>
            <a:off x="4572000" y="4782670"/>
            <a:ext cx="2209800" cy="175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/>
          <a:srcRect l="30454" t="19792" r="31479" b="23958"/>
          <a:stretch>
            <a:fillRect/>
          </a:stretch>
        </p:blipFill>
        <p:spPr bwMode="auto">
          <a:xfrm>
            <a:off x="2393244" y="6813452"/>
            <a:ext cx="2178756" cy="181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/>
          <a:srcRect l="15266" t="19958" r="9664" b="19958"/>
          <a:stretch>
            <a:fillRect/>
          </a:stretch>
        </p:blipFill>
        <p:spPr bwMode="auto">
          <a:xfrm>
            <a:off x="4495800" y="6858000"/>
            <a:ext cx="2230967" cy="17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/>
          <a:srcRect l="35944" t="19792" r="31845" b="23958"/>
          <a:stretch>
            <a:fillRect/>
          </a:stretch>
        </p:blipFill>
        <p:spPr bwMode="auto">
          <a:xfrm>
            <a:off x="6858000" y="6781800"/>
            <a:ext cx="2174523" cy="21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/>
          <a:srcRect l="17507" t="22184" r="9664" b="19958"/>
          <a:stretch>
            <a:fillRect/>
          </a:stretch>
        </p:blipFill>
        <p:spPr bwMode="auto">
          <a:xfrm>
            <a:off x="285750" y="6888480"/>
            <a:ext cx="2152650" cy="17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68389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point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45910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51460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209550" y="41719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Rectangle / Push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7" name="Title 1"/>
          <p:cNvSpPr txBox="1">
            <a:spLocks/>
          </p:cNvSpPr>
          <p:nvPr/>
        </p:nvSpPr>
        <p:spPr>
          <a:xfrm>
            <a:off x="68389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45910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251460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09550" y="630555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edge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6" name="Title 1"/>
          <p:cNvSpPr txBox="1">
            <a:spLocks/>
          </p:cNvSpPr>
          <p:nvPr/>
        </p:nvSpPr>
        <p:spPr>
          <a:xfrm>
            <a:off x="68389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7" name="Title 1"/>
          <p:cNvSpPr txBox="1">
            <a:spLocks/>
          </p:cNvSpPr>
          <p:nvPr/>
        </p:nvSpPr>
        <p:spPr>
          <a:xfrm>
            <a:off x="45910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Title 1"/>
          <p:cNvSpPr txBox="1">
            <a:spLocks/>
          </p:cNvSpPr>
          <p:nvPr/>
        </p:nvSpPr>
        <p:spPr>
          <a:xfrm>
            <a:off x="251460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>
          <a:xfrm>
            <a:off x="209550" y="8305800"/>
            <a:ext cx="2076450" cy="762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Select face</a:t>
            </a:r>
            <a:endParaRPr kumimoji="0" lang="sr-Latn-R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1600" dirty="0" smtClean="0">
                <a:latin typeface="+mj-lt"/>
                <a:ea typeface="+mj-ea"/>
                <a:cs typeface="+mj-cs"/>
              </a:rPr>
              <a:t>    </a:t>
            </a:r>
            <a:endParaRPr lang="sr-Latn-RS" sz="16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7745" t="21875" r="28331" b="11458"/>
          <a:stretch>
            <a:fillRect/>
          </a:stretch>
        </p:blipFill>
        <p:spPr bwMode="auto">
          <a:xfrm>
            <a:off x="152401" y="2838450"/>
            <a:ext cx="24110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26574" t="17708" r="28331" b="14583"/>
          <a:stretch>
            <a:fillRect/>
          </a:stretch>
        </p:blipFill>
        <p:spPr bwMode="auto">
          <a:xfrm>
            <a:off x="2438400" y="2762249"/>
            <a:ext cx="2362200" cy="199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/>
          <a:srcRect l="14146" t="14395" r="5182" b="6606"/>
          <a:stretch>
            <a:fillRect/>
          </a:stretch>
        </p:blipFill>
        <p:spPr bwMode="auto">
          <a:xfrm>
            <a:off x="4648598" y="2609850"/>
            <a:ext cx="239547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/>
          <a:srcRect l="28916" t="20833" r="28917" b="19792"/>
          <a:stretch>
            <a:fillRect/>
          </a:stretch>
        </p:blipFill>
        <p:spPr bwMode="auto">
          <a:xfrm>
            <a:off x="6858001" y="2857500"/>
            <a:ext cx="2286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Group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 l="31698" t="27344" r="27745" b="16667"/>
          <a:stretch>
            <a:fillRect/>
          </a:stretch>
        </p:blipFill>
        <p:spPr bwMode="auto">
          <a:xfrm>
            <a:off x="6830355" y="5238750"/>
            <a:ext cx="2180295" cy="169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21709" t="29621" r="1880" b="8890"/>
          <a:stretch>
            <a:fillRect/>
          </a:stretch>
        </p:blipFill>
        <p:spPr bwMode="auto">
          <a:xfrm>
            <a:off x="4710145" y="5285900"/>
            <a:ext cx="2243105" cy="181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rcRect l="31876" t="14145" r="27437" b="22039"/>
          <a:stretch>
            <a:fillRect/>
          </a:stretch>
        </p:blipFill>
        <p:spPr bwMode="auto">
          <a:xfrm>
            <a:off x="2567925" y="4827671"/>
            <a:ext cx="2251268" cy="198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 l="30747" t="13281" r="27233" b="20052"/>
          <a:stretch>
            <a:fillRect/>
          </a:stretch>
        </p:blipFill>
        <p:spPr bwMode="auto">
          <a:xfrm>
            <a:off x="190500" y="4857751"/>
            <a:ext cx="2266950" cy="202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/>
          <a:srcRect l="21709" t="31641" b="14395"/>
          <a:stretch>
            <a:fillRect/>
          </a:stretch>
        </p:blipFill>
        <p:spPr bwMode="auto">
          <a:xfrm>
            <a:off x="4778376" y="7105650"/>
            <a:ext cx="2223106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/>
          <a:srcRect l="26281" t="32813" r="31698" b="20573"/>
          <a:stretch>
            <a:fillRect/>
          </a:stretch>
        </p:blipFill>
        <p:spPr bwMode="auto">
          <a:xfrm>
            <a:off x="6934200" y="7181850"/>
            <a:ext cx="2209799" cy="137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/>
          <a:srcRect l="28770" t="29948" r="29941" b="17708"/>
          <a:stretch>
            <a:fillRect/>
          </a:stretch>
        </p:blipFill>
        <p:spPr bwMode="auto">
          <a:xfrm>
            <a:off x="171450" y="7105649"/>
            <a:ext cx="2438400" cy="173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/>
          <a:srcRect l="15826" t="34423" r="11625" b="19958"/>
          <a:stretch>
            <a:fillRect/>
          </a:stretch>
        </p:blipFill>
        <p:spPr bwMode="auto">
          <a:xfrm>
            <a:off x="2571750" y="7200900"/>
            <a:ext cx="210595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300" y="3276600"/>
            <a:ext cx="8928100" cy="4331732"/>
            <a:chOff x="622300" y="1899336"/>
            <a:chExt cx="8928100" cy="4331732"/>
          </a:xfrm>
        </p:grpSpPr>
        <p:sp>
          <p:nvSpPr>
            <p:cNvPr id="3" name="Rectangle 2"/>
            <p:cNvSpPr/>
            <p:nvPr/>
          </p:nvSpPr>
          <p:spPr>
            <a:xfrm>
              <a:off x="622300" y="1899336"/>
              <a:ext cx="4267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01: </a:t>
              </a:r>
              <a:r>
                <a:rPr lang="sr-Latn-RS" dirty="0" smtClean="0"/>
                <a:t>Dinamičan</a:t>
              </a:r>
              <a:r>
                <a:rPr lang="en-US" dirty="0" smtClean="0"/>
                <a:t> </a:t>
              </a:r>
              <a:r>
                <a:rPr lang="en-US" dirty="0" err="1" smtClean="0"/>
                <a:t>razvoj</a:t>
              </a:r>
              <a:r>
                <a:rPr lang="en-US" dirty="0" smtClean="0"/>
                <a:t> CAAD-</a:t>
              </a:r>
              <a:r>
                <a:rPr lang="sr-Latn-CS" dirty="0" smtClean="0"/>
                <a:t>a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22300" y="2508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2</a:t>
              </a:r>
              <a:r>
                <a:rPr lang="en-US" b="1" dirty="0" smtClean="0"/>
                <a:t>: </a:t>
              </a:r>
              <a:r>
                <a:rPr lang="sr-Latn-CS" dirty="0" smtClean="0"/>
                <a:t>Približavanje korisniku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2300" y="30169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>
                  <a:solidFill>
                    <a:srgbClr val="C00000"/>
                  </a:solidFill>
                </a:rPr>
                <a:t>Princip</a:t>
              </a:r>
              <a:r>
                <a:rPr lang="en-US" b="1" dirty="0" smtClean="0">
                  <a:solidFill>
                    <a:srgbClr val="C00000"/>
                  </a:solidFill>
                </a:rPr>
                <a:t> 0</a:t>
              </a:r>
              <a:r>
                <a:rPr lang="sr-Latn-CS" b="1" dirty="0" smtClean="0">
                  <a:solidFill>
                    <a:srgbClr val="C00000"/>
                  </a:solidFill>
                </a:rPr>
                <a:t>3</a:t>
              </a:r>
              <a:r>
                <a:rPr lang="en-US" b="1" dirty="0" smtClean="0">
                  <a:solidFill>
                    <a:srgbClr val="C00000"/>
                  </a:solidFill>
                </a:rPr>
                <a:t>: </a:t>
              </a:r>
              <a:r>
                <a:rPr lang="en-US" dirty="0" err="1" smtClean="0">
                  <a:solidFill>
                    <a:srgbClr val="C00000"/>
                  </a:solidFill>
                </a:rPr>
                <a:t>Slika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kao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sredstvo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saop</a:t>
              </a:r>
              <a:r>
                <a:rPr lang="sr-Cyrl-CS" dirty="0" smtClean="0">
                  <a:solidFill>
                    <a:srgbClr val="C00000"/>
                  </a:solidFill>
                </a:rPr>
                <a:t>š</a:t>
              </a:r>
              <a:r>
                <a:rPr lang="en-US" dirty="0" err="1" smtClean="0">
                  <a:solidFill>
                    <a:srgbClr val="C00000"/>
                  </a:solidFill>
                </a:rPr>
                <a:t>tavanja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arhitektonske</a:t>
              </a:r>
              <a:r>
                <a:rPr lang="en-US" dirty="0" smtClean="0">
                  <a:solidFill>
                    <a:srgbClr val="C00000"/>
                  </a:solidFill>
                </a:rPr>
                <a:t> </a:t>
              </a:r>
              <a:r>
                <a:rPr lang="en-US" dirty="0" err="1" smtClean="0">
                  <a:solidFill>
                    <a:srgbClr val="C00000"/>
                  </a:solidFill>
                </a:rPr>
                <a:t>ideje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300" y="367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4</a:t>
              </a:r>
              <a:r>
                <a:rPr lang="en-US" b="1" dirty="0" smtClean="0"/>
                <a:t>: </a:t>
              </a:r>
              <a:r>
                <a:rPr lang="sr-Latn-CS" dirty="0" smtClean="0"/>
                <a:t>Preciznost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22300" y="40329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5</a:t>
              </a:r>
              <a:r>
                <a:rPr lang="en-US" b="1" dirty="0" smtClean="0"/>
                <a:t>: </a:t>
              </a:r>
              <a:r>
                <a:rPr lang="sr-Latn-CS" dirty="0" smtClean="0"/>
                <a:t>Brzina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22300" y="442663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6</a:t>
              </a:r>
              <a:r>
                <a:rPr lang="en-US" b="1" dirty="0" smtClean="0"/>
                <a:t>: </a:t>
              </a:r>
              <a:r>
                <a:rPr lang="en-US" dirty="0" err="1" smtClean="0"/>
                <a:t>Efikasnost</a:t>
              </a:r>
              <a:r>
                <a:rPr lang="en-US" dirty="0" smtClean="0"/>
                <a:t> u </a:t>
              </a:r>
              <a:r>
                <a:rPr lang="en-US" dirty="0" err="1" smtClean="0"/>
                <a:t>izmenama</a:t>
              </a:r>
              <a:r>
                <a:rPr lang="en-US" dirty="0" smtClean="0"/>
                <a:t> </a:t>
              </a:r>
              <a:r>
                <a:rPr lang="en-US" dirty="0" err="1" smtClean="0"/>
                <a:t>tokom</a:t>
              </a:r>
              <a:r>
                <a:rPr lang="en-US" dirty="0" smtClean="0"/>
                <a:t> </a:t>
              </a:r>
              <a:r>
                <a:rPr lang="en-US" dirty="0" err="1" smtClean="0"/>
                <a:t>procesa</a:t>
              </a:r>
              <a:r>
                <a:rPr lang="en-US" dirty="0" smtClean="0"/>
                <a:t> </a:t>
              </a:r>
              <a:r>
                <a:rPr lang="en-US" dirty="0" err="1" smtClean="0"/>
                <a:t>projektovanja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300" y="5125135"/>
              <a:ext cx="43815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7</a:t>
              </a:r>
              <a:r>
                <a:rPr lang="en-US" b="1" dirty="0" smtClean="0"/>
                <a:t>: </a:t>
              </a:r>
              <a:r>
                <a:rPr lang="en-US" dirty="0" err="1" smtClean="0"/>
                <a:t>Crte</a:t>
              </a:r>
              <a:r>
                <a:rPr lang="sr-Cyrl-CS" dirty="0" smtClean="0"/>
                <a:t>ž </a:t>
              </a:r>
              <a:r>
                <a:rPr lang="en-US" dirty="0" err="1" smtClean="0"/>
                <a:t>kao</a:t>
              </a:r>
              <a:r>
                <a:rPr lang="en-US" dirty="0" smtClean="0"/>
                <a:t> document </a:t>
              </a:r>
              <a:r>
                <a:rPr lang="en-US" dirty="0" err="1" smtClean="0"/>
                <a:t>i</a:t>
              </a:r>
              <a:r>
                <a:rPr lang="en-US" dirty="0" smtClean="0"/>
                <a:t> </a:t>
              </a:r>
              <a:r>
                <a:rPr lang="en-US" dirty="0" err="1" smtClean="0"/>
                <a:t>sredstvo</a:t>
              </a:r>
              <a:r>
                <a:rPr lang="en-US" dirty="0" smtClean="0"/>
                <a:t> </a:t>
              </a:r>
              <a:r>
                <a:rPr lang="en-US" dirty="0" err="1" smtClean="0"/>
                <a:t>saop</a:t>
              </a:r>
              <a:r>
                <a:rPr lang="sr-Cyrl-CS" dirty="0" smtClean="0"/>
                <a:t>š</a:t>
              </a:r>
              <a:r>
                <a:rPr lang="en-US" dirty="0" err="1" smtClean="0"/>
                <a:t>tavanja</a:t>
              </a:r>
              <a:r>
                <a:rPr lang="en-US" dirty="0" smtClean="0"/>
                <a:t> </a:t>
              </a:r>
              <a:r>
                <a:rPr lang="en-US" dirty="0" err="1" smtClean="0"/>
                <a:t>arhitektonske</a:t>
              </a:r>
              <a:r>
                <a:rPr lang="en-US" dirty="0" smtClean="0"/>
                <a:t> </a:t>
              </a:r>
              <a:r>
                <a:rPr lang="en-US" dirty="0" err="1" smtClean="0"/>
                <a:t>ideje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78400" y="1899336"/>
              <a:ext cx="3213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8</a:t>
              </a:r>
              <a:r>
                <a:rPr lang="en-US" b="1" dirty="0" smtClean="0"/>
                <a:t>: </a:t>
              </a:r>
              <a:r>
                <a:rPr lang="sr-Latn-CS" dirty="0" smtClean="0"/>
                <a:t>Objektno orijentisani CAAD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78400" y="2508936"/>
              <a:ext cx="35560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0</a:t>
              </a:r>
              <a:r>
                <a:rPr lang="sr-Latn-CS" b="1" dirty="0" smtClean="0"/>
                <a:t>9</a:t>
              </a:r>
              <a:r>
                <a:rPr lang="en-US" b="1" dirty="0" smtClean="0"/>
                <a:t>: </a:t>
              </a:r>
              <a:r>
                <a:rPr lang="sr-Latn-RS" dirty="0" smtClean="0"/>
                <a:t>Model kao sistem informacija i sredstvo saopštavanja arhitektonske ideje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78400" y="3423336"/>
              <a:ext cx="3746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10</a:t>
              </a:r>
              <a:r>
                <a:rPr lang="en-US" b="1" dirty="0" smtClean="0"/>
                <a:t>: </a:t>
              </a:r>
              <a:r>
                <a:rPr lang="en-US" dirty="0" smtClean="0"/>
                <a:t>BIM Building Information Modeling 1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978400" y="40202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11</a:t>
              </a:r>
              <a:r>
                <a:rPr lang="en-US" b="1" dirty="0" smtClean="0"/>
                <a:t>: </a:t>
              </a:r>
              <a:r>
                <a:rPr lang="sr-Latn-CS" dirty="0" smtClean="0"/>
                <a:t>Interoperabilnost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78400" y="44266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12</a:t>
              </a:r>
              <a:r>
                <a:rPr lang="en-US" b="1" dirty="0" smtClean="0"/>
                <a:t>: </a:t>
              </a:r>
              <a:r>
                <a:rPr lang="sr-Latn-CS" dirty="0" smtClean="0"/>
                <a:t>NURBS modeliranje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78400" y="483303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13</a:t>
              </a:r>
              <a:r>
                <a:rPr lang="en-US" b="1" dirty="0" smtClean="0"/>
                <a:t>:</a:t>
              </a:r>
              <a:r>
                <a:rPr lang="sr-Latn-RS" b="1" dirty="0" smtClean="0"/>
                <a:t> </a:t>
              </a:r>
              <a:r>
                <a:rPr lang="en-US" dirty="0" err="1" smtClean="0"/>
                <a:t>Matematičko</a:t>
              </a:r>
              <a:r>
                <a:rPr lang="en-US" dirty="0" smtClean="0"/>
                <a:t> </a:t>
              </a:r>
              <a:r>
                <a:rPr lang="en-US" dirty="0" err="1" smtClean="0"/>
                <a:t>definisanje</a:t>
              </a:r>
              <a:r>
                <a:rPr lang="en-US" dirty="0" smtClean="0"/>
                <a:t>  </a:t>
              </a:r>
              <a:r>
                <a:rPr lang="en-US" dirty="0" err="1" smtClean="0"/>
                <a:t>kompleksne</a:t>
              </a:r>
              <a:r>
                <a:rPr lang="en-US" dirty="0" smtClean="0"/>
                <a:t> </a:t>
              </a:r>
              <a:r>
                <a:rPr lang="en-US" dirty="0" err="1" smtClean="0"/>
                <a:t>forme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78400" y="5444005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14</a:t>
              </a:r>
              <a:r>
                <a:rPr lang="en-US" b="1" dirty="0" smtClean="0"/>
                <a:t>: </a:t>
              </a:r>
              <a:r>
                <a:rPr lang="sr-Latn-CS" dirty="0" smtClean="0"/>
                <a:t>Parametarsko modeliranje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78400" y="5861736"/>
              <a:ext cx="4013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 smtClean="0"/>
                <a:t>Princip</a:t>
              </a:r>
              <a:r>
                <a:rPr lang="en-US" b="1" dirty="0" smtClean="0"/>
                <a:t> </a:t>
              </a:r>
              <a:r>
                <a:rPr lang="sr-Latn-CS" b="1" dirty="0" smtClean="0"/>
                <a:t>15</a:t>
              </a:r>
              <a:r>
                <a:rPr lang="en-US" b="1" dirty="0" smtClean="0"/>
                <a:t>: </a:t>
              </a:r>
              <a:r>
                <a:rPr lang="sr-Latn-CS" dirty="0" smtClean="0"/>
                <a:t>Fabrikacija</a:t>
              </a:r>
              <a:endParaRPr lang="en-US" dirty="0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sr-Latn-R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Principi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7307" y="170109"/>
            <a:ext cx="4276693" cy="43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640" y="4591050"/>
            <a:ext cx="427536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Centre Pompidou Mobile - photo.jpg"/>
          <p:cNvPicPr>
            <a:picLocks noChangeAspect="1"/>
          </p:cNvPicPr>
          <p:nvPr/>
        </p:nvPicPr>
        <p:blipFill>
          <a:blip r:embed="rId4" cstate="print"/>
          <a:srcRect l="13750" t="18889" r="8333" b="13889"/>
          <a:stretch>
            <a:fillRect/>
          </a:stretch>
        </p:blipFill>
        <p:spPr>
          <a:xfrm>
            <a:off x="752475" y="6304428"/>
            <a:ext cx="3829050" cy="247762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8687" t="10828" b="4226"/>
          <a:stretch>
            <a:fillRect/>
          </a:stretch>
        </p:blipFill>
        <p:spPr bwMode="auto">
          <a:xfrm>
            <a:off x="5647330" y="0"/>
            <a:ext cx="349667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8936" t="11074" b="4171"/>
          <a:stretch>
            <a:fillRect/>
          </a:stretch>
        </p:blipFill>
        <p:spPr bwMode="auto">
          <a:xfrm>
            <a:off x="5628291" y="6154567"/>
            <a:ext cx="3515709" cy="298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Components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8962" t="11216" b="4474"/>
          <a:stretch>
            <a:fillRect/>
          </a:stretch>
        </p:blipFill>
        <p:spPr bwMode="auto">
          <a:xfrm>
            <a:off x="5633469" y="3071263"/>
            <a:ext cx="3510531" cy="297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972300"/>
            <a:ext cx="3149089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 l="30686" t="11892" r="29670" b="6328"/>
          <a:stretch>
            <a:fillRect/>
          </a:stretch>
        </p:blipFill>
        <p:spPr bwMode="auto">
          <a:xfrm>
            <a:off x="3219774" y="5627687"/>
            <a:ext cx="1714176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7699" y="2069002"/>
            <a:ext cx="2122444" cy="209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 l="27891" t="13282" r="26366" b="6050"/>
          <a:stretch>
            <a:fillRect/>
          </a:stretch>
        </p:blipFill>
        <p:spPr bwMode="auto">
          <a:xfrm>
            <a:off x="654168" y="2800349"/>
            <a:ext cx="2535292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549" y="8807154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Insert  (Component from Warehouse)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20763" y="4250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Edit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Make Component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17145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</a:t>
            </a:r>
            <a:endParaRPr lang="en-US" sz="29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2912" y="0"/>
            <a:ext cx="4891088" cy="446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l="17157" t="25424" r="7355" b="24576"/>
          <a:stretch>
            <a:fillRect/>
          </a:stretch>
        </p:blipFill>
        <p:spPr bwMode="auto">
          <a:xfrm>
            <a:off x="0" y="2609850"/>
            <a:ext cx="37147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0" y="4705978"/>
            <a:ext cx="4857750" cy="443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 l="18234" t="14951" r="5019" b="24131"/>
          <a:stretch>
            <a:fillRect/>
          </a:stretch>
        </p:blipFill>
        <p:spPr bwMode="auto">
          <a:xfrm>
            <a:off x="-76200" y="5991225"/>
            <a:ext cx="354643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/>
          <a:srcRect l="18742" t="22184" r="2224" b="10501"/>
          <a:stretch>
            <a:fillRect/>
          </a:stretch>
        </p:blipFill>
        <p:spPr bwMode="auto">
          <a:xfrm>
            <a:off x="524451" y="6400800"/>
            <a:ext cx="323157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/>
          <a:srcRect l="17662" t="18846" r="23380" b="13282"/>
          <a:stretch>
            <a:fillRect/>
          </a:stretch>
        </p:blipFill>
        <p:spPr bwMode="auto">
          <a:xfrm>
            <a:off x="247650" y="3295649"/>
            <a:ext cx="2742627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 l="20775" t="18289" r="6036" b="19958"/>
          <a:stretch>
            <a:fillRect/>
          </a:stretch>
        </p:blipFill>
        <p:spPr bwMode="auto">
          <a:xfrm>
            <a:off x="4645025" y="2857500"/>
            <a:ext cx="4498974" cy="346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/>
          <a:srcRect l="16963" t="28860" r="2224" b="7163"/>
          <a:stretch>
            <a:fillRect/>
          </a:stretch>
        </p:blipFill>
        <p:spPr bwMode="auto">
          <a:xfrm>
            <a:off x="4895850" y="6167887"/>
            <a:ext cx="4114800" cy="297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/>
          <a:srcRect l="24587" t="19124" r="8831" b="23073"/>
          <a:stretch>
            <a:fillRect/>
          </a:stretch>
        </p:blipFill>
        <p:spPr bwMode="auto">
          <a:xfrm>
            <a:off x="4861426" y="19050"/>
            <a:ext cx="401111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1905000"/>
            <a:ext cx="8458200" cy="1524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Preseci (Sections)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Create group from slice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06463" y="5813020"/>
            <a:ext cx="3384989" cy="81638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Section cuts on-off</a:t>
            </a:r>
            <a:b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Create group from slice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49313" y="846097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Move group;</a:t>
            </a:r>
            <a:r>
              <a:rPr kumimoji="0" lang="sr-Latn-RS" sz="16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Explode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Varijacije </a:t>
            </a: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temu KOCKA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594" y="4191000"/>
            <a:ext cx="3897406" cy="1341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605510"/>
            <a:ext cx="6858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02 </a:t>
            </a:r>
            <a:r>
              <a:rPr lang="sr-Latn-RS" sz="2400" dirty="0" smtClean="0"/>
              <a:t>– </a:t>
            </a:r>
            <a:r>
              <a:rPr lang="vi-VN" sz="2200" dirty="0"/>
              <a:t>Koristeći poznate komande u programu SketchUp, napraviti seriju varijacija na temu KOCKA, kao u datom </a:t>
            </a:r>
            <a:r>
              <a:rPr lang="vi-VN" sz="2200" dirty="0">
                <a:hlinkClick r:id="rId2"/>
              </a:rPr>
              <a:t>primeru</a:t>
            </a:r>
            <a:r>
              <a:rPr lang="vi-VN" sz="2200" dirty="0"/>
              <a:t>. Dimenzije inicijalne kocke 10/10m. Kao odgovor na ovaj zadatak napraviti 2 referentna prikaza veličine 200/200 piksela i priložiti izvornu datoteku .skp. U tekstu dati komentar koji ukratko objašnjava postupak crtanja.</a:t>
            </a:r>
          </a:p>
          <a:p>
            <a:r>
              <a:rPr lang="vi-VN" sz="2200" dirty="0"/>
              <a:t>Za odgovor na ovaj zadatak predviđeno je 7 dana. Svaki zadatak nosi do 10 poena. Procenat koji će neki zadatak imati u ukupnom broju poena predviđenom za kvalitet redovnog rada, biće određen naknadno.</a:t>
            </a:r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pic>
        <p:nvPicPr>
          <p:cNvPr id="4" name="Picture 3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0"/>
            <a:ext cx="6553200" cy="2256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8" y="990599"/>
            <a:ext cx="8975762" cy="5107881"/>
          </a:xfrm>
          <a:prstGeom prst="rect">
            <a:avLst/>
          </a:prstGeom>
        </p:spPr>
      </p:pic>
      <p:pic>
        <p:nvPicPr>
          <p:cNvPr id="3" name="Picture 2" descr="03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" y="6019800"/>
            <a:ext cx="9073962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Damjana Lojanicic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/>
          <a:srcRect r="4792"/>
          <a:stretch>
            <a:fillRect/>
          </a:stretch>
        </p:blipFill>
        <p:spPr>
          <a:xfrm>
            <a:off x="65696" y="975360"/>
            <a:ext cx="9158657" cy="81686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Uroš Pajović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8674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 za crtanje i modifikaciju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</a:p>
          <a:p>
            <a:pPr marL="238125" indent="-238125"/>
            <a:r>
              <a:rPr lang="en-U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unosa za koordinatne ose, postojeće tačke i pomoćne linije</a:t>
            </a:r>
            <a:endParaRPr 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25" t="13271" r="10550" b="5237"/>
          <a:stretch>
            <a:fillRect/>
          </a:stretch>
        </p:blipFill>
        <p:spPr bwMode="auto">
          <a:xfrm>
            <a:off x="5257800" y="2286000"/>
            <a:ext cx="3302358" cy="308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36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Jelena Janković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Jelena Janković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Miljan Salata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Nikola Jovanović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Martina Milić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10"/>
            <a:ext cx="9144000" cy="7764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Maja Udilović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7.jpg"/>
          <p:cNvPicPr>
            <a:picLocks noChangeAspect="1"/>
          </p:cNvPicPr>
          <p:nvPr/>
        </p:nvPicPr>
        <p:blipFill>
          <a:blip r:embed="rId2"/>
          <a:srcRect t="5839"/>
          <a:stretch>
            <a:fillRect/>
          </a:stretch>
        </p:blipFill>
        <p:spPr>
          <a:xfrm>
            <a:off x="0" y="1143000"/>
            <a:ext cx="9144000" cy="73113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Saša Dimitrić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220"/>
            <a:ext cx="9144000" cy="77647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063" y="8441920"/>
            <a:ext cx="3384989" cy="3368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sr-Latn-RS" sz="1600" dirty="0" smtClean="0">
                <a:latin typeface="+mj-lt"/>
                <a:ea typeface="+mj-ea"/>
                <a:cs typeface="+mj-cs"/>
              </a:rPr>
              <a:t>Saša Dimitrić</a:t>
            </a:r>
            <a:endParaRPr lang="en-US" sz="16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9144000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 02 - komentar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KOCKA inspirisana kolekcijom IENAMI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metaphys.jp/product_images/ienami_detail1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0156"/>
          <a:stretch/>
        </p:blipFill>
        <p:spPr bwMode="auto">
          <a:xfrm>
            <a:off x="3867150" y="3354069"/>
            <a:ext cx="4895850" cy="228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learning.amres.ac.rs/moodle/pluginfile.php/18826/mod_forum/attachment/23515/predrag_milovanovic_47_2012_zadatak_0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721"/>
            <a:ext cx="2389823" cy="23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elearning.amres.ac.rs/moodle/pluginfile.php/18826/mod_forum/attachment/23517/k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7" y="0"/>
            <a:ext cx="2083647" cy="234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elearning.amres.ac.rs/moodle/pluginfile.php/18826/mod_forum/attachment/23521/CA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94" y="0"/>
            <a:ext cx="2344103" cy="234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elearning.amres.ac.rs/moodle/pluginfile.php/18826/mod_forum/attachment/23526/AutoSave_jova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97" y="0"/>
            <a:ext cx="2344103" cy="234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elearning.amres.ac.rs/moodle/pluginfile.php/18826/mod_forum/attachment/23530/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3" y="2344103"/>
            <a:ext cx="2403580" cy="24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elearning.amres.ac.rs/moodle/pluginfile.php/18826/mod_forum/attachment/23532/Screenshot_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4" y="2664036"/>
            <a:ext cx="2083647" cy="20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elearning.amres.ac.rs/moodle/pluginfile.php/18826/mod_forum/attachment/23537/sketchup2caa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94" y="2344103"/>
            <a:ext cx="2403580" cy="24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elearning.amres.ac.rs/moodle/pluginfile.php/18826/mod_forum/attachment/23538/caad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3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74" y="2344103"/>
            <a:ext cx="2278274" cy="24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elearning.amres.ac.rs/moodle/pluginfile.php/18826/mod_forum/attachment/23544/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4" y="4747682"/>
            <a:ext cx="2403577" cy="24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elearning.amres.ac.rs/moodle/pluginfile.php/18826/mod_forum/attachment/23547/2.%20zadatak%20-kubicna%20forma%20%20-%20Principi%20CAAD-a%20-%20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3" y="4747684"/>
            <a:ext cx="2083647" cy="240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elearning.amres.ac.rs/moodle/pluginfile.php/18826/mod_forum/attachment/23555/ana%20miletic%20zadatak%20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065188"/>
            <a:ext cx="2087138" cy="20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://elearning.amres.ac.rs/moodle/pluginfile.php/18826/mod_forum/attachment/23560/Untitled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9" y="4810335"/>
            <a:ext cx="2278274" cy="227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://elearning.amres.ac.rs/moodle/pluginfile.php/18826/mod_forum/attachment/23568/skup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2" r="13967" b="46659"/>
          <a:stretch/>
        </p:blipFill>
        <p:spPr bwMode="auto">
          <a:xfrm>
            <a:off x="1" y="7151264"/>
            <a:ext cx="2011680" cy="199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://elearning.amres.ac.rs/moodle/pluginfile.php/18826/mod_forum/attachment/23618/Image%20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142" y="7159590"/>
            <a:ext cx="2083647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://elearning.amres.ac.rs/moodle/pluginfile.php/18826/mod_forum/attachment/23629/IRFAN%20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89" y="7159590"/>
            <a:ext cx="1992736" cy="19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://elearning.amres.ac.rs/moodle/pluginfile.php/18826/mod_forum/attachment/23630/arn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74" y="4747682"/>
            <a:ext cx="2284626" cy="22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84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6387194"/>
            <a:ext cx="1983870" cy="27568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6390903"/>
            <a:ext cx="1981200" cy="2753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667000"/>
            <a:ext cx="5867400" cy="396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crtanje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(Draw)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11250" t="15584" r="73125" b="76105"/>
          <a:stretch>
            <a:fillRect/>
          </a:stretch>
        </p:blipFill>
        <p:spPr bwMode="auto">
          <a:xfrm>
            <a:off x="6286500" y="1447800"/>
            <a:ext cx="2857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1" y="6390904"/>
            <a:ext cx="1981199" cy="27530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85800" y="3276600"/>
            <a:ext cx="4800600" cy="25146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Rectangle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Line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Circle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Arc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Polygon</a:t>
            </a:r>
          </a:p>
          <a:p>
            <a:pPr>
              <a:buFont typeface="Arial" pitchFamily="34" charset="0"/>
              <a:buChar char="•"/>
            </a:pPr>
            <a:r>
              <a:rPr lang="sr-Latn-RS" sz="2400" dirty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Freehand Tool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elearning.amres.ac.rs/moodle/pluginfile.php/18826/mod_forum/attachment/23568/sk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13967" b="46659"/>
          <a:stretch/>
        </p:blipFill>
        <p:spPr bwMode="auto">
          <a:xfrm>
            <a:off x="0" y="236647"/>
            <a:ext cx="8161020" cy="83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72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963"/>
            <a:ext cx="7622574" cy="66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9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6" y="1211580"/>
            <a:ext cx="7548649" cy="69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4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virginiabeachhistory.org/lighthouse3.jpg"/>
          <p:cNvPicPr>
            <a:picLocks noChangeAspect="1" noChangeArrowheads="1"/>
          </p:cNvPicPr>
          <p:nvPr/>
        </p:nvPicPr>
        <p:blipFill>
          <a:blip r:embed="rId2"/>
          <a:srcRect l="25000"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76600" y="5791200"/>
            <a:ext cx="5486400" cy="990600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238125" indent="-238125" algn="r"/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Zadatak</a:t>
            </a:r>
            <a:b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Model svetionika prema izabranom primeru </a:t>
            </a:r>
            <a:endParaRPr lang="en-U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4720947"/>
            <a:ext cx="6858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 smtClean="0"/>
              <a:t>Zadatak 03 </a:t>
            </a:r>
            <a:r>
              <a:rPr lang="sr-Latn-RS" sz="2400" dirty="0" smtClean="0"/>
              <a:t>– U literaturi ili na Internetu pronaći referentan primer svetionika (lighthouse, phare, </a:t>
            </a:r>
            <a:r>
              <a:rPr lang="de-DE" sz="2400" dirty="0" smtClean="0"/>
              <a:t>Leuchtturm</a:t>
            </a:r>
            <a:r>
              <a:rPr lang="sr-Latn-RS" sz="2400" dirty="0" smtClean="0"/>
              <a:t>, </a:t>
            </a:r>
            <a:r>
              <a:rPr lang="ru-RU" sz="2400" dirty="0" smtClean="0"/>
              <a:t>маяк</a:t>
            </a:r>
            <a:r>
              <a:rPr lang="sr-Latn-RS" sz="2400" dirty="0" smtClean="0"/>
              <a:t>). Koristeći program SketchUp napraviti što verniji model ovog objekta.  U prilogu postaviti fotografiju izabranog objekta, kao i dva prikaza modela. Veličina ilustracija 200/200 piksela...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dirty="0" err="1" smtClean="0"/>
              <a:t>Svaki</a:t>
            </a:r>
            <a:r>
              <a:rPr lang="en-US" dirty="0" smtClean="0"/>
              <a:t> </a:t>
            </a:r>
            <a:r>
              <a:rPr lang="en-US" dirty="0" err="1" smtClean="0"/>
              <a:t>zadatak</a:t>
            </a:r>
            <a:r>
              <a:rPr lang="en-US" dirty="0" smtClean="0"/>
              <a:t> </a:t>
            </a:r>
            <a:r>
              <a:rPr lang="sr-Latn-RS" dirty="0" smtClean="0"/>
              <a:t>nosi do 10 poena. Procenat koji će neki zadatak imati u ukupnom broju poena predviđenom za kvalitet redovnog rada, biće određen naknadno.</a:t>
            </a:r>
            <a:endParaRPr lang="sr-Latn-R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Zadatak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http://dic.academic.ru/pictures/ntes/15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802210"/>
            <a:ext cx="1752600" cy="5356642"/>
          </a:xfrm>
          <a:prstGeom prst="rect">
            <a:avLst/>
          </a:prstGeom>
          <a:noFill/>
        </p:spPr>
      </p:pic>
      <p:pic>
        <p:nvPicPr>
          <p:cNvPr id="30724" name="Picture 4" descr="МАЯКИ II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617" y="0"/>
            <a:ext cx="3058383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a.jpg"/>
          <p:cNvPicPr>
            <a:picLocks noChangeAspect="1"/>
          </p:cNvPicPr>
          <p:nvPr/>
        </p:nvPicPr>
        <p:blipFill>
          <a:blip r:embed="rId2"/>
          <a:srcRect l="11482" t="14845"/>
          <a:stretch>
            <a:fillRect/>
          </a:stretch>
        </p:blipFill>
        <p:spPr>
          <a:xfrm>
            <a:off x="4380931" y="3718126"/>
            <a:ext cx="3237647" cy="2911274"/>
          </a:xfrm>
          <a:prstGeom prst="rect">
            <a:avLst/>
          </a:prstGeom>
        </p:spPr>
      </p:pic>
      <p:pic>
        <p:nvPicPr>
          <p:cNvPr id="7" name="Picture 6" descr="05b.jpg"/>
          <p:cNvPicPr>
            <a:picLocks noChangeAspect="1"/>
          </p:cNvPicPr>
          <p:nvPr/>
        </p:nvPicPr>
        <p:blipFill>
          <a:blip r:embed="rId3"/>
          <a:srcRect l="11567" t="14172"/>
          <a:stretch>
            <a:fillRect/>
          </a:stretch>
        </p:blipFill>
        <p:spPr>
          <a:xfrm>
            <a:off x="5909481" y="6209731"/>
            <a:ext cx="3234519" cy="2934269"/>
          </a:xfrm>
          <a:prstGeom prst="rect">
            <a:avLst/>
          </a:prstGeom>
        </p:spPr>
      </p:pic>
      <p:pic>
        <p:nvPicPr>
          <p:cNvPr id="2" name="Picture 1" descr="01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6225" y="0"/>
            <a:ext cx="3657600" cy="3406219"/>
          </a:xfrm>
          <a:prstGeom prst="rect">
            <a:avLst/>
          </a:prstGeom>
        </p:spPr>
      </p:pic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5"/>
          <a:srcRect l="11598" t="14256"/>
          <a:stretch>
            <a:fillRect/>
          </a:stretch>
        </p:blipFill>
        <p:spPr>
          <a:xfrm>
            <a:off x="1719618" y="6223379"/>
            <a:ext cx="3233382" cy="2920621"/>
          </a:xfrm>
          <a:prstGeom prst="rect">
            <a:avLst/>
          </a:prstGeom>
        </p:spPr>
      </p:pic>
      <p:pic>
        <p:nvPicPr>
          <p:cNvPr id="5" name="Picture 4" descr="03b.jpg"/>
          <p:cNvPicPr>
            <a:picLocks noChangeAspect="1"/>
          </p:cNvPicPr>
          <p:nvPr/>
        </p:nvPicPr>
        <p:blipFill>
          <a:blip r:embed="rId6"/>
          <a:srcRect l="11388" t="14424"/>
          <a:stretch>
            <a:fillRect/>
          </a:stretch>
        </p:blipFill>
        <p:spPr>
          <a:xfrm>
            <a:off x="5769591" y="436728"/>
            <a:ext cx="3241059" cy="29149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905000"/>
            <a:ext cx="2286000" cy="9144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Test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02a.jpg"/>
          <p:cNvPicPr>
            <a:picLocks noChangeAspect="1"/>
          </p:cNvPicPr>
          <p:nvPr/>
        </p:nvPicPr>
        <p:blipFill>
          <a:blip r:embed="rId7"/>
          <a:srcRect l="11458" t="14014"/>
          <a:stretch>
            <a:fillRect/>
          </a:stretch>
        </p:blipFill>
        <p:spPr>
          <a:xfrm>
            <a:off x="1406525" y="3016155"/>
            <a:ext cx="3238500" cy="2928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4174" y="4387334"/>
            <a:ext cx="4308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http://sketchup.google.com/3dwarehouse/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8458200" cy="9509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References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9425" y="3586663"/>
            <a:ext cx="5659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http://sketchup.google.com/intl/en/training/videos.html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4800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Komande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modifikaciju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Modify/Edit</a:t>
            </a:r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4038600"/>
            <a:ext cx="4800600" cy="2514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900" dirty="0" smtClean="0">
                <a:latin typeface="+mj-lt"/>
                <a:ea typeface="+mj-ea"/>
                <a:cs typeface="+mj-cs"/>
              </a:rPr>
              <a:t>Move</a:t>
            </a:r>
            <a:endParaRPr kumimoji="0" lang="sr-Latn-RS" sz="29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900" dirty="0">
                <a:latin typeface="+mj-lt"/>
                <a:ea typeface="+mj-ea"/>
                <a:cs typeface="+mj-cs"/>
              </a:rPr>
              <a:t>Rotate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Scale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Pull/Push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Follow Me</a:t>
            </a:r>
          </a:p>
          <a:p>
            <a:pPr>
              <a:buFont typeface="Arial" pitchFamily="34" charset="0"/>
              <a:buChar char="•"/>
            </a:pPr>
            <a:r>
              <a:rPr lang="sr-Latn-RS" sz="2900" dirty="0">
                <a:latin typeface="+mj-lt"/>
                <a:ea typeface="+mj-ea"/>
                <a:cs typeface="+mj-cs"/>
              </a:rPr>
              <a:t>  Offset</a:t>
            </a:r>
          </a:p>
          <a:p>
            <a:pPr>
              <a:buFont typeface="Arial" pitchFamily="34" charset="0"/>
              <a:buChar char="•"/>
            </a:pP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6390904"/>
            <a:ext cx="1981200" cy="27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6417376"/>
            <a:ext cx="1962150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870" y="6400800"/>
            <a:ext cx="197407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638065"/>
            <a:ext cx="5943600" cy="4018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 l="14594" t="30029" r="64331" b="61748"/>
          <a:stretch>
            <a:fillRect/>
          </a:stretch>
        </p:blipFill>
        <p:spPr bwMode="auto">
          <a:xfrm>
            <a:off x="762000" y="3216275"/>
            <a:ext cx="26670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5048216"/>
            <a:ext cx="4267200" cy="3028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0"/>
            <a:ext cx="4267200" cy="3410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Precizan unos veličina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4"/>
          <a:srcRect l="41581" t="77083" r="34407" b="9375"/>
          <a:stretch>
            <a:fillRect/>
          </a:stretch>
        </p:blipFill>
        <p:spPr bwMode="auto">
          <a:xfrm>
            <a:off x="691662" y="4114800"/>
            <a:ext cx="4566138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4191000"/>
            <a:ext cx="45720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r"/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Podešavanje jedinica</a:t>
            </a:r>
          </a:p>
          <a:p>
            <a:pPr algn="r"/>
            <a:r>
              <a:rPr kumimoji="0" lang="sr-Latn-R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Window –</a:t>
            </a:r>
            <a:r>
              <a:rPr kumimoji="0" lang="sr-Latn-R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Model info - ...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5715000"/>
            <a:ext cx="2743200" cy="1066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r>
              <a:rPr kumimoji="0" lang="sr-Latn-R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Unos veličina</a:t>
            </a:r>
            <a:endParaRPr kumimoji="0" lang="sr-Latn-RS" sz="20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  <a:p>
            <a:pPr algn="r"/>
            <a:r>
              <a:rPr lang="en-US" sz="2000" b="1" dirty="0" smtClean="0">
                <a:latin typeface="+mj-lt"/>
                <a:ea typeface="+mj-ea"/>
                <a:cs typeface="+mj-cs"/>
              </a:rPr>
              <a:t>    </a:t>
            </a:r>
            <a:endParaRPr lang="sr-Latn-RS" sz="2000" b="1" dirty="0" smtClean="0">
              <a:latin typeface="+mj-lt"/>
              <a:ea typeface="+mj-ea"/>
              <a:cs typeface="+mj-cs"/>
            </a:endParaRPr>
          </a:p>
          <a:p>
            <a:pPr algn="r">
              <a:spcBef>
                <a:spcPts val="1200"/>
              </a:spcBef>
              <a:buFont typeface="Arial" pitchFamily="34" charset="0"/>
              <a:buChar char="•"/>
            </a:pP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6553200"/>
            <a:ext cx="8458200" cy="2590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>
              <a:buFont typeface="Arial" pitchFamily="34" charset="0"/>
              <a:buChar char="•"/>
            </a:pPr>
            <a:r>
              <a:rPr lang="sr-Latn-RS" sz="2000" dirty="0" smtClean="0">
                <a:latin typeface="+mj-lt"/>
                <a:ea typeface="+mj-ea"/>
                <a:cs typeface="+mj-cs"/>
              </a:rPr>
              <a:t>Imenovane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 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veličine: </a:t>
            </a:r>
            <a:br>
              <a:rPr lang="sr-Latn-RS" sz="2000" dirty="0" smtClean="0">
                <a:latin typeface="+mj-lt"/>
                <a:ea typeface="+mj-ea"/>
                <a:cs typeface="+mj-cs"/>
              </a:rPr>
            </a:br>
            <a:r>
              <a:rPr lang="en-US" sz="2000" dirty="0" smtClean="0">
                <a:latin typeface="+mj-lt"/>
                <a:ea typeface="+mj-ea"/>
                <a:cs typeface="+mj-cs"/>
              </a:rPr>
              <a:t>5m, 37cm, 528mm, 4’</a:t>
            </a:r>
            <a:br>
              <a:rPr lang="en-US" sz="2000" dirty="0" smtClean="0">
                <a:latin typeface="+mj-lt"/>
                <a:ea typeface="+mj-ea"/>
                <a:cs typeface="+mj-cs"/>
              </a:rPr>
            </a:b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psolutne koordinate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[x, y, z]</a:t>
            </a:r>
          </a:p>
          <a:p>
            <a:pPr marL="238125" indent="-238125">
              <a:buFont typeface="Arial" pitchFamily="34" charset="0"/>
              <a:buChar char="•"/>
            </a:pPr>
            <a:r>
              <a:rPr kumimoji="0" lang="sr-Latn-RS" sz="20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Relativne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r-Latn-RS" sz="200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koordinate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 &lt;x, y, z&gt;</a:t>
            </a: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endParaRPr lang="en-US" sz="2000" dirty="0" smtClean="0">
              <a:latin typeface="+mj-lt"/>
              <a:ea typeface="+mj-ea"/>
              <a:cs typeface="+mj-cs"/>
            </a:endParaRPr>
          </a:p>
          <a:p>
            <a:pPr marL="238125" indent="-238125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ea typeface="+mj-ea"/>
                <a:cs typeface="+mj-cs"/>
              </a:rPr>
              <a:t>Arrays (Move/Copy, Rotate),  Arc,  Line, Circle, Offset,  Polygon</a:t>
            </a:r>
            <a:r>
              <a:rPr lang="sr-Latn-RS" sz="2000" dirty="0" smtClean="0">
                <a:latin typeface="+mj-lt"/>
                <a:ea typeface="+mj-ea"/>
                <a:cs typeface="+mj-cs"/>
              </a:rPr>
              <a:t>...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/>
          <a:srcRect l="19546" t="22917" r="35359" b="29167"/>
          <a:stretch>
            <a:fillRect/>
          </a:stretch>
        </p:blipFill>
        <p:spPr bwMode="auto">
          <a:xfrm>
            <a:off x="3733800" y="0"/>
            <a:ext cx="4083325" cy="24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1905000"/>
            <a:ext cx="5943600" cy="14478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238125" indent="-238125"/>
            <a:r>
              <a:rPr lang="en-U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&gt; </a:t>
            </a: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Vezivanje za kontekst </a:t>
            </a:r>
            <a:b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sr-Latn-RS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(Inference)</a:t>
            </a:r>
            <a:endParaRPr kumimoji="0" lang="sr-Latn-RS" sz="2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</a:rPr>
              <a:t>    </a:t>
            </a:r>
            <a:endParaRPr lang="sr-Latn-RS" sz="24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21560" t="22453" r="16055" b="9828"/>
          <a:stretch>
            <a:fillRect/>
          </a:stretch>
        </p:blipFill>
        <p:spPr bwMode="auto">
          <a:xfrm>
            <a:off x="609600" y="2971800"/>
            <a:ext cx="289818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 l="24231" t="22917" r="37116" b="15625"/>
          <a:stretch>
            <a:fillRect/>
          </a:stretch>
        </p:blipFill>
        <p:spPr bwMode="auto">
          <a:xfrm>
            <a:off x="457200" y="5979390"/>
            <a:ext cx="2971800" cy="265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 l="23060" t="22917" r="30673" b="14583"/>
          <a:stretch>
            <a:fillRect/>
          </a:stretch>
        </p:blipFill>
        <p:spPr bwMode="auto">
          <a:xfrm>
            <a:off x="3886200" y="2895600"/>
            <a:ext cx="371221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/>
          <a:srcRect l="23646" t="21875" r="34773" b="15625"/>
          <a:stretch>
            <a:fillRect/>
          </a:stretch>
        </p:blipFill>
        <p:spPr bwMode="auto">
          <a:xfrm>
            <a:off x="4038600" y="6019800"/>
            <a:ext cx="32461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7540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1" dirty="0" smtClean="0"/>
              <a:t>Arrays</a:t>
            </a:r>
            <a:r>
              <a:rPr lang="en-US" sz="2200" dirty="0" smtClean="0"/>
              <a:t> </a:t>
            </a:r>
            <a:endParaRPr lang="sr-Latn-RS" sz="2200" dirty="0" smtClean="0"/>
          </a:p>
          <a:p>
            <a:endParaRPr lang="sr-Latn-RS" sz="2200" dirty="0"/>
          </a:p>
          <a:p>
            <a:r>
              <a:rPr lang="en-US" sz="2200" dirty="0" smtClean="0"/>
              <a:t>An array is an arrangement of geometry in a line (</a:t>
            </a:r>
            <a:r>
              <a:rPr lang="en-US" sz="2200" b="1" dirty="0" smtClean="0">
                <a:solidFill>
                  <a:srgbClr val="FF0000"/>
                </a:solidFill>
              </a:rPr>
              <a:t>linear array</a:t>
            </a:r>
            <a:r>
              <a:rPr lang="en-US" sz="2200" dirty="0" smtClean="0"/>
              <a:t>) or around an point (</a:t>
            </a:r>
            <a:r>
              <a:rPr lang="en-US" sz="2200" b="1" dirty="0" smtClean="0">
                <a:solidFill>
                  <a:srgbClr val="FF0000"/>
                </a:solidFill>
              </a:rPr>
              <a:t>radial array</a:t>
            </a:r>
            <a:r>
              <a:rPr lang="en-US" sz="2200" dirty="0" smtClean="0"/>
              <a:t>).</a:t>
            </a:r>
            <a:endParaRPr lang="sr-Latn-RS" sz="2200" dirty="0" smtClean="0"/>
          </a:p>
          <a:p>
            <a:endParaRPr lang="sr-Latn-R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x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). Type this number after making a manual copy of geometry to duplicate that copy an additional x-1 times. So, 3x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3x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</a:t>
            </a:r>
            <a:r>
              <a:rPr lang="en-US" sz="2200" dirty="0" smtClean="0"/>
              <a:t>number + * (</a:t>
            </a:r>
            <a:r>
              <a:rPr lang="en-US" sz="2200" b="1" dirty="0" smtClean="0">
                <a:solidFill>
                  <a:srgbClr val="FF0000"/>
                </a:solidFill>
              </a:rPr>
              <a:t>external array</a:t>
            </a:r>
            <a:r>
              <a:rPr lang="en-US" sz="2200" dirty="0" smtClean="0"/>
              <a:t>) Type this number after making a manual copy of geometry to duplicate that copy an additional x-1 times. So, 3* creates 2 additional copies plus the original copy. The copies are made in the same direction as the first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3*</a:t>
            </a:r>
            <a:endParaRPr lang="sr-Latn-RS" sz="2200" b="1" dirty="0" smtClean="0">
              <a:solidFill>
                <a:srgbClr val="FF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sr-Latn-RS" sz="2200" dirty="0" smtClean="0"/>
              <a:t>  </a:t>
            </a:r>
            <a:r>
              <a:rPr lang="en-US" sz="2200" dirty="0" smtClean="0"/>
              <a:t>/ (</a:t>
            </a:r>
            <a:r>
              <a:rPr lang="en-US" sz="2200" b="1" dirty="0" smtClean="0">
                <a:solidFill>
                  <a:srgbClr val="FF0000"/>
                </a:solidFill>
              </a:rPr>
              <a:t>internal array</a:t>
            </a:r>
            <a:r>
              <a:rPr lang="en-US" sz="2200" dirty="0" smtClean="0"/>
              <a:t>). Type this number after making a manual copy of geometry to duplicate copy an additional x-1 times (between the original and manual copy). So, 3/ creates 2 additional copies between the original and manual copy. The copies are made moving backward from the first, manual, copy (either in a line or </a:t>
            </a:r>
            <a:r>
              <a:rPr lang="en-US" sz="2200" dirty="0" err="1" smtClean="0"/>
              <a:t>radially</a:t>
            </a:r>
            <a:r>
              <a:rPr lang="en-US" sz="2200" dirty="0" smtClean="0"/>
              <a:t> around a point). Example: </a:t>
            </a:r>
            <a:r>
              <a:rPr lang="en-US" sz="2200" b="1" dirty="0" smtClean="0">
                <a:solidFill>
                  <a:srgbClr val="FF0000"/>
                </a:solidFill>
              </a:rPr>
              <a:t>3/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869846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2"/>
              </a:rPr>
              <a:t>http://support.google.com/sketchup/bin/answer.py?hl=en&amp;answer=151558</a:t>
            </a:r>
            <a:r>
              <a:rPr lang="sr-Latn-R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19725" t="13271" r="10550" b="5237"/>
          <a:stretch>
            <a:fillRect/>
          </a:stretch>
        </p:blipFill>
        <p:spPr bwMode="auto">
          <a:xfrm>
            <a:off x="0" y="558466"/>
            <a:ext cx="9148293" cy="854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12144</TotalTime>
  <Words>804</Words>
  <Application>Microsoft Office PowerPoint</Application>
  <PresentationFormat>Custom</PresentationFormat>
  <Paragraphs>174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Google SketchUp  Kurs: Principi CAAD-a, Predavanje 03 Univerzitet u Beogradu, Arhitektonski fakultet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Mirjana</dc:creator>
  <cp:lastModifiedBy>Korisnik</cp:lastModifiedBy>
  <cp:revision>359</cp:revision>
  <dcterms:created xsi:type="dcterms:W3CDTF">2012-02-25T11:03:05Z</dcterms:created>
  <dcterms:modified xsi:type="dcterms:W3CDTF">2013-03-15T14:09:01Z</dcterms:modified>
</cp:coreProperties>
</file>