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59" r:id="rId5"/>
    <p:sldId id="260" r:id="rId6"/>
    <p:sldId id="258" r:id="rId7"/>
    <p:sldId id="257" r:id="rId8"/>
    <p:sldId id="286" r:id="rId9"/>
    <p:sldId id="268" r:id="rId10"/>
    <p:sldId id="262" r:id="rId11"/>
    <p:sldId id="269" r:id="rId12"/>
    <p:sldId id="264" r:id="rId13"/>
    <p:sldId id="271" r:id="rId14"/>
    <p:sldId id="263" r:id="rId15"/>
    <p:sldId id="276" r:id="rId16"/>
    <p:sldId id="270" r:id="rId17"/>
    <p:sldId id="285" r:id="rId18"/>
    <p:sldId id="283" r:id="rId19"/>
    <p:sldId id="284" r:id="rId20"/>
    <p:sldId id="277" r:id="rId21"/>
    <p:sldId id="278" r:id="rId22"/>
    <p:sldId id="279" r:id="rId23"/>
    <p:sldId id="292" r:id="rId24"/>
    <p:sldId id="290" r:id="rId25"/>
    <p:sldId id="291" r:id="rId26"/>
    <p:sldId id="267" r:id="rId27"/>
    <p:sldId id="266" r:id="rId28"/>
    <p:sldId id="265" r:id="rId29"/>
    <p:sldId id="275" r:id="rId30"/>
    <p:sldId id="274" r:id="rId31"/>
    <p:sldId id="280" r:id="rId32"/>
    <p:sldId id="281" r:id="rId33"/>
    <p:sldId id="282" r:id="rId34"/>
    <p:sldId id="295" r:id="rId35"/>
    <p:sldId id="293" r:id="rId36"/>
    <p:sldId id="294" r:id="rId37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90" d="100"/>
          <a:sy n="90" d="100"/>
        </p:scale>
        <p:origin x="-816" y="1644"/>
      </p:cViewPr>
      <p:guideLst>
        <p:guide orient="horz" pos="4176"/>
        <p:guide orient="horz" pos="4584"/>
        <p:guide orient="horz" pos="3319"/>
        <p:guide pos="1680"/>
        <p:guide pos="4380"/>
        <p:guide pos="5676"/>
        <p:guide pos="2926"/>
        <p:guide pos="42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88951"/>
            <a:ext cx="2057400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88951"/>
            <a:ext cx="601980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DBEF6-DEFE-4F2E-BF32-BA0F1596C0D3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support.google.com/sketchup/bin/answer.py?hl=en&amp;answer=151558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elearning.amres.ac.rs/moodle/pluginfile.php/12772/mod_forum/intro/kocka-serija-01.skb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://www.google.rs/url?sa=i&amp;rct=j&amp;q=&amp;esrc=s&amp;frm=1&amp;source=images&amp;cd=&amp;cad=rja&amp;docid=9IwqnF0W_KF-pM&amp;tbnid=wtRPyNxqHORMkM:&amp;ved=0CAUQjRw&amp;url=http%3A%2F%2Fwww.metaphys.jp%2Fproduct%2Fnature%2Farchives%2F2012101572.php&amp;ei=V605UfH8McfQtAazqYCACQ&amp;bvm=bv.43287494,d.Yms&amp;psig=AFQjCNF-Yt00fmnSroifzYVEKM9Q8Ov_rg&amp;ust=1362820688419589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aphys.jp/product/nature/archives/2012101572.php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openxmlformats.org/officeDocument/2006/relationships/hyperlink" Target="http://www.trimble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sketchup.com/intl/en/" TargetMode="External"/><Relationship Id="rId4" Type="http://schemas.openxmlformats.org/officeDocument/2006/relationships/hyperlink" Target="http://www.sketchup.com/" TargetMode="Externa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sketchup.com/intl/en/training/videos.html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216293"/>
            <a:ext cx="4876800" cy="273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SketchUp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2800" b="1" dirty="0" smtClean="0"/>
              <a:t>Kurs: Principi CAAD-a, Predavanje 02</a:t>
            </a:r>
            <a:r>
              <a:rPr lang="sr-Latn-RS" sz="3100" b="1" dirty="0" smtClean="0"/>
              <a:t/>
            </a:r>
            <a:br>
              <a:rPr lang="sr-Latn-RS" sz="3100" b="1" dirty="0" smtClean="0"/>
            </a:br>
            <a:r>
              <a:rPr lang="sr-Latn-RS" sz="2100" b="1" dirty="0" smtClean="0"/>
              <a:t>Univerzitet u Beogradu, Arhitektonski 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62000" y="75692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sr-Latn-RS" sz="2000" b="1" dirty="0" smtClean="0">
                <a:solidFill>
                  <a:schemeClr val="tx1"/>
                </a:solidFill>
              </a:rPr>
              <a:t>Dr Mirjana Devetaković, dipl. inž. </a:t>
            </a:r>
            <a:r>
              <a:rPr lang="sr-Latn-RS" sz="2000" b="1" dirty="0">
                <a:solidFill>
                  <a:schemeClr val="tx1"/>
                </a:solidFill>
              </a:rPr>
              <a:t>a</a:t>
            </a:r>
            <a:r>
              <a:rPr lang="sr-Latn-RS" sz="2000" b="1" dirty="0" smtClean="0">
                <a:solidFill>
                  <a:schemeClr val="tx1"/>
                </a:solidFill>
              </a:rPr>
              <a:t>rh.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Beograd, </a:t>
            </a:r>
            <a:r>
              <a:rPr lang="en-US" sz="2000" dirty="0" smtClean="0">
                <a:solidFill>
                  <a:schemeClr val="tx1"/>
                </a:solidFill>
              </a:rPr>
              <a:t>201</a:t>
            </a:r>
            <a:r>
              <a:rPr lang="sr-Latn-RS" sz="2000" dirty="0" smtClean="0">
                <a:solidFill>
                  <a:schemeClr val="tx1"/>
                </a:solidFill>
              </a:rPr>
              <a:t>3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62000" y="4343400"/>
            <a:ext cx="7010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Radno okru</a:t>
            </a:r>
            <a:r>
              <a:rPr lang="sr-Latn-RS" sz="2000" dirty="0" smtClean="0"/>
              <a:t>ženje </a:t>
            </a:r>
            <a:r>
              <a:rPr lang="sr-Latn-RS" sz="2000" dirty="0" smtClean="0"/>
              <a:t>SketchUp-a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Navigacija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Komande za crtanje i modifikaciju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Precizan</a:t>
            </a:r>
            <a:r>
              <a:rPr kumimoji="0" lang="sr-Latn-R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unos koordinata i veličina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baseline="0" dirty="0" smtClean="0"/>
              <a:t>Vezivanje</a:t>
            </a:r>
            <a:r>
              <a:rPr lang="sr-Latn-RS" sz="2000" dirty="0" smtClean="0"/>
              <a:t> za elemente konteksta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Zadatak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02</a:t>
            </a:r>
            <a:endParaRPr kumimoji="0" lang="sr-Latn-R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/>
          <a:srcRect l="9956" t="5208" r="34407" b="9375"/>
          <a:stretch>
            <a:fillRect/>
          </a:stretch>
        </p:blipFill>
        <p:spPr bwMode="auto">
          <a:xfrm>
            <a:off x="1905000" y="1447800"/>
            <a:ext cx="723900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715000" y="6705600"/>
            <a:ext cx="3276600" cy="14478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6800" y="2362200"/>
            <a:ext cx="1752600" cy="14478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600" y="3505200"/>
            <a:ext cx="1752600" cy="14478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5029200"/>
            <a:ext cx="1524000" cy="10668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43600" y="1143000"/>
            <a:ext cx="1524000" cy="10668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15000" y="81534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Unos koordinata i veličina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971800" y="60960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Koordinatni sistem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934200" y="53340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Kontekst meni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25908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Crtanje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41910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Modifikacija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867400" y="762000"/>
            <a:ext cx="3429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Navigacija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6874823"/>
            <a:ext cx="1524000" cy="211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819400" y="7772400"/>
            <a:ext cx="1143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Pomoć</a:t>
            </a:r>
          </a:p>
          <a:p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r="33821" b="18750"/>
          <a:stretch>
            <a:fillRect/>
          </a:stretch>
        </p:blipFill>
        <p:spPr bwMode="auto">
          <a:xfrm>
            <a:off x="883138" y="3200400"/>
            <a:ext cx="8260862" cy="570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73914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Aktiviranje traka sa komandama (toolbars)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View – Toolbars - ...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30480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Navigacija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3124200"/>
            <a:ext cx="8458200" cy="3810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Orbit </a:t>
            </a:r>
            <a:r>
              <a:rPr lang="sr-Latn-RS" sz="2100" dirty="0" smtClean="0">
                <a:latin typeface="+mj-lt"/>
                <a:ea typeface="+mj-ea"/>
                <a:cs typeface="+mj-cs"/>
              </a:rPr>
              <a:t>(kamera kruži oko objekta)</a:t>
            </a:r>
          </a:p>
          <a:p>
            <a:pPr marL="238125" indent="-238125">
              <a:buFont typeface="Arial" pitchFamily="34" charset="0"/>
              <a:buChar char="•"/>
            </a:pPr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Pan </a:t>
            </a:r>
            <a:r>
              <a:rPr kumimoji="0" lang="sr-Latn-RS" sz="21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(pomera</a:t>
            </a:r>
            <a:r>
              <a:rPr kumimoji="0" lang="sr-Latn-RS" sz="2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prikaz po ekranu)</a:t>
            </a:r>
            <a:endParaRPr kumimoji="0" lang="sr-Latn-RS" sz="21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Look Around </a:t>
            </a:r>
            <a:r>
              <a:rPr lang="sr-Latn-RS" sz="2200" dirty="0" smtClean="0">
                <a:latin typeface="+mj-lt"/>
                <a:ea typeface="+mj-ea"/>
                <a:cs typeface="+mj-cs"/>
              </a:rPr>
              <a:t>(posmatrač pomera pogled, ali se sam ne pomera)</a:t>
            </a:r>
          </a:p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Walk </a:t>
            </a:r>
            <a:r>
              <a:rPr lang="sr-Latn-RS" sz="2200" dirty="0"/>
              <a:t>(posmatrač </a:t>
            </a:r>
            <a:r>
              <a:rPr lang="sr-Latn-RS" sz="2200" dirty="0" smtClean="0"/>
              <a:t>šeta ili trči (Alt) kroz model)</a:t>
            </a:r>
            <a:endParaRPr lang="sr-Latn-RS" sz="2200" dirty="0" smtClean="0">
              <a:latin typeface="+mj-lt"/>
              <a:ea typeface="+mj-ea"/>
              <a:cs typeface="+mj-cs"/>
            </a:endParaRPr>
          </a:p>
          <a:p>
            <a:r>
              <a:rPr lang="sr-Latn-RS" sz="2900" dirty="0">
                <a:latin typeface="+mj-lt"/>
                <a:ea typeface="+mj-ea"/>
                <a:cs typeface="+mj-cs"/>
              </a:rPr>
              <a:t> </a:t>
            </a:r>
            <a:endParaRPr lang="sr-Latn-RS" sz="29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Zoom Window </a:t>
            </a:r>
            <a:r>
              <a:rPr lang="sr-Latn-RS" sz="2100" dirty="0" smtClean="0">
                <a:latin typeface="+mj-lt"/>
                <a:ea typeface="+mj-ea"/>
                <a:cs typeface="+mj-cs"/>
              </a:rPr>
              <a:t>(zumiranje izabranog regiona)</a:t>
            </a:r>
          </a:p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Zoom Extents </a:t>
            </a:r>
            <a:r>
              <a:rPr lang="sr-Latn-RS" dirty="0" smtClean="0">
                <a:latin typeface="+mj-lt"/>
                <a:ea typeface="+mj-ea"/>
                <a:cs typeface="+mj-cs"/>
              </a:rPr>
              <a:t>(zumiranje svih nacrtanih entiteta)</a:t>
            </a:r>
          </a:p>
          <a:p>
            <a:pPr marL="238125" indent="-238125">
              <a:buFont typeface="Arial" pitchFamily="34" charset="0"/>
              <a:buChar char="•"/>
            </a:pP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 l="41438" t="3125" r="48277" b="85417"/>
          <a:stretch>
            <a:fillRect/>
          </a:stretch>
        </p:blipFill>
        <p:spPr bwMode="auto">
          <a:xfrm>
            <a:off x="3352800" y="1235075"/>
            <a:ext cx="2286000" cy="143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3596" y="6238875"/>
            <a:ext cx="2090604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0251" y="6248400"/>
            <a:ext cx="208374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6285016"/>
            <a:ext cx="2057400" cy="285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6285017"/>
            <a:ext cx="2057400" cy="285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/>
          <a:srcRect l="38287" t="70879" r="50000" b="12637"/>
          <a:stretch>
            <a:fillRect/>
          </a:stretch>
        </p:blipFill>
        <p:spPr bwMode="auto">
          <a:xfrm>
            <a:off x="6248400" y="2286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/>
          <a:srcRect l="62299" t="43750" r="24817" b="30208"/>
          <a:stretch>
            <a:fillRect/>
          </a:stretch>
        </p:blipFill>
        <p:spPr bwMode="auto">
          <a:xfrm>
            <a:off x="7010400" y="1447800"/>
            <a:ext cx="201168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867400" cy="2590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 za crtanje i modifikaciju</a:t>
            </a:r>
          </a:p>
          <a:p>
            <a:pPr marL="238125" indent="-238125"/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</a:p>
          <a:p>
            <a:pPr marL="238125" indent="-238125"/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Vezivanje unosa za koordinatne ose, postojeće tačke i pomoćne linije</a:t>
            </a:r>
            <a:endParaRPr 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25" t="13271" r="10550" b="5237"/>
          <a:stretch>
            <a:fillRect/>
          </a:stretch>
        </p:blipFill>
        <p:spPr bwMode="auto">
          <a:xfrm>
            <a:off x="5257800" y="2286000"/>
            <a:ext cx="3302358" cy="308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6390904"/>
            <a:ext cx="1981200" cy="27530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6387194"/>
            <a:ext cx="1983870" cy="27568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6390903"/>
            <a:ext cx="1981200" cy="27530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2667000"/>
            <a:ext cx="5867400" cy="396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4800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crtanje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(Draw)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 l="11250" t="15584" r="73125" b="76105"/>
          <a:stretch>
            <a:fillRect/>
          </a:stretch>
        </p:blipFill>
        <p:spPr bwMode="auto">
          <a:xfrm>
            <a:off x="6286500" y="1447800"/>
            <a:ext cx="2857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1" y="6390904"/>
            <a:ext cx="1981199" cy="27530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3276600"/>
            <a:ext cx="4800600" cy="2514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Rectangle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Line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Circle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Arc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Polygon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Freehand Tool</a:t>
            </a:r>
          </a:p>
          <a:p>
            <a:pPr>
              <a:buFont typeface="Arial" pitchFamily="34" charset="0"/>
              <a:buChar char="•"/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4800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modifikaciju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Modify/Edit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4038600"/>
            <a:ext cx="4800600" cy="2514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Move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900" dirty="0">
                <a:latin typeface="+mj-lt"/>
                <a:ea typeface="+mj-ea"/>
                <a:cs typeface="+mj-cs"/>
              </a:rPr>
              <a:t>Rotate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Scale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Pull/Push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Follow Me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Offset</a:t>
            </a:r>
          </a:p>
          <a:p>
            <a:pPr>
              <a:buFont typeface="Arial" pitchFamily="34" charset="0"/>
              <a:buChar char="•"/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6390904"/>
            <a:ext cx="1981200" cy="275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6417376"/>
            <a:ext cx="1962150" cy="272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9870" y="6400800"/>
            <a:ext cx="197407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638065"/>
            <a:ext cx="5943600" cy="401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 l="14594" t="30029" r="64331" b="61748"/>
          <a:stretch>
            <a:fillRect/>
          </a:stretch>
        </p:blipFill>
        <p:spPr bwMode="auto">
          <a:xfrm>
            <a:off x="762000" y="3216275"/>
            <a:ext cx="2667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5048216"/>
            <a:ext cx="4267200" cy="302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341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/>
          <a:srcRect l="41581" t="77083" r="34407" b="9375"/>
          <a:stretch>
            <a:fillRect/>
          </a:stretch>
        </p:blipFill>
        <p:spPr bwMode="auto">
          <a:xfrm>
            <a:off x="691662" y="4114800"/>
            <a:ext cx="4566138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4191000"/>
            <a:ext cx="4572000" cy="1066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Podešavanje jedinica</a:t>
            </a:r>
          </a:p>
          <a:p>
            <a:pPr algn="r"/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Window –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Model info - ...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5715000"/>
            <a:ext cx="2743200" cy="1066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Unos veličina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6553200"/>
            <a:ext cx="8458200" cy="2590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000" dirty="0" smtClean="0">
                <a:latin typeface="+mj-lt"/>
                <a:ea typeface="+mj-ea"/>
                <a:cs typeface="+mj-cs"/>
              </a:rPr>
              <a:t>Imenovane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veličine: </a:t>
            </a:r>
            <a:br>
              <a:rPr lang="sr-Latn-RS" sz="2000" dirty="0" smtClean="0">
                <a:latin typeface="+mj-lt"/>
                <a:ea typeface="+mj-ea"/>
                <a:cs typeface="+mj-cs"/>
              </a:rPr>
            </a:br>
            <a:r>
              <a:rPr lang="en-US" sz="2000" dirty="0" smtClean="0">
                <a:latin typeface="+mj-lt"/>
                <a:ea typeface="+mj-ea"/>
                <a:cs typeface="+mj-cs"/>
              </a:rPr>
              <a:t>5m, 37cm, 528mm, 4’</a:t>
            </a:r>
            <a:br>
              <a:rPr lang="en-US" sz="2000" dirty="0" smtClean="0">
                <a:latin typeface="+mj-lt"/>
                <a:ea typeface="+mj-ea"/>
                <a:cs typeface="+mj-cs"/>
              </a:rPr>
            </a:br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A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psolutne koordinate 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[x, y, z]</a:t>
            </a:r>
          </a:p>
          <a:p>
            <a:pPr marL="238125" indent="-238125">
              <a:buFont typeface="Arial" pitchFamily="34" charset="0"/>
              <a:buChar char="•"/>
            </a:pP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Relativne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&lt;x, y, z&gt;</a:t>
            </a: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Arrays (Move/Copy, Rotate),  Arc,  Line, Circle, Offset,  Polygon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... 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/>
          <a:srcRect l="19546" t="22917" r="35359" b="29167"/>
          <a:stretch>
            <a:fillRect/>
          </a:stretch>
        </p:blipFill>
        <p:spPr bwMode="auto">
          <a:xfrm>
            <a:off x="3733800" y="0"/>
            <a:ext cx="4083325" cy="24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Vezivanje za kontekst </a:t>
            </a:r>
            <a:b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(Inference)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21560" t="22453" r="16055" b="9828"/>
          <a:stretch>
            <a:fillRect/>
          </a:stretch>
        </p:blipFill>
        <p:spPr bwMode="auto">
          <a:xfrm>
            <a:off x="609600" y="2971800"/>
            <a:ext cx="289818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 l="24231" t="22917" r="37116" b="15625"/>
          <a:stretch>
            <a:fillRect/>
          </a:stretch>
        </p:blipFill>
        <p:spPr bwMode="auto">
          <a:xfrm>
            <a:off x="457200" y="5979390"/>
            <a:ext cx="2971800" cy="265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 l="23060" t="22917" r="30673" b="14583"/>
          <a:stretch>
            <a:fillRect/>
          </a:stretch>
        </p:blipFill>
        <p:spPr bwMode="auto">
          <a:xfrm>
            <a:off x="3886200" y="2895600"/>
            <a:ext cx="371221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/>
          <a:srcRect l="23646" t="21875" r="34773" b="15625"/>
          <a:stretch>
            <a:fillRect/>
          </a:stretch>
        </p:blipFill>
        <p:spPr bwMode="auto">
          <a:xfrm>
            <a:off x="4038600" y="6019800"/>
            <a:ext cx="32461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9144000" cy="7540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 smtClean="0"/>
              <a:t>Arrays</a:t>
            </a:r>
            <a:r>
              <a:rPr lang="en-US" sz="2200" dirty="0" smtClean="0"/>
              <a:t> </a:t>
            </a:r>
            <a:endParaRPr lang="sr-Latn-RS" sz="2200" dirty="0" smtClean="0"/>
          </a:p>
          <a:p>
            <a:endParaRPr lang="sr-Latn-RS" sz="2200" dirty="0"/>
          </a:p>
          <a:p>
            <a:r>
              <a:rPr lang="en-US" sz="2200" dirty="0" smtClean="0"/>
              <a:t>An array is an arrangement of geometry in a line (</a:t>
            </a:r>
            <a:r>
              <a:rPr lang="en-US" sz="2200" b="1" dirty="0" smtClean="0">
                <a:solidFill>
                  <a:srgbClr val="FF0000"/>
                </a:solidFill>
              </a:rPr>
              <a:t>linear array</a:t>
            </a:r>
            <a:r>
              <a:rPr lang="en-US" sz="2200" dirty="0" smtClean="0"/>
              <a:t>) or around an point (</a:t>
            </a:r>
            <a:r>
              <a:rPr lang="en-US" sz="2200" b="1" dirty="0" smtClean="0">
                <a:solidFill>
                  <a:srgbClr val="FF0000"/>
                </a:solidFill>
              </a:rPr>
              <a:t>radial array</a:t>
            </a:r>
            <a:r>
              <a:rPr lang="en-US" sz="2200" dirty="0" smtClean="0"/>
              <a:t>).</a:t>
            </a:r>
            <a:endParaRPr lang="sr-Latn-RS" sz="2200" dirty="0" smtClean="0"/>
          </a:p>
          <a:p>
            <a:endParaRPr lang="sr-Latn-R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</a:t>
            </a:r>
            <a:r>
              <a:rPr lang="en-US" sz="2200" dirty="0" smtClean="0"/>
              <a:t>number + x (</a:t>
            </a:r>
            <a:r>
              <a:rPr lang="en-US" sz="2200" b="1" dirty="0" smtClean="0">
                <a:solidFill>
                  <a:srgbClr val="FF0000"/>
                </a:solidFill>
              </a:rPr>
              <a:t>external array</a:t>
            </a:r>
            <a:r>
              <a:rPr lang="en-US" sz="2200" dirty="0" smtClean="0"/>
              <a:t>). Type this number after making a manual copy of geometry to duplicate that copy an additional x-1 times. So, 3x creates 2 additional copies plus the original copy. The copies are made in the same direction as the first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3x</a:t>
            </a:r>
            <a:endParaRPr lang="sr-Latn-RS" sz="22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</a:t>
            </a:r>
            <a:r>
              <a:rPr lang="en-US" sz="2200" dirty="0" smtClean="0"/>
              <a:t>number + * (</a:t>
            </a:r>
            <a:r>
              <a:rPr lang="en-US" sz="2200" b="1" dirty="0" smtClean="0">
                <a:solidFill>
                  <a:srgbClr val="FF0000"/>
                </a:solidFill>
              </a:rPr>
              <a:t>external array</a:t>
            </a:r>
            <a:r>
              <a:rPr lang="en-US" sz="2200" dirty="0" smtClean="0"/>
              <a:t>) Type this number after making a manual copy of geometry to duplicate that copy an additional x-1 times. So, 3* creates 2 additional copies plus the original copy. The copies are made in the same direction as the first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3*</a:t>
            </a:r>
            <a:endParaRPr lang="sr-Latn-RS" sz="22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 </a:t>
            </a:r>
            <a:r>
              <a:rPr lang="en-US" sz="2200" dirty="0" smtClean="0"/>
              <a:t>/ (</a:t>
            </a:r>
            <a:r>
              <a:rPr lang="en-US" sz="2200" b="1" dirty="0" smtClean="0">
                <a:solidFill>
                  <a:srgbClr val="FF0000"/>
                </a:solidFill>
              </a:rPr>
              <a:t>internal array</a:t>
            </a:r>
            <a:r>
              <a:rPr lang="en-US" sz="2200" dirty="0" smtClean="0"/>
              <a:t>). Type this number after making a manual copy of geometry to duplicate copy an additional x-1 times (between the original and manual copy). So, 3/ creates 2 additional copies between the original and manual copy. The copies are made moving backward from the first, manual,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3/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69846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2"/>
              </a:rPr>
              <a:t>http://support.google.com/sketchup/bin/answer.py?hl=en&amp;answer=151558</a:t>
            </a:r>
            <a:r>
              <a:rPr lang="sr-Latn-R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9725" t="13271" r="10550" b="5237"/>
          <a:stretch>
            <a:fillRect/>
          </a:stretch>
        </p:blipFill>
        <p:spPr bwMode="auto">
          <a:xfrm>
            <a:off x="0" y="558466"/>
            <a:ext cx="9148293" cy="854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300" y="3276600"/>
            <a:ext cx="8928100" cy="4331732"/>
            <a:chOff x="622300" y="1899336"/>
            <a:chExt cx="8928100" cy="4331732"/>
          </a:xfrm>
        </p:grpSpPr>
        <p:sp>
          <p:nvSpPr>
            <p:cNvPr id="3" name="Rectangle 2"/>
            <p:cNvSpPr/>
            <p:nvPr/>
          </p:nvSpPr>
          <p:spPr>
            <a:xfrm>
              <a:off x="622300" y="1899336"/>
              <a:ext cx="4267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01: </a:t>
              </a:r>
              <a:r>
                <a:rPr lang="sr-Latn-RS" dirty="0" smtClean="0"/>
                <a:t>Dinamičan</a:t>
              </a:r>
              <a:r>
                <a:rPr lang="en-US" dirty="0" smtClean="0"/>
                <a:t> </a:t>
              </a:r>
              <a:r>
                <a:rPr lang="en-US" dirty="0" err="1" smtClean="0"/>
                <a:t>razvoj</a:t>
              </a:r>
              <a:r>
                <a:rPr lang="en-US" dirty="0" smtClean="0"/>
                <a:t> CAAD-</a:t>
              </a:r>
              <a:r>
                <a:rPr lang="sr-Latn-CS" dirty="0" smtClean="0"/>
                <a:t>a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300" y="2508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Princip</a:t>
              </a:r>
              <a:r>
                <a:rPr lang="en-US" b="1" dirty="0" smtClean="0">
                  <a:solidFill>
                    <a:srgbClr val="C00000"/>
                  </a:solidFill>
                </a:rPr>
                <a:t> 0</a:t>
              </a:r>
              <a:r>
                <a:rPr lang="sr-Latn-CS" b="1" dirty="0" smtClean="0">
                  <a:solidFill>
                    <a:srgbClr val="C00000"/>
                  </a:solidFill>
                </a:rPr>
                <a:t>2</a:t>
              </a:r>
              <a:r>
                <a:rPr lang="en-US" b="1" dirty="0" smtClean="0">
                  <a:solidFill>
                    <a:srgbClr val="C00000"/>
                  </a:solidFill>
                </a:rPr>
                <a:t>: </a:t>
              </a:r>
              <a:r>
                <a:rPr lang="sr-Latn-CS" dirty="0" smtClean="0">
                  <a:solidFill>
                    <a:srgbClr val="C00000"/>
                  </a:solidFill>
                </a:rPr>
                <a:t>Približavanje korisniku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22300" y="3016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3</a:t>
              </a:r>
              <a:r>
                <a:rPr lang="en-US" b="1" dirty="0" smtClean="0"/>
                <a:t>: </a:t>
              </a:r>
              <a:r>
                <a:rPr lang="en-US" dirty="0" err="1" smtClean="0"/>
                <a:t>Slika</a:t>
              </a:r>
              <a:r>
                <a:rPr lang="en-US" dirty="0" smtClean="0"/>
                <a:t> </a:t>
              </a:r>
              <a:r>
                <a:rPr lang="en-US" dirty="0" err="1" smtClean="0"/>
                <a:t>kao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300" y="367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4</a:t>
              </a:r>
              <a:r>
                <a:rPr lang="en-US" b="1" dirty="0" smtClean="0"/>
                <a:t>: </a:t>
              </a:r>
              <a:r>
                <a:rPr lang="sr-Latn-CS" dirty="0" smtClean="0"/>
                <a:t>Preciznost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2300" y="4032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5</a:t>
              </a:r>
              <a:r>
                <a:rPr lang="en-US" b="1" dirty="0" smtClean="0"/>
                <a:t>: </a:t>
              </a:r>
              <a:r>
                <a:rPr lang="sr-Latn-CS" dirty="0" smtClean="0"/>
                <a:t>Brzina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2300" y="44266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6</a:t>
              </a:r>
              <a:r>
                <a:rPr lang="en-US" b="1" dirty="0" smtClean="0"/>
                <a:t>: </a:t>
              </a:r>
              <a:r>
                <a:rPr lang="en-US" dirty="0" err="1" smtClean="0"/>
                <a:t>Efikasnost</a:t>
              </a:r>
              <a:r>
                <a:rPr lang="en-US" dirty="0" smtClean="0"/>
                <a:t> u </a:t>
              </a:r>
              <a:r>
                <a:rPr lang="en-US" dirty="0" err="1" smtClean="0"/>
                <a:t>izmenama</a:t>
              </a:r>
              <a:r>
                <a:rPr lang="en-US" dirty="0" smtClean="0"/>
                <a:t> </a:t>
              </a:r>
              <a:r>
                <a:rPr lang="en-US" dirty="0" err="1" smtClean="0"/>
                <a:t>tokom</a:t>
              </a:r>
              <a:r>
                <a:rPr lang="en-US" dirty="0" smtClean="0"/>
                <a:t> </a:t>
              </a:r>
              <a:r>
                <a:rPr lang="en-US" dirty="0" err="1" smtClean="0"/>
                <a:t>procesa</a:t>
              </a:r>
              <a:r>
                <a:rPr lang="en-US" dirty="0" smtClean="0"/>
                <a:t> </a:t>
              </a:r>
              <a:r>
                <a:rPr lang="en-US" dirty="0" err="1" smtClean="0"/>
                <a:t>projektovanja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300" y="5125135"/>
              <a:ext cx="43815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7</a:t>
              </a:r>
              <a:r>
                <a:rPr lang="en-US" b="1" dirty="0" smtClean="0"/>
                <a:t>: </a:t>
              </a:r>
              <a:r>
                <a:rPr lang="en-US" dirty="0" err="1" smtClean="0"/>
                <a:t>Crte</a:t>
              </a:r>
              <a:r>
                <a:rPr lang="sr-Cyrl-CS" dirty="0" smtClean="0"/>
                <a:t>ž </a:t>
              </a:r>
              <a:r>
                <a:rPr lang="en-US" dirty="0" err="1" smtClean="0"/>
                <a:t>kao</a:t>
              </a:r>
              <a:r>
                <a:rPr lang="en-US" dirty="0" smtClean="0"/>
                <a:t> document </a:t>
              </a:r>
              <a:r>
                <a:rPr lang="en-US" dirty="0" err="1" smtClean="0"/>
                <a:t>i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78400" y="1899336"/>
              <a:ext cx="3213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8</a:t>
              </a:r>
              <a:r>
                <a:rPr lang="en-US" b="1" dirty="0" smtClean="0"/>
                <a:t>: </a:t>
              </a:r>
              <a:r>
                <a:rPr lang="sr-Latn-CS" dirty="0" smtClean="0"/>
                <a:t>Objektno orijentisani CAAD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78400" y="2508936"/>
              <a:ext cx="3556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9</a:t>
              </a:r>
              <a:r>
                <a:rPr lang="en-US" b="1" dirty="0" smtClean="0"/>
                <a:t>: </a:t>
              </a:r>
              <a:r>
                <a:rPr lang="sr-Latn-RS" dirty="0" smtClean="0"/>
                <a:t>Model kao sistem informacija i sredstvo saopštavanja arhitektonske ideje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8400" y="3423336"/>
              <a:ext cx="3746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10</a:t>
              </a:r>
              <a:r>
                <a:rPr lang="en-US" b="1" dirty="0" smtClean="0"/>
                <a:t>: </a:t>
              </a:r>
              <a:r>
                <a:rPr lang="en-US" dirty="0" smtClean="0"/>
                <a:t>BIM Building Information Modeling 1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78400" y="40202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11</a:t>
              </a:r>
              <a:r>
                <a:rPr lang="en-US" b="1" dirty="0" smtClean="0"/>
                <a:t>: </a:t>
              </a:r>
              <a:r>
                <a:rPr lang="sr-Latn-CS" dirty="0" smtClean="0"/>
                <a:t>Interoperabilnost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78400" y="44266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12</a:t>
              </a:r>
              <a:r>
                <a:rPr lang="en-US" b="1" dirty="0" smtClean="0"/>
                <a:t>: </a:t>
              </a:r>
              <a:r>
                <a:rPr lang="sr-Latn-CS" dirty="0" smtClean="0"/>
                <a:t>NURBS modeliranje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78400" y="48330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13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en-US" dirty="0" err="1" smtClean="0"/>
                <a:t>Matematičko</a:t>
              </a:r>
              <a:r>
                <a:rPr lang="en-US" dirty="0" smtClean="0"/>
                <a:t> </a:t>
              </a:r>
              <a:r>
                <a:rPr lang="en-US" dirty="0" err="1" smtClean="0"/>
                <a:t>definisanje</a:t>
              </a:r>
              <a:r>
                <a:rPr lang="en-US" dirty="0" smtClean="0"/>
                <a:t>  </a:t>
              </a:r>
              <a:r>
                <a:rPr lang="en-US" dirty="0" err="1" smtClean="0"/>
                <a:t>kompleksne</a:t>
              </a:r>
              <a:r>
                <a:rPr lang="en-US" dirty="0" smtClean="0"/>
                <a:t> </a:t>
              </a:r>
              <a:r>
                <a:rPr lang="en-US" dirty="0" err="1" smtClean="0"/>
                <a:t>forme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78400" y="544400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14</a:t>
              </a:r>
              <a:r>
                <a:rPr lang="en-US" b="1" dirty="0" smtClean="0"/>
                <a:t>: </a:t>
              </a:r>
              <a:r>
                <a:rPr lang="sr-Latn-CS" dirty="0" smtClean="0"/>
                <a:t>Parametarsko modeliranje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78400" y="5861736"/>
              <a:ext cx="401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15</a:t>
              </a:r>
              <a:r>
                <a:rPr lang="en-US" b="1" dirty="0" smtClean="0"/>
                <a:t>: </a:t>
              </a:r>
              <a:r>
                <a:rPr lang="sr-Latn-CS" dirty="0" smtClean="0"/>
                <a:t>Fabrikacija</a:t>
              </a:r>
              <a:endParaRPr lang="en-US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75" y="1409700"/>
            <a:ext cx="1905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5575" y="1409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6775" y="1409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4375" y="4457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5575" y="4448175"/>
            <a:ext cx="19240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6775" y="4419600"/>
            <a:ext cx="19272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Stilovi prikaza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r="18667"/>
          <a:stretch>
            <a:fillRect/>
          </a:stretch>
        </p:blipFill>
        <p:spPr bwMode="auto">
          <a:xfrm>
            <a:off x="2895600" y="1968263"/>
            <a:ext cx="6248400" cy="551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749" y="4343400"/>
            <a:ext cx="201645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Materijali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4802" y="0"/>
            <a:ext cx="4709198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Kontrola senke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2378" y="4038600"/>
            <a:ext cx="475162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5181600"/>
            <a:ext cx="4666772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Sticky geometry</a:t>
            </a:r>
          </a:p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9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rupe</a:t>
            </a:r>
            <a:endParaRPr lang="en-US" sz="29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sz="29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Komponente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750668"/>
            <a:ext cx="2409367" cy="18077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6150" y="2667000"/>
            <a:ext cx="1968388" cy="18656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382" y="2676849"/>
            <a:ext cx="1986018" cy="18823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1140" y="2669077"/>
            <a:ext cx="2113986" cy="19791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Sticky geometry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 l="14146" t="17733" r="10784" b="11057"/>
          <a:stretch>
            <a:fillRect/>
          </a:stretch>
        </p:blipFill>
        <p:spPr bwMode="auto">
          <a:xfrm>
            <a:off x="204787" y="4724400"/>
            <a:ext cx="22336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 l="28916" t="15625" r="31845" b="19792"/>
          <a:stretch>
            <a:fillRect/>
          </a:stretch>
        </p:blipFill>
        <p:spPr bwMode="auto">
          <a:xfrm>
            <a:off x="6838336" y="4572000"/>
            <a:ext cx="230566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 l="29283" t="17708" r="32650" b="19792"/>
          <a:stretch>
            <a:fillRect/>
          </a:stretch>
        </p:blipFill>
        <p:spPr bwMode="auto">
          <a:xfrm>
            <a:off x="2438400" y="4724400"/>
            <a:ext cx="21463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/>
          <a:srcRect l="28331" t="20833" r="31845" b="22917"/>
          <a:stretch>
            <a:fillRect/>
          </a:stretch>
        </p:blipFill>
        <p:spPr bwMode="auto">
          <a:xfrm>
            <a:off x="4572000" y="4782670"/>
            <a:ext cx="2209800" cy="175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/>
          <a:srcRect l="30454" t="19792" r="31479" b="23958"/>
          <a:stretch>
            <a:fillRect/>
          </a:stretch>
        </p:blipFill>
        <p:spPr bwMode="auto">
          <a:xfrm>
            <a:off x="2393244" y="6813452"/>
            <a:ext cx="2178756" cy="181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/>
          <a:srcRect l="15266" t="19958" r="9664" b="19958"/>
          <a:stretch>
            <a:fillRect/>
          </a:stretch>
        </p:blipFill>
        <p:spPr bwMode="auto">
          <a:xfrm>
            <a:off x="4495800" y="6858000"/>
            <a:ext cx="2230967" cy="179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/>
          <a:srcRect l="35944" t="19792" r="31845" b="23958"/>
          <a:stretch>
            <a:fillRect/>
          </a:stretch>
        </p:blipFill>
        <p:spPr bwMode="auto">
          <a:xfrm>
            <a:off x="6858000" y="6781800"/>
            <a:ext cx="2174523" cy="213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/>
          <a:srcRect l="17507" t="22184" r="9664" b="19958"/>
          <a:stretch>
            <a:fillRect/>
          </a:stretch>
        </p:blipFill>
        <p:spPr bwMode="auto">
          <a:xfrm>
            <a:off x="285750" y="6888480"/>
            <a:ext cx="2152650" cy="172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Title 1"/>
          <p:cNvSpPr txBox="1">
            <a:spLocks/>
          </p:cNvSpPr>
          <p:nvPr/>
        </p:nvSpPr>
        <p:spPr>
          <a:xfrm>
            <a:off x="68389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point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45910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Push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251460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Rectangle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2095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Rectangle / Push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389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45910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251460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2095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6" name="Title 1"/>
          <p:cNvSpPr txBox="1">
            <a:spLocks/>
          </p:cNvSpPr>
          <p:nvPr/>
        </p:nvSpPr>
        <p:spPr>
          <a:xfrm>
            <a:off x="68389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7" name="Title 1"/>
          <p:cNvSpPr txBox="1">
            <a:spLocks/>
          </p:cNvSpPr>
          <p:nvPr/>
        </p:nvSpPr>
        <p:spPr>
          <a:xfrm>
            <a:off x="45910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251460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2095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7745" t="21875" r="28331" b="11458"/>
          <a:stretch>
            <a:fillRect/>
          </a:stretch>
        </p:blipFill>
        <p:spPr bwMode="auto">
          <a:xfrm>
            <a:off x="152401" y="2838450"/>
            <a:ext cx="24110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26574" t="17708" r="28331" b="14583"/>
          <a:stretch>
            <a:fillRect/>
          </a:stretch>
        </p:blipFill>
        <p:spPr bwMode="auto">
          <a:xfrm>
            <a:off x="2438400" y="2762249"/>
            <a:ext cx="2362200" cy="199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 l="14146" t="14395" r="5182" b="6606"/>
          <a:stretch>
            <a:fillRect/>
          </a:stretch>
        </p:blipFill>
        <p:spPr bwMode="auto">
          <a:xfrm>
            <a:off x="4648598" y="2609850"/>
            <a:ext cx="239547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 l="28916" t="20833" r="28917" b="19792"/>
          <a:stretch>
            <a:fillRect/>
          </a:stretch>
        </p:blipFill>
        <p:spPr bwMode="auto">
          <a:xfrm>
            <a:off x="6858001" y="2857500"/>
            <a:ext cx="2286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Group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 l="31698" t="27344" r="27745" b="16667"/>
          <a:stretch>
            <a:fillRect/>
          </a:stretch>
        </p:blipFill>
        <p:spPr bwMode="auto">
          <a:xfrm>
            <a:off x="6830355" y="5238750"/>
            <a:ext cx="2180295" cy="169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 l="21709" t="29621" r="1880" b="8890"/>
          <a:stretch>
            <a:fillRect/>
          </a:stretch>
        </p:blipFill>
        <p:spPr bwMode="auto">
          <a:xfrm>
            <a:off x="4710145" y="5285900"/>
            <a:ext cx="2243105" cy="181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 l="31876" t="14145" r="27437" b="22039"/>
          <a:stretch>
            <a:fillRect/>
          </a:stretch>
        </p:blipFill>
        <p:spPr bwMode="auto">
          <a:xfrm>
            <a:off x="2567925" y="4827671"/>
            <a:ext cx="2251268" cy="198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 l="30747" t="13281" r="27233" b="20052"/>
          <a:stretch>
            <a:fillRect/>
          </a:stretch>
        </p:blipFill>
        <p:spPr bwMode="auto">
          <a:xfrm>
            <a:off x="190500" y="4857751"/>
            <a:ext cx="2266950" cy="202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/>
          <a:srcRect l="21709" t="31641" b="14395"/>
          <a:stretch>
            <a:fillRect/>
          </a:stretch>
        </p:blipFill>
        <p:spPr bwMode="auto">
          <a:xfrm>
            <a:off x="4778376" y="7105650"/>
            <a:ext cx="2223106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/>
          <a:srcRect l="26281" t="32813" r="31698" b="20573"/>
          <a:stretch>
            <a:fillRect/>
          </a:stretch>
        </p:blipFill>
        <p:spPr bwMode="auto">
          <a:xfrm>
            <a:off x="6934200" y="7181850"/>
            <a:ext cx="2209799" cy="13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/>
          <a:srcRect l="28770" t="29948" r="29941" b="17708"/>
          <a:stretch>
            <a:fillRect/>
          </a:stretch>
        </p:blipFill>
        <p:spPr bwMode="auto">
          <a:xfrm>
            <a:off x="171450" y="7105649"/>
            <a:ext cx="2438400" cy="173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/>
          <a:srcRect l="15826" t="34423" r="11625" b="19958"/>
          <a:stretch>
            <a:fillRect/>
          </a:stretch>
        </p:blipFill>
        <p:spPr bwMode="auto">
          <a:xfrm>
            <a:off x="2571750" y="7200900"/>
            <a:ext cx="210595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276600" y="5791200"/>
            <a:ext cx="5867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Georeferenciranje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autorizacija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autentifikacija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Google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/>
          <a:srcRect l="9956" t="80268" r="73060" b="9375"/>
          <a:stretch>
            <a:fillRect/>
          </a:stretch>
        </p:blipFill>
        <p:spPr bwMode="auto">
          <a:xfrm>
            <a:off x="5638800" y="4724400"/>
            <a:ext cx="26670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0"/>
            <a:ext cx="5394325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2475" y="3063875"/>
            <a:ext cx="5851525" cy="585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8458200" cy="1828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Georeferenciranje</a:t>
            </a:r>
            <a:endParaRPr lang="en-US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38125" indent="-238125"/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n-U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ozicioniranje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objekta na odredjenu lokaciju na Zemlji (Google Maps)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3870" y="1"/>
            <a:ext cx="210688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6400800"/>
            <a:ext cx="3063875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624" y="0"/>
            <a:ext cx="3071376" cy="21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675" y="4800600"/>
            <a:ext cx="5394325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4114800" cy="1828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Autentifikacija (Sign in)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4572000"/>
            <a:ext cx="4114800" cy="1828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</a:t>
            </a:r>
            <a:r>
              <a:rPr lang="en-US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utorizacija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536825"/>
            <a:ext cx="367982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8600"/>
            <a:ext cx="457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5626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Prošlonedeljni zadatak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2300" y="2133600"/>
            <a:ext cx="6159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&gt; </a:t>
            </a:r>
            <a:r>
              <a:rPr lang="en-US" sz="2800" b="1" dirty="0" err="1" smtClean="0"/>
              <a:t>Princip</a:t>
            </a:r>
            <a:r>
              <a:rPr lang="en-US" sz="2800" b="1" dirty="0" smtClean="0"/>
              <a:t> 0</a:t>
            </a:r>
            <a:r>
              <a:rPr lang="sr-Latn-CS" sz="2800" b="1" dirty="0" smtClean="0"/>
              <a:t>2</a:t>
            </a:r>
            <a:r>
              <a:rPr lang="en-US" sz="2800" b="1" dirty="0" smtClean="0"/>
              <a:t>: </a:t>
            </a:r>
            <a:r>
              <a:rPr lang="sr-Latn-CS" sz="2800" dirty="0" smtClean="0"/>
              <a:t>Približavanje korisniku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22300" y="3124200"/>
            <a:ext cx="79883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Google SketchUp je program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najbolji</a:t>
            </a:r>
            <a:r>
              <a:rPr lang="en-US" dirty="0" smtClean="0"/>
              <a:t> </a:t>
            </a:r>
            <a:r>
              <a:rPr lang="sr-Latn-RS" dirty="0" smtClean="0"/>
              <a:t>način ilustruje princip “Približavanje korisniku”:</a:t>
            </a:r>
          </a:p>
          <a:p>
            <a:endParaRPr lang="sr-Latn-RS" dirty="0" smtClean="0"/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dostupan kao potpuno besplatan ili komercijalan u varijanti SketchUp Pro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relativno jednostavan za korišćenje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funkcionalan sa malim brojem komandi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pogodan za korišćenje u edukativne svrhe, kao i za određene aspekte profesionalnog rada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povezan sa drugim Google servisima (Warehouse, Google Earth...)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veoma dobro marketinški propraćen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odlična podrška za učenje (serija video-tutorijala, help, publikacije...)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inovativan (Push/Pull patent 2000)</a:t>
            </a:r>
          </a:p>
          <a:p>
            <a:pPr lvl="1">
              <a:buFont typeface="Arial" pitchFamily="34" charset="0"/>
              <a:buChar char="•"/>
            </a:pPr>
            <a:r>
              <a:rPr lang="sr-Latn-RS" dirty="0" smtClean="0"/>
              <a:t> Ruby – Pravljenje Plug Inn-ova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elearning.amres.ac.rs/moodle/pluginfile.php/12339/mod_forum/attachment/17077/12656731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761998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http://elearning.amres.ac.rs/moodle/pluginfile.php/12339/mod_forum/attachment/17062/TPG_NMILLER_K3DSURF_RENDERED3_G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761998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0" name="Picture 6" descr="http://elearning.amres.ac.rs/moodle/pluginfile.php/12339/mod_forum/attachment/17034/caad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761998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2" name="Picture 8" descr="http://elearning.amres.ac.rs/moodle/pluginfile.php/12339/mod_forum/attachment/17033/caad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3276599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4" name="Picture 10" descr="http://elearning.amres.ac.rs/moodle/pluginfile.php/12339/mod_forum/attachment/17039/3.jpg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4114800" y="3276598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6" name="Picture 12" descr="http://elearning.amres.ac.rs/moodle/pluginfile.php/12339/mod_forum/attachment/17042/Image27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3276599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8" name="Picture 14" descr="http://elearning.amres.ac.rs/moodle/pluginfile.php/12339/mod_forum/attachment/17050/2.jpg"/>
          <p:cNvPicPr>
            <a:picLocks noChangeAspect="1" noChangeArrowheads="1"/>
          </p:cNvPicPr>
          <p:nvPr/>
        </p:nvPicPr>
        <p:blipFill>
          <a:blip r:embed="rId8">
            <a:grayscl/>
          </a:blip>
          <a:srcRect/>
          <a:stretch>
            <a:fillRect/>
          </a:stretch>
        </p:blipFill>
        <p:spPr bwMode="auto">
          <a:xfrm>
            <a:off x="1600200" y="5791199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60" name="Picture 16" descr="http://elearning.amres.ac.rs/moodle/pluginfile.php/12339/mod_forum/attachment/17068/3.jpg"/>
          <p:cNvPicPr>
            <a:picLocks noChangeAspect="1" noChangeArrowheads="1"/>
          </p:cNvPicPr>
          <p:nvPr/>
        </p:nvPicPr>
        <p:blipFill>
          <a:blip r:embed="rId9">
            <a:grayscl/>
          </a:blip>
          <a:srcRect/>
          <a:stretch>
            <a:fillRect/>
          </a:stretch>
        </p:blipFill>
        <p:spPr bwMode="auto">
          <a:xfrm>
            <a:off x="6629400" y="5791199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62" name="Picture 18" descr="http://elearning.amres.ac.rs/moodle/pluginfile.php/12339/mod_forum/attachment/17070/abc.jpg"/>
          <p:cNvPicPr>
            <a:picLocks noChangeAspect="1" noChangeArrowheads="1"/>
          </p:cNvPicPr>
          <p:nvPr/>
        </p:nvPicPr>
        <p:blipFill>
          <a:blip r:embed="rId10">
            <a:grayscl/>
          </a:blip>
          <a:srcRect/>
          <a:stretch>
            <a:fillRect/>
          </a:stretch>
        </p:blipFill>
        <p:spPr bwMode="auto">
          <a:xfrm>
            <a:off x="4114800" y="5791199"/>
            <a:ext cx="2286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 2011/12.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Varijacije 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temu KOCKA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94" y="4202293"/>
            <a:ext cx="3897406" cy="143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2286000" cy="116205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Zadatak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r>
              <a:rPr lang="sr-Latn-RS" sz="2400" b="1" dirty="0" smtClean="0">
                <a:latin typeface="+mj-lt"/>
                <a:ea typeface="+mj-ea"/>
                <a:cs typeface="+mj-cs"/>
              </a:rPr>
              <a:t>2011/12.</a:t>
            </a:r>
            <a:endParaRPr lang="sr-Latn-RS" sz="2400" b="1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3605510"/>
            <a:ext cx="68580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Zadatak 02 </a:t>
            </a:r>
            <a:r>
              <a:rPr lang="sr-Latn-RS" sz="2400" dirty="0" smtClean="0"/>
              <a:t>– </a:t>
            </a:r>
            <a:r>
              <a:rPr lang="vi-VN" sz="2200" dirty="0"/>
              <a:t>Koristeći poznate komande u programu SketchUp, napraviti seriju varijacija na temu KOCKA, kao u datom </a:t>
            </a:r>
            <a:r>
              <a:rPr lang="vi-VN" sz="2200" dirty="0">
                <a:hlinkClick r:id="rId2"/>
              </a:rPr>
              <a:t>primeru</a:t>
            </a:r>
            <a:r>
              <a:rPr lang="vi-VN" sz="2200" dirty="0"/>
              <a:t>. Dimenzije inicijalne kocke 10/10m. Kao odgovor na ovaj zadatak napraviti 2 referentna prikaza veličine 200/200 piksela i priložiti izvornu datoteku .skp. U tekstu dati komentar koji ukratko objašnjava postupak crtanja.</a:t>
            </a:r>
          </a:p>
          <a:p>
            <a:r>
              <a:rPr lang="vi-VN" sz="2200" dirty="0"/>
              <a:t>Za odgovor na ovaj zadatak predviđeno je 7 dana. </a:t>
            </a:r>
            <a:endParaRPr lang="sr-Latn-RS" sz="2200" dirty="0" smtClean="0"/>
          </a:p>
          <a:p>
            <a:endParaRPr lang="sr-Latn-RS" sz="2200" dirty="0"/>
          </a:p>
          <a:p>
            <a:endParaRPr lang="en-US" sz="2400" dirty="0" smtClean="0"/>
          </a:p>
          <a:p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 smtClean="0"/>
              <a:t>zadatak</a:t>
            </a:r>
            <a:r>
              <a:rPr lang="en-US" dirty="0" smtClean="0"/>
              <a:t> </a:t>
            </a:r>
            <a:r>
              <a:rPr lang="sr-Latn-RS" dirty="0" smtClean="0"/>
              <a:t>nosi do 10 poena. Procenat koji će neki zadatak imati u ukupnom broju poena predviđenom za kvalitet redovnog rada, biće određen naknadno.</a:t>
            </a:r>
            <a:endParaRPr lang="sr-Latn-R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602" y="552450"/>
            <a:ext cx="682239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7850"/>
            <a:ext cx="9144000" cy="337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learning.amres.ac.rs/moodle/pluginfile.php/12772/mod_forum/attachment/17486/kock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028700"/>
            <a:ext cx="25527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elearning.amres.ac.rs/moodle/pluginfile.php/12772/mod_forum/attachment/17471/domaci%202_priblizavan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028700"/>
            <a:ext cx="25527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learning.amres.ac.rs/moodle/pluginfile.php/12772/mod_forum/attachment/17477/Untitled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028700"/>
            <a:ext cx="25527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elearning.amres.ac.rs/moodle/pluginfile.php/12772/mod_forum/attachment/17500/kockic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810000"/>
            <a:ext cx="25527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elearning.amres.ac.rs/moodle/pluginfile.php/12772/mod_forum/attachment/17496/sh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810000"/>
            <a:ext cx="25527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elearning.amres.ac.rs/moodle/pluginfile.php/12772/mod_forum/attachment/17509/Kocka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810000"/>
            <a:ext cx="25527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elearning.amres.ac.rs/moodle/pluginfile.php/12772/mod_forum/attachment/17490/caad.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6637337"/>
            <a:ext cx="2552700" cy="1684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elearning.amres.ac.rs/moodle/pluginfile.php/12772/mod_forum/attachment/17491/variation%2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9" y="6637337"/>
            <a:ext cx="2552701" cy="1684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elearning.amres.ac.rs/moodle/pluginfile.php/12772/mod_forum/attachment/17501/caad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6637336"/>
            <a:ext cx="2552700" cy="1684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27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KOCKA inspirisana kolekcijom IENAMI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www.metaphys.jp/product_images/ienami_detail1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0156"/>
          <a:stretch/>
        </p:blipFill>
        <p:spPr bwMode="auto">
          <a:xfrm>
            <a:off x="3867150" y="3354069"/>
            <a:ext cx="4895850" cy="228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924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enam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18400" r="12" b="8415"/>
          <a:stretch/>
        </p:blipFill>
        <p:spPr bwMode="auto">
          <a:xfrm>
            <a:off x="2350295" y="0"/>
            <a:ext cx="679370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22860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b="1" dirty="0" smtClean="0"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Zadatak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3796010"/>
            <a:ext cx="685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Zadatak 02 </a:t>
            </a:r>
            <a:r>
              <a:rPr lang="sr-Latn-RS" sz="2400" dirty="0" smtClean="0"/>
              <a:t>– </a:t>
            </a:r>
            <a:r>
              <a:rPr lang="vi-VN" sz="2200" dirty="0"/>
              <a:t>Koristeći poznate komande u programu SketchUp, napraviti </a:t>
            </a:r>
            <a:r>
              <a:rPr lang="sr-Latn-RS" sz="2200" dirty="0" smtClean="0"/>
              <a:t>kubičnu formu inspirisanu kolekcijom IENAMI</a:t>
            </a:r>
            <a:r>
              <a:rPr lang="vi-VN" sz="2200" dirty="0" smtClean="0"/>
              <a:t> </a:t>
            </a:r>
            <a:r>
              <a:rPr lang="sr-Latn-RS" sz="2200" dirty="0" smtClean="0"/>
              <a:t>(</a:t>
            </a:r>
            <a:r>
              <a:rPr lang="sr-Latn-RS" sz="1200" dirty="0" smtClean="0">
                <a:hlinkClick r:id="rId3"/>
              </a:rPr>
              <a:t>http://www.metaphys.jp/product/nature/archives/2012101572.php</a:t>
            </a:r>
            <a:r>
              <a:rPr lang="sr-Latn-RS" sz="1200" dirty="0" smtClean="0"/>
              <a:t>)</a:t>
            </a:r>
            <a:r>
              <a:rPr lang="vi-VN" sz="2200" dirty="0" smtClean="0"/>
              <a:t>. </a:t>
            </a:r>
            <a:r>
              <a:rPr lang="vi-VN" sz="2200" dirty="0"/>
              <a:t>Dimenzije inicijalne kocke </a:t>
            </a:r>
            <a:r>
              <a:rPr lang="sr-Latn-RS" sz="2200" dirty="0" smtClean="0">
                <a:latin typeface="Arial" pitchFamily="34" charset="0"/>
                <a:cs typeface="Arial" pitchFamily="34" charset="0"/>
              </a:rPr>
              <a:t>30/30cm</a:t>
            </a:r>
            <a:r>
              <a:rPr lang="vi-VN" sz="2200" dirty="0" smtClean="0"/>
              <a:t>. </a:t>
            </a:r>
            <a:r>
              <a:rPr lang="vi-VN" sz="2200" dirty="0"/>
              <a:t>Kao odgovor na ovaj zadatak napraviti 2 referentna prikaza veličine 200/200 piksela i priložiti izvornu datoteku .skp. U tekstu dati komentar koji ukratko objašnjava postupak crtanja.</a:t>
            </a:r>
          </a:p>
          <a:p>
            <a:r>
              <a:rPr lang="vi-VN" sz="2200" dirty="0"/>
              <a:t>Za odgovor na ovaj zadatak predviđeno je 7 dana. Svaki zadatak nosi do 10 poena. Procenat koji će neki zadatak imati u ukupnom broju poena predviđenom za kvalitet redovnog rada, biće određen naknadno.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3073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9550" y="2407377"/>
            <a:ext cx="5005388" cy="409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867400" y="3657600"/>
            <a:ext cx="2852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http://www.sketchup.com</a:t>
            </a:r>
            <a:r>
              <a:rPr lang="en-US" dirty="0" smtClean="0">
                <a:hlinkClick r:id="rId4"/>
              </a:rPr>
              <a:t>/</a:t>
            </a:r>
            <a:r>
              <a:rPr lang="sr-Latn-RS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Download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Trimble SketchUp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885825"/>
            <a:ext cx="180975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imbl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78" y="857248"/>
            <a:ext cx="3199606" cy="88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8"/>
          <a:stretch/>
        </p:blipFill>
        <p:spPr bwMode="auto">
          <a:xfrm>
            <a:off x="546662" y="4229100"/>
            <a:ext cx="8597338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62237"/>
            <a:ext cx="3729038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62637"/>
            <a:ext cx="3733800" cy="305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 l="2499" r="24374" b="7001"/>
          <a:stretch>
            <a:fillRect/>
          </a:stretch>
        </p:blipFill>
        <p:spPr bwMode="auto">
          <a:xfrm>
            <a:off x="3886200" y="5821362"/>
            <a:ext cx="3886200" cy="308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62400" y="4719637"/>
            <a:ext cx="403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Download</a:t>
            </a:r>
          </a:p>
          <a:p>
            <a:r>
              <a:rPr lang="en-US" sz="2400"/>
              <a:t>40MB, ~ 5 min (ADSL)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3195637"/>
            <a:ext cx="3629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1650" y="2509837"/>
            <a:ext cx="356235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Download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Instalacija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3529" y="5745866"/>
            <a:ext cx="4010471" cy="315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5113" y="2514600"/>
            <a:ext cx="3988594" cy="313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761" y="2514600"/>
            <a:ext cx="3958300" cy="3110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4761" y="5745866"/>
            <a:ext cx="4010472" cy="315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9612" y="4291796"/>
            <a:ext cx="5432565" cy="244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6086"/>
          <a:stretch>
            <a:fillRect/>
          </a:stretch>
        </p:blipFill>
        <p:spPr bwMode="auto">
          <a:xfrm>
            <a:off x="1524000" y="3429000"/>
            <a:ext cx="76200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7256" y="4552010"/>
            <a:ext cx="5184218" cy="4488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30480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Startovanje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programa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8150" y="3352800"/>
            <a:ext cx="3048000" cy="7239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r"/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Resursi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za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u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č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enje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4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0" y="7696200"/>
            <a:ext cx="3048000" cy="762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r"/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Templejti</a:t>
            </a:r>
          </a:p>
          <a:p>
            <a:pPr algn="r"/>
            <a:r>
              <a:rPr lang="en-US" sz="24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2" t="13541" r="25476" b="13541"/>
          <a:stretch/>
        </p:blipFill>
        <p:spPr bwMode="auto">
          <a:xfrm>
            <a:off x="3957256" y="0"/>
            <a:ext cx="5186744" cy="434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30480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Resursi za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učenje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8229600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www.sketchup.com/intl/en/training/videos.html</a:t>
            </a:r>
            <a:r>
              <a:rPr lang="sr-Latn-RS" sz="1600" dirty="0" smtClean="0"/>
              <a:t> </a:t>
            </a:r>
            <a:endParaRPr lang="en-US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352800"/>
            <a:ext cx="86741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5626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Radno okruženje (Interface) 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 l="9956" t="5208" r="34407" b="9375"/>
          <a:stretch>
            <a:fillRect/>
          </a:stretch>
        </p:blipFill>
        <p:spPr bwMode="auto">
          <a:xfrm>
            <a:off x="5971478" y="3276600"/>
            <a:ext cx="2736695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5210</TotalTime>
  <Words>901</Words>
  <Application>Microsoft Office PowerPoint</Application>
  <PresentationFormat>Custom</PresentationFormat>
  <Paragraphs>186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Google SketchUp  Kurs: Principi CAAD-a, Predavanje 02 Univerzitet u Beogradu, Arhitektonski fakultet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Korisnik</cp:lastModifiedBy>
  <cp:revision>177</cp:revision>
  <dcterms:created xsi:type="dcterms:W3CDTF">2012-02-25T11:03:05Z</dcterms:created>
  <dcterms:modified xsi:type="dcterms:W3CDTF">2013-03-08T12:36:20Z</dcterms:modified>
</cp:coreProperties>
</file>