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99" r:id="rId2"/>
    <p:sldId id="314" r:id="rId3"/>
    <p:sldId id="428" r:id="rId4"/>
    <p:sldId id="400" r:id="rId5"/>
    <p:sldId id="427" r:id="rId6"/>
    <p:sldId id="411" r:id="rId7"/>
    <p:sldId id="415" r:id="rId8"/>
    <p:sldId id="412" r:id="rId9"/>
    <p:sldId id="416" r:id="rId10"/>
    <p:sldId id="413" r:id="rId11"/>
    <p:sldId id="414" r:id="rId12"/>
    <p:sldId id="401" r:id="rId13"/>
    <p:sldId id="417" r:id="rId14"/>
    <p:sldId id="404" r:id="rId15"/>
    <p:sldId id="418" r:id="rId16"/>
    <p:sldId id="402" r:id="rId17"/>
    <p:sldId id="403" r:id="rId18"/>
    <p:sldId id="395" r:id="rId19"/>
    <p:sldId id="430" r:id="rId20"/>
    <p:sldId id="396" r:id="rId21"/>
    <p:sldId id="397" r:id="rId22"/>
    <p:sldId id="426" r:id="rId23"/>
    <p:sldId id="420" r:id="rId24"/>
    <p:sldId id="422" r:id="rId25"/>
    <p:sldId id="423" r:id="rId26"/>
    <p:sldId id="424" r:id="rId27"/>
    <p:sldId id="425" r:id="rId28"/>
    <p:sldId id="419" r:id="rId29"/>
    <p:sldId id="421" r:id="rId30"/>
    <p:sldId id="398" r:id="rId31"/>
    <p:sldId id="399" r:id="rId32"/>
    <p:sldId id="386" r:id="rId33"/>
    <p:sldId id="392" r:id="rId34"/>
    <p:sldId id="394" r:id="rId35"/>
    <p:sldId id="393" r:id="rId36"/>
    <p:sldId id="387" r:id="rId37"/>
    <p:sldId id="388" r:id="rId38"/>
    <p:sldId id="390" r:id="rId39"/>
    <p:sldId id="391" r:id="rId40"/>
    <p:sldId id="433" r:id="rId41"/>
    <p:sldId id="432" r:id="rId42"/>
    <p:sldId id="405" r:id="rId43"/>
    <p:sldId id="406" r:id="rId44"/>
    <p:sldId id="407" r:id="rId45"/>
    <p:sldId id="408" r:id="rId46"/>
    <p:sldId id="410" r:id="rId47"/>
    <p:sldId id="409" r:id="rId48"/>
    <p:sldId id="389" r:id="rId49"/>
    <p:sldId id="353" r:id="rId50"/>
  </p:sldIdLst>
  <p:sldSz cx="9144000" cy="9144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088" autoAdjust="0"/>
    <p:restoredTop sz="94624" autoAdjust="0"/>
  </p:normalViewPr>
  <p:slideViewPr>
    <p:cSldViewPr>
      <p:cViewPr>
        <p:scale>
          <a:sx n="100" d="100"/>
          <a:sy n="100" d="100"/>
        </p:scale>
        <p:origin x="-390" y="456"/>
      </p:cViewPr>
      <p:guideLst>
        <p:guide orient="horz" pos="2976"/>
        <p:guide pos="2880"/>
      </p:guideLst>
    </p:cSldViewPr>
  </p:slideViewPr>
  <p:outlineViewPr>
    <p:cViewPr>
      <p:scale>
        <a:sx n="33" d="100"/>
        <a:sy n="33" d="100"/>
      </p:scale>
      <p:origin x="0" y="228"/>
    </p:cViewPr>
  </p:outlin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209B0C-C6EE-4932-990E-C91B3D6A6122}" type="datetimeFigureOut">
              <a:rPr lang="en-US" smtClean="0"/>
              <a:pPr/>
              <a:t>5/11/2012</a:t>
            </a:fld>
            <a:endParaRPr lang="en-US"/>
          </a:p>
        </p:txBody>
      </p:sp>
      <p:sp>
        <p:nvSpPr>
          <p:cNvPr id="4" name="Slide Image Placeholder 3"/>
          <p:cNvSpPr>
            <a:spLocks noGrp="1" noRot="1" noChangeAspect="1"/>
          </p:cNvSpPr>
          <p:nvPr>
            <p:ph type="sldImg" idx="2"/>
          </p:nvPr>
        </p:nvSpPr>
        <p:spPr>
          <a:xfrm>
            <a:off x="1714500" y="685800"/>
            <a:ext cx="3429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AE2A57-ED8F-48A9-930F-11BF412CFE9A}" type="slidenum">
              <a:rPr lang="en-US" smtClean="0"/>
              <a:pPr/>
              <a:t>‹#›</a:t>
            </a:fld>
            <a:endParaRPr lang="en-US"/>
          </a:p>
        </p:txBody>
      </p:sp>
    </p:spTree>
    <p:extLst>
      <p:ext uri="{BB962C8B-B14F-4D97-AF65-F5344CB8AC3E}">
        <p14:creationId xmlns:p14="http://schemas.microsoft.com/office/powerpoint/2010/main" val="448872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840568"/>
            <a:ext cx="7772400" cy="1960033"/>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5181600"/>
            <a:ext cx="64008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DD5AC10-1E04-4C64-84AA-DEEEB2228BEB}" type="datetimeFigureOut">
              <a:rPr lang="en-US" smtClean="0"/>
              <a:pPr/>
              <a:t>5/11/2012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EA47A2-D284-4987-9903-577C18D71A3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D5AC10-1E04-4C64-84AA-DEEEB2228BEB}" type="datetimeFigureOut">
              <a:rPr lang="en-US" smtClean="0"/>
              <a:pPr/>
              <a:t>5/11/2012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EA47A2-D284-4987-9903-577C18D71A3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66185"/>
            <a:ext cx="2057400" cy="780203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66185"/>
            <a:ext cx="6019800"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D5AC10-1E04-4C64-84AA-DEEEB2228BEB}" type="datetimeFigureOut">
              <a:rPr lang="en-US" smtClean="0"/>
              <a:pPr/>
              <a:t>5/11/2012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EA47A2-D284-4987-9903-577C18D71A3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D5AC10-1E04-4C64-84AA-DEEEB2228BEB}" type="datetimeFigureOut">
              <a:rPr lang="en-US" smtClean="0"/>
              <a:pPr/>
              <a:t>5/11/2012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EA47A2-D284-4987-9903-577C18D71A3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875867"/>
            <a:ext cx="77724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3875618"/>
            <a:ext cx="77724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DD5AC10-1E04-4C64-84AA-DEEEB2228BEB}" type="datetimeFigureOut">
              <a:rPr lang="en-US" smtClean="0"/>
              <a:pPr/>
              <a:t>5/11/2012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EA47A2-D284-4987-9903-577C18D71A3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133601"/>
            <a:ext cx="403860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33601"/>
            <a:ext cx="403860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DD5AC10-1E04-4C64-84AA-DEEEB2228BEB}" type="datetimeFigureOut">
              <a:rPr lang="en-US" smtClean="0"/>
              <a:pPr/>
              <a:t>5/11/2012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EA47A2-D284-4987-9903-577C18D71A3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046817"/>
            <a:ext cx="4040188"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899833"/>
            <a:ext cx="4040188"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2046817"/>
            <a:ext cx="4041775"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899833"/>
            <a:ext cx="4041775"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DD5AC10-1E04-4C64-84AA-DEEEB2228BEB}" type="datetimeFigureOut">
              <a:rPr lang="en-US" smtClean="0"/>
              <a:pPr/>
              <a:t>5/11/2012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EA47A2-D284-4987-9903-577C18D71A3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DD5AC10-1E04-4C64-84AA-DEEEB2228BEB}" type="datetimeFigureOut">
              <a:rPr lang="en-US" smtClean="0"/>
              <a:pPr/>
              <a:t>5/11/2012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EA47A2-D284-4987-9903-577C18D71A3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D5AC10-1E04-4C64-84AA-DEEEB2228BEB}" type="datetimeFigureOut">
              <a:rPr lang="en-US" smtClean="0"/>
              <a:pPr/>
              <a:t>5/11/2012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EA47A2-D284-4987-9903-577C18D71A3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364067"/>
            <a:ext cx="3008313"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364067"/>
            <a:ext cx="5111750"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913467"/>
            <a:ext cx="3008313"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D5AC10-1E04-4C64-84AA-DEEEB2228BEB}" type="datetimeFigureOut">
              <a:rPr lang="en-US" smtClean="0"/>
              <a:pPr/>
              <a:t>5/11/2012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EA47A2-D284-4987-9903-577C18D71A3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6400800"/>
            <a:ext cx="5486400" cy="755651"/>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817033"/>
            <a:ext cx="54864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7156451"/>
            <a:ext cx="54864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D5AC10-1E04-4C64-84AA-DEEEB2228BEB}" type="datetimeFigureOut">
              <a:rPr lang="en-US" smtClean="0"/>
              <a:pPr/>
              <a:t>5/11/2012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EA47A2-D284-4987-9903-577C18D71A3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66184"/>
            <a:ext cx="8229600" cy="1524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2133601"/>
            <a:ext cx="8229600" cy="60346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8475134"/>
            <a:ext cx="21336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0DD5AC10-1E04-4C64-84AA-DEEEB2228BEB}" type="datetimeFigureOut">
              <a:rPr lang="en-US" smtClean="0"/>
              <a:pPr/>
              <a:t>5/11/2012</a:t>
            </a:fld>
            <a:endParaRPr lang="en-US"/>
          </a:p>
        </p:txBody>
      </p:sp>
      <p:sp>
        <p:nvSpPr>
          <p:cNvPr id="5" name="Footer Placeholder 4"/>
          <p:cNvSpPr>
            <a:spLocks noGrp="1"/>
          </p:cNvSpPr>
          <p:nvPr>
            <p:ph type="ftr" sz="quarter" idx="3"/>
          </p:nvPr>
        </p:nvSpPr>
        <p:spPr>
          <a:xfrm>
            <a:off x="3124200" y="8475134"/>
            <a:ext cx="28956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8475134"/>
            <a:ext cx="21336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32EA47A2-D284-4987-9903-577C18D71A3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hyperlink" Target="http://en.wikipedia.org/wiki/File:Turning_Torso_3.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upload.wikimedia.org/wikipedia/commons/7/7e/The_Turning_Torso%2C_Malmo.JPG"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interiordesign-newyork.com/wp-content/uploads/2011/04/Gehry-IAC-building.jpg" TargetMode="External"/><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forums.sketchucation.com/viewtopic.php?f=10&amp;t=12967" TargetMode="External"/><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upload.wikimedia.org/wikipedia/commons/8/81/NURBstatic.svg" TargetMode="External"/><Relationship Id="rId1" Type="http://schemas.openxmlformats.org/officeDocument/2006/relationships/slideLayout" Target="../slideLayouts/slideLayout7.xml"/><Relationship Id="rId6" Type="http://schemas.openxmlformats.org/officeDocument/2006/relationships/image" Target="../media/image30.gif"/><Relationship Id="rId5" Type="http://schemas.openxmlformats.org/officeDocument/2006/relationships/hyperlink" Target="//upload.wikimedia.org/wikipedia/commons/e/ea/NURBS_3-D_surface.gif" TargetMode="Externa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hyperlink" Target="http://elearning.amres.ac.rs/moodle/pluginfile.php/12814/block_html/content/Rhino%204.0%20Users%20Guide.pdf" TargetMode="External"/><Relationship Id="rId7" Type="http://schemas.openxmlformats.org/officeDocument/2006/relationships/image" Target="../media/image64.png"/><Relationship Id="rId2" Type="http://schemas.openxmlformats.org/officeDocument/2006/relationships/hyperlink" Target="http://www.rhino3d.com/nurbs.htm" TargetMode="Externa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26.jpeg"/><Relationship Id="rId4" Type="http://schemas.openxmlformats.org/officeDocument/2006/relationships/hyperlink" Target="http://en.wikipedia.org/wiki/Non-uniform_rational_B-spline"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hyperlink" Target="http://labs.blogs.com/its_alive_in_the_lab/2010/10/index.html" TargetMode="External"/><Relationship Id="rId5" Type="http://schemas.openxmlformats.org/officeDocument/2006/relationships/image" Target="../media/image5.png"/><Relationship Id="rId4" Type="http://schemas.openxmlformats.org/officeDocument/2006/relationships/hyperlink" Target="http://labs.blogs.com/.a/6a00d8341caed853ef0134882b90f0970c-pi"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labs.blogs.com/.a/6a00d8341caed853ef0134882b90f0970c-pi"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www.greatbuildings.com/cgi-bin/gbi.cgi/Einstein_Tower.html/cid_1118761152_Einsteintower_side_view_1.html" TargetMode="External"/><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hyperlink" Target="http://www.greatbuildings.com/cgi-bin/gbi.cgi/Einstein_Tower.html/cid_1118762091_Einsteintower_model.html" TargetMode="Externa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l"/>
            <a:r>
              <a:rPr lang="en-US" b="1" dirty="0" smtClean="0">
                <a:effectLst>
                  <a:outerShdw blurRad="38100" dist="38100" dir="2700000" algn="tl">
                    <a:srgbClr val="000000">
                      <a:alpha val="43137"/>
                    </a:srgbClr>
                  </a:outerShdw>
                </a:effectLst>
              </a:rPr>
              <a:t>Rhinoceros 3D - NURBS </a:t>
            </a:r>
            <a:r>
              <a:rPr lang="en-US" b="1" dirty="0" err="1" smtClean="0">
                <a:effectLst>
                  <a:outerShdw blurRad="38100" dist="38100" dir="2700000" algn="tl">
                    <a:srgbClr val="000000">
                      <a:alpha val="43137"/>
                    </a:srgbClr>
                  </a:outerShdw>
                </a:effectLst>
              </a:rPr>
              <a:t>modeliranje</a:t>
            </a:r>
            <a:r>
              <a:rPr lang="en-US" b="1" dirty="0" smtClean="0">
                <a:effectLst>
                  <a:outerShdw blurRad="38100" dist="38100" dir="2700000" algn="tl">
                    <a:srgbClr val="000000">
                      <a:alpha val="43137"/>
                    </a:srgbClr>
                  </a:outerShdw>
                </a:effectLst>
              </a:rPr>
              <a:t/>
            </a:r>
            <a:br>
              <a:rPr lang="en-US" b="1" dirty="0" smtClean="0">
                <a:effectLst>
                  <a:outerShdw blurRad="38100" dist="38100" dir="2700000" algn="tl">
                    <a:srgbClr val="000000">
                      <a:alpha val="43137"/>
                    </a:srgbClr>
                  </a:outerShdw>
                </a:effectLst>
              </a:rPr>
            </a:br>
            <a:r>
              <a:rPr lang="en-US" sz="2200" b="1" dirty="0" smtClean="0">
                <a:effectLst>
                  <a:outerShdw blurRad="38100" dist="38100" dir="2700000" algn="tl">
                    <a:srgbClr val="000000">
                      <a:alpha val="43137"/>
                    </a:srgbClr>
                  </a:outerShdw>
                </a:effectLst>
              </a:rPr>
              <a:t/>
            </a:r>
            <a:br>
              <a:rPr lang="en-US" sz="2200" b="1" dirty="0" smtClean="0">
                <a:effectLst>
                  <a:outerShdw blurRad="38100" dist="38100" dir="2700000" algn="tl">
                    <a:srgbClr val="000000">
                      <a:alpha val="43137"/>
                    </a:srgbClr>
                  </a:outerShdw>
                </a:effectLst>
              </a:rPr>
            </a:br>
            <a:r>
              <a:rPr lang="en-US" sz="2800" b="1" dirty="0" err="1" smtClean="0"/>
              <a:t>Kurs</a:t>
            </a:r>
            <a:r>
              <a:rPr lang="en-US" sz="2800" b="1" dirty="0" smtClean="0"/>
              <a:t>: </a:t>
            </a:r>
            <a:r>
              <a:rPr lang="en-US" sz="2800" b="1" dirty="0" err="1" smtClean="0"/>
              <a:t>Principi</a:t>
            </a:r>
            <a:r>
              <a:rPr lang="en-US" sz="2800" b="1" dirty="0" smtClean="0"/>
              <a:t> CAAD-a, </a:t>
            </a:r>
            <a:r>
              <a:rPr lang="en-US" sz="2800" b="1" dirty="0" err="1" smtClean="0"/>
              <a:t>Predavanje</a:t>
            </a:r>
            <a:r>
              <a:rPr lang="en-US" sz="2800" b="1" dirty="0" smtClean="0"/>
              <a:t> 12</a:t>
            </a:r>
            <a:br>
              <a:rPr lang="en-US" sz="2800" b="1" dirty="0" smtClean="0"/>
            </a:br>
            <a:r>
              <a:rPr lang="en-US" sz="2100" b="1" dirty="0" err="1" smtClean="0"/>
              <a:t>Univerzitet</a:t>
            </a:r>
            <a:r>
              <a:rPr lang="en-US" sz="2100" b="1" dirty="0" smtClean="0"/>
              <a:t> u </a:t>
            </a:r>
            <a:r>
              <a:rPr lang="en-US" sz="2100" b="1" dirty="0" err="1" smtClean="0"/>
              <a:t>Beogradu</a:t>
            </a:r>
            <a:r>
              <a:rPr lang="en-US" sz="2100" b="1" dirty="0" smtClean="0"/>
              <a:t>, </a:t>
            </a:r>
            <a:r>
              <a:rPr lang="en-US" sz="2100" b="1" dirty="0" err="1" smtClean="0"/>
              <a:t>Arhitektonski</a:t>
            </a:r>
            <a:r>
              <a:rPr lang="en-US" sz="2100" b="1" dirty="0" smtClean="0"/>
              <a:t> </a:t>
            </a:r>
            <a:r>
              <a:rPr lang="en-US" sz="2100" b="1" dirty="0" err="1" smtClean="0"/>
              <a:t>fakultet</a:t>
            </a:r>
            <a:r>
              <a:rPr lang="en-US" dirty="0" smtClean="0"/>
              <a:t/>
            </a:r>
            <a:br>
              <a:rPr lang="en-US" dirty="0" smtClean="0"/>
            </a:br>
            <a:r>
              <a:rPr lang="en-US" b="1" dirty="0" smtClean="0">
                <a:effectLst>
                  <a:outerShdw blurRad="38100" dist="38100" dir="2700000" algn="tl">
                    <a:srgbClr val="000000">
                      <a:alpha val="43137"/>
                    </a:srgbClr>
                  </a:outerShdw>
                </a:effectLst>
              </a:rPr>
              <a:t/>
            </a:r>
            <a:br>
              <a:rPr lang="en-US" b="1" dirty="0" smtClean="0">
                <a:effectLst>
                  <a:outerShdw blurRad="38100" dist="38100" dir="2700000" algn="tl">
                    <a:srgbClr val="000000">
                      <a:alpha val="43137"/>
                    </a:srgbClr>
                  </a:outerShdw>
                </a:effectLst>
              </a:rPr>
            </a:br>
            <a:r>
              <a:rPr lang="en-US" b="1" dirty="0" smtClean="0">
                <a:effectLst>
                  <a:outerShdw blurRad="38100" dist="38100" dir="2700000" algn="tl">
                    <a:srgbClr val="000000">
                      <a:alpha val="43137"/>
                    </a:srgbClr>
                  </a:outerShdw>
                </a:effectLst>
              </a:rPr>
              <a:t> </a:t>
            </a:r>
            <a:endParaRPr lang="en-US"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762000" y="7493000"/>
            <a:ext cx="7010400" cy="812800"/>
          </a:xfrm>
        </p:spPr>
        <p:txBody>
          <a:bodyPr>
            <a:noAutofit/>
          </a:bodyPr>
          <a:lstStyle/>
          <a:p>
            <a:pPr algn="l"/>
            <a:r>
              <a:rPr lang="en-US" sz="1800" b="1" dirty="0" smtClean="0">
                <a:solidFill>
                  <a:schemeClr val="tx1"/>
                </a:solidFill>
              </a:rPr>
              <a:t>Dr Mirjana Devetakovic</a:t>
            </a:r>
            <a:r>
              <a:rPr lang="sr-Latn-RS" sz="1800" b="1" dirty="0" smtClean="0">
                <a:solidFill>
                  <a:schemeClr val="tx1"/>
                </a:solidFill>
              </a:rPr>
              <a:t>, dipl. </a:t>
            </a:r>
            <a:r>
              <a:rPr lang="en-US" sz="1800" b="1" dirty="0" smtClean="0">
                <a:solidFill>
                  <a:schemeClr val="tx1"/>
                </a:solidFill>
              </a:rPr>
              <a:t>i</a:t>
            </a:r>
            <a:r>
              <a:rPr lang="sr-Latn-RS" sz="1800" b="1" dirty="0" smtClean="0">
                <a:solidFill>
                  <a:schemeClr val="tx1"/>
                </a:solidFill>
              </a:rPr>
              <a:t>nž. </a:t>
            </a:r>
            <a:r>
              <a:rPr lang="en-US" sz="1800" b="1" dirty="0" smtClean="0">
                <a:solidFill>
                  <a:schemeClr val="tx1"/>
                </a:solidFill>
              </a:rPr>
              <a:t>a</a:t>
            </a:r>
            <a:r>
              <a:rPr lang="sr-Latn-RS" sz="1800" b="1" dirty="0" smtClean="0">
                <a:solidFill>
                  <a:schemeClr val="tx1"/>
                </a:solidFill>
              </a:rPr>
              <a:t>rh.</a:t>
            </a:r>
            <a:endParaRPr lang="en-US" sz="1800" b="1" dirty="0" smtClean="0">
              <a:solidFill>
                <a:schemeClr val="tx1"/>
              </a:solidFill>
            </a:endParaRPr>
          </a:p>
          <a:p>
            <a:pPr algn="l"/>
            <a:r>
              <a:rPr lang="en-US" sz="1800" b="1" dirty="0" smtClean="0">
                <a:solidFill>
                  <a:schemeClr val="tx1"/>
                </a:solidFill>
              </a:rPr>
              <a:t>Beograd, 2012</a:t>
            </a:r>
          </a:p>
        </p:txBody>
      </p:sp>
      <p:sp>
        <p:nvSpPr>
          <p:cNvPr id="7" name="Subtitle 2"/>
          <p:cNvSpPr txBox="1">
            <a:spLocks/>
          </p:cNvSpPr>
          <p:nvPr/>
        </p:nvSpPr>
        <p:spPr>
          <a:xfrm>
            <a:off x="762000" y="4572000"/>
            <a:ext cx="5867400" cy="2057400"/>
          </a:xfrm>
          <a:prstGeom prst="rect">
            <a:avLst/>
          </a:prstGeom>
        </p:spPr>
        <p:txBody>
          <a:bodyPr vert="horz" lIns="91440" tIns="45720" rIns="91440" bIns="45720" rtlCol="0">
            <a:no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dirty="0" err="1" smtClean="0">
                <a:ln>
                  <a:noFill/>
                </a:ln>
                <a:solidFill>
                  <a:schemeClr val="tx1"/>
                </a:solidFill>
                <a:effectLst/>
                <a:uLnTx/>
                <a:uFillTx/>
                <a:latin typeface="+mn-lt"/>
                <a:ea typeface="+mn-ea"/>
                <a:cs typeface="+mn-cs"/>
              </a:rPr>
              <a:t>Definicija</a:t>
            </a:r>
            <a:endParaRPr kumimoji="0" lang="sr-Latn-RS" sz="2000" b="0" i="0" u="none" strike="noStrike" kern="1200" cap="none" spc="0" normalizeH="0" baseline="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2000" dirty="0" err="1" smtClean="0"/>
              <a:t>Arhitektura</a:t>
            </a:r>
            <a:r>
              <a:rPr lang="en-US" sz="2000" dirty="0" smtClean="0"/>
              <a:t> </a:t>
            </a:r>
            <a:r>
              <a:rPr lang="en-US" sz="2000" dirty="0" err="1" smtClean="0"/>
              <a:t>slobodne</a:t>
            </a:r>
            <a:r>
              <a:rPr lang="en-US" sz="2000" dirty="0" smtClean="0"/>
              <a:t> </a:t>
            </a:r>
            <a:r>
              <a:rPr lang="en-US" sz="2000" dirty="0" err="1" smtClean="0"/>
              <a:t>forme</a:t>
            </a:r>
            <a:endParaRPr lang="sr-Latn-RS" sz="2000" dirty="0" smtClean="0"/>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2000" dirty="0" smtClean="0"/>
              <a:t>NURBS </a:t>
            </a:r>
            <a:r>
              <a:rPr lang="en-US" sz="2000" dirty="0" err="1" smtClean="0"/>
              <a:t>Osnovni</a:t>
            </a:r>
            <a:r>
              <a:rPr lang="en-US" sz="2000" dirty="0" smtClean="0"/>
              <a:t> </a:t>
            </a:r>
            <a:r>
              <a:rPr lang="en-US" sz="2000" dirty="0" err="1" smtClean="0"/>
              <a:t>pojmovi</a:t>
            </a:r>
            <a:endParaRPr lang="sr-Latn-RS" sz="2000" dirty="0" smtClean="0"/>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2000" dirty="0" err="1" smtClean="0"/>
              <a:t>Softver</a:t>
            </a:r>
            <a:r>
              <a:rPr lang="en-US" sz="2000" dirty="0" smtClean="0"/>
              <a:t> </a:t>
            </a:r>
            <a:r>
              <a:rPr lang="en-US" sz="2000" dirty="0" err="1" smtClean="0"/>
              <a:t>sa</a:t>
            </a:r>
            <a:r>
              <a:rPr lang="en-US" sz="2000" dirty="0" smtClean="0"/>
              <a:t> NURBS </a:t>
            </a:r>
            <a:r>
              <a:rPr lang="en-US" sz="2000" dirty="0" err="1" smtClean="0"/>
              <a:t>funkcionalnostima</a:t>
            </a:r>
            <a:endParaRPr lang="sr-Latn-RS" sz="2000" dirty="0" smtClean="0"/>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dirty="0" smtClean="0">
                <a:ln>
                  <a:noFill/>
                </a:ln>
                <a:solidFill>
                  <a:schemeClr val="tx1"/>
                </a:solidFill>
                <a:effectLst/>
                <a:uLnTx/>
                <a:uFillTx/>
                <a:latin typeface="+mn-lt"/>
                <a:ea typeface="+mn-ea"/>
                <a:cs typeface="+mn-cs"/>
              </a:rPr>
              <a:t>Rhino – rad </a:t>
            </a:r>
            <a:r>
              <a:rPr kumimoji="0" lang="en-US" sz="2000" b="0" i="0" u="none" strike="noStrike" kern="1200" cap="none" spc="0" normalizeH="0" dirty="0" err="1" smtClean="0">
                <a:ln>
                  <a:noFill/>
                </a:ln>
                <a:solidFill>
                  <a:schemeClr val="tx1"/>
                </a:solidFill>
                <a:effectLst/>
                <a:uLnTx/>
                <a:uFillTx/>
                <a:latin typeface="+mn-lt"/>
                <a:ea typeface="+mn-ea"/>
                <a:cs typeface="+mn-cs"/>
              </a:rPr>
              <a:t>sa</a:t>
            </a:r>
            <a:r>
              <a:rPr kumimoji="0" lang="en-US" sz="2000" b="0" i="0" u="none" strike="noStrike" kern="1200" cap="none" spc="0" normalizeH="0" dirty="0" smtClean="0">
                <a:ln>
                  <a:noFill/>
                </a:ln>
                <a:solidFill>
                  <a:schemeClr val="tx1"/>
                </a:solidFill>
                <a:effectLst/>
                <a:uLnTx/>
                <a:uFillTx/>
                <a:latin typeface="+mn-lt"/>
                <a:ea typeface="+mn-ea"/>
                <a:cs typeface="+mn-cs"/>
              </a:rPr>
              <a:t> </a:t>
            </a:r>
            <a:r>
              <a:rPr kumimoji="0" lang="en-US" sz="2000" b="0" i="0" u="none" strike="noStrike" kern="1200" cap="none" spc="0" normalizeH="0" dirty="0" err="1" smtClean="0">
                <a:ln>
                  <a:noFill/>
                </a:ln>
                <a:solidFill>
                  <a:schemeClr val="tx1"/>
                </a:solidFill>
                <a:effectLst/>
                <a:uLnTx/>
                <a:uFillTx/>
                <a:latin typeface="+mn-lt"/>
                <a:ea typeface="+mn-ea"/>
                <a:cs typeface="+mn-cs"/>
              </a:rPr>
              <a:t>krivim</a:t>
            </a:r>
            <a:r>
              <a:rPr kumimoji="0" lang="en-US" sz="2000" b="0" i="0" u="none" strike="noStrike" kern="1200" cap="none" spc="0" normalizeH="0" dirty="0" smtClean="0">
                <a:ln>
                  <a:noFill/>
                </a:ln>
                <a:solidFill>
                  <a:schemeClr val="tx1"/>
                </a:solidFill>
                <a:effectLst/>
                <a:uLnTx/>
                <a:uFillTx/>
                <a:latin typeface="+mn-lt"/>
                <a:ea typeface="+mn-ea"/>
                <a:cs typeface="+mn-cs"/>
              </a:rPr>
              <a:t> </a:t>
            </a:r>
            <a:r>
              <a:rPr kumimoji="0" lang="en-US" sz="2000" b="0" i="0" u="none" strike="noStrike" kern="1200" cap="none" spc="0" normalizeH="0" dirty="0" err="1" smtClean="0">
                <a:ln>
                  <a:noFill/>
                </a:ln>
                <a:solidFill>
                  <a:schemeClr val="tx1"/>
                </a:solidFill>
                <a:effectLst/>
                <a:uLnTx/>
                <a:uFillTx/>
                <a:latin typeface="+mn-lt"/>
                <a:ea typeface="+mn-ea"/>
                <a:cs typeface="+mn-cs"/>
              </a:rPr>
              <a:t>linijama</a:t>
            </a:r>
            <a:r>
              <a:rPr kumimoji="0" lang="en-US" sz="2000" b="0" i="0" u="none" strike="noStrike" kern="1200" cap="none" spc="0" normalizeH="0" dirty="0" smtClean="0">
                <a:ln>
                  <a:noFill/>
                </a:ln>
                <a:solidFill>
                  <a:schemeClr val="tx1"/>
                </a:solidFill>
                <a:effectLst/>
                <a:uLnTx/>
                <a:uFillTx/>
                <a:latin typeface="+mn-lt"/>
                <a:ea typeface="+mn-ea"/>
                <a:cs typeface="+mn-cs"/>
              </a:rPr>
              <a:t> </a:t>
            </a:r>
            <a:r>
              <a:rPr lang="sr-Latn-CS" sz="2000" dirty="0" smtClean="0"/>
              <a:t>i </a:t>
            </a:r>
            <a:r>
              <a:rPr kumimoji="0" lang="en-US" sz="2000" b="0" i="0" u="none" strike="noStrike" kern="1200" cap="none" spc="0" normalizeH="0" dirty="0" err="1" smtClean="0">
                <a:ln>
                  <a:noFill/>
                </a:ln>
                <a:solidFill>
                  <a:schemeClr val="tx1"/>
                </a:solidFill>
                <a:effectLst/>
                <a:uLnTx/>
                <a:uFillTx/>
                <a:latin typeface="+mn-lt"/>
                <a:ea typeface="+mn-ea"/>
                <a:cs typeface="+mn-cs"/>
              </a:rPr>
              <a:t>povr</a:t>
            </a:r>
            <a:r>
              <a:rPr kumimoji="0" lang="sr-Latn-CS" sz="2000" b="0" i="0" u="none" strike="noStrike" kern="1200" cap="none" spc="0" normalizeH="0" dirty="0" smtClean="0">
                <a:ln>
                  <a:noFill/>
                </a:ln>
                <a:solidFill>
                  <a:schemeClr val="tx1"/>
                </a:solidFill>
                <a:effectLst/>
                <a:uLnTx/>
                <a:uFillTx/>
                <a:latin typeface="+mn-lt"/>
                <a:ea typeface="+mn-ea"/>
                <a:cs typeface="+mn-cs"/>
              </a:rPr>
              <a:t>šima</a:t>
            </a:r>
            <a:endParaRPr kumimoji="0" lang="sr-Latn-RS" sz="2000" b="0" i="0" u="none" strike="noStrike" kern="1200" cap="none" spc="0" normalizeH="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sr-Latn-RS" sz="2000" b="0" i="0" u="none" strike="noStrike" kern="1200" cap="none" spc="0" normalizeH="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arcspace.com/architects/calatrava/torso/5.-Mal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43400"/>
            <a:ext cx="2857500" cy="316230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685800" y="1905000"/>
            <a:ext cx="8458200" cy="914400"/>
          </a:xfrm>
          <a:prstGeom prst="rect">
            <a:avLst/>
          </a:prstGeom>
        </p:spPr>
        <p:txBody>
          <a:bodyPr>
            <a:normAutofit fontScale="97500"/>
          </a:bodyPr>
          <a:lstStyle/>
          <a:p>
            <a:r>
              <a:rPr lang="en-US" sz="2900" b="1" dirty="0" smtClean="0">
                <a:effectLst>
                  <a:outerShdw blurRad="38100" dist="38100" dir="2700000" algn="tl">
                    <a:srgbClr val="000000">
                      <a:alpha val="43137"/>
                    </a:srgbClr>
                  </a:outerShdw>
                </a:effectLst>
                <a:latin typeface="+mj-lt"/>
                <a:ea typeface="+mj-ea"/>
                <a:cs typeface="+mj-cs"/>
              </a:rPr>
              <a:t>&gt; </a:t>
            </a:r>
            <a:r>
              <a:rPr lang="en-US" sz="2900" b="1" dirty="0" smtClean="0">
                <a:effectLst>
                  <a:outerShdw blurRad="38100" dist="38100" dir="2700000" algn="tl">
                    <a:srgbClr val="000000">
                      <a:alpha val="43137"/>
                    </a:srgbClr>
                  </a:outerShdw>
                </a:effectLst>
                <a:latin typeface="+mj-lt"/>
                <a:ea typeface="+mj-ea"/>
                <a:cs typeface="+mj-cs"/>
              </a:rPr>
              <a:t>Freeform architecture</a:t>
            </a:r>
            <a:endParaRPr kumimoji="0" lang="sr-Latn-R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endParaRP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sp>
        <p:nvSpPr>
          <p:cNvPr id="4" name="Title 1"/>
          <p:cNvSpPr txBox="1">
            <a:spLocks/>
          </p:cNvSpPr>
          <p:nvPr/>
        </p:nvSpPr>
        <p:spPr>
          <a:xfrm>
            <a:off x="0" y="7715249"/>
            <a:ext cx="8458200" cy="914400"/>
          </a:xfrm>
          <a:prstGeom prst="rect">
            <a:avLst/>
          </a:prstGeom>
        </p:spPr>
        <p:txBody>
          <a:bodyPr>
            <a:normAutofit fontScale="97500"/>
          </a:bodyPr>
          <a:lstStyle/>
          <a:p>
            <a:r>
              <a:rPr lang="en-US" sz="2400" dirty="0" smtClean="0">
                <a:latin typeface="+mj-lt"/>
                <a:ea typeface="+mj-ea"/>
                <a:cs typeface="+mj-cs"/>
              </a:rPr>
              <a:t>Santiago </a:t>
            </a:r>
            <a:r>
              <a:rPr lang="en-US" sz="2400" dirty="0" err="1" smtClean="0">
                <a:latin typeface="+mj-lt"/>
                <a:ea typeface="+mj-ea"/>
                <a:cs typeface="+mj-cs"/>
              </a:rPr>
              <a:t>Calatrava</a:t>
            </a:r>
            <a:r>
              <a:rPr lang="en-US" sz="2400" dirty="0" smtClean="0">
                <a:latin typeface="+mj-lt"/>
                <a:ea typeface="+mj-ea"/>
                <a:cs typeface="+mj-cs"/>
              </a:rPr>
              <a:t>: Turning Torso, </a:t>
            </a:r>
            <a:r>
              <a:rPr lang="en-US" sz="2400" dirty="0" err="1"/>
              <a:t>Malmø</a:t>
            </a:r>
            <a:r>
              <a:rPr lang="en-US" sz="2400" dirty="0"/>
              <a:t>, </a:t>
            </a:r>
            <a:r>
              <a:rPr lang="en-US" sz="2400" dirty="0" smtClean="0"/>
              <a:t>Sweden, 2001-06 </a:t>
            </a:r>
            <a:endParaRPr kumimoji="0" lang="sr-Latn-RS" sz="2400" i="0" u="none" strike="noStrike" kern="1200" cap="none" spc="0" normalizeH="0" baseline="0" noProof="0" dirty="0" smtClean="0">
              <a:ln>
                <a:noFill/>
              </a:ln>
              <a:solidFill>
                <a:schemeClr val="tx1"/>
              </a:solidFill>
              <a:uLnTx/>
              <a:uFillTx/>
              <a:latin typeface="+mj-lt"/>
              <a:ea typeface="+mj-ea"/>
              <a:cs typeface="+mj-cs"/>
            </a:endParaRP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pic>
        <p:nvPicPr>
          <p:cNvPr id="3076" name="Picture 4" descr="http://www.arcspace.com/architects/calatrava/turning_torso/4.Turning-Torso.jpg"/>
          <p:cNvPicPr>
            <a:picLocks noChangeAspect="1" noChangeArrowheads="1"/>
          </p:cNvPicPr>
          <p:nvPr/>
        </p:nvPicPr>
        <p:blipFill rotWithShape="1">
          <a:blip r:embed="rId3">
            <a:extLst>
              <a:ext uri="{28A0092B-C50C-407E-A947-70E740481C1C}">
                <a14:useLocalDpi xmlns:a14="http://schemas.microsoft.com/office/drawing/2010/main" val="0"/>
              </a:ext>
            </a:extLst>
          </a:blip>
          <a:srcRect r="24072"/>
          <a:stretch/>
        </p:blipFill>
        <p:spPr bwMode="auto">
          <a:xfrm>
            <a:off x="2857500" y="4343400"/>
            <a:ext cx="1752600" cy="316230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upload.wikimedia.org/wikipedia/commons/thumb/a/af/Turning_Torso_3.jpg/220px-Turning_Torso_3.jpg">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8791"/>
          <a:stretch/>
        </p:blipFill>
        <p:spPr bwMode="auto">
          <a:xfrm>
            <a:off x="4610100" y="4362450"/>
            <a:ext cx="2176462" cy="314325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tatic.flickr.com/57/213421661_dd9f319b4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6563" y="4343399"/>
            <a:ext cx="2357438" cy="3143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767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File:The Turning Torso, Malmo.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
            <a:ext cx="6781800" cy="9141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9285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Gehry Building"/>
          <p:cNvPicPr>
            <a:picLocks noChangeAspect="1" noChangeArrowheads="1"/>
          </p:cNvPicPr>
          <p:nvPr/>
        </p:nvPicPr>
        <p:blipFill>
          <a:blip r:embed="rId2"/>
          <a:srcRect r="19192"/>
          <a:stretch>
            <a:fillRect/>
          </a:stretch>
        </p:blipFill>
        <p:spPr bwMode="auto">
          <a:xfrm>
            <a:off x="0" y="4648200"/>
            <a:ext cx="3208422" cy="3048001"/>
          </a:xfrm>
          <a:prstGeom prst="rect">
            <a:avLst/>
          </a:prstGeom>
          <a:noFill/>
        </p:spPr>
      </p:pic>
      <p:sp>
        <p:nvSpPr>
          <p:cNvPr id="3" name="Title 1"/>
          <p:cNvSpPr txBox="1">
            <a:spLocks/>
          </p:cNvSpPr>
          <p:nvPr/>
        </p:nvSpPr>
        <p:spPr>
          <a:xfrm>
            <a:off x="685800" y="1905000"/>
            <a:ext cx="8458200" cy="914400"/>
          </a:xfrm>
          <a:prstGeom prst="rect">
            <a:avLst/>
          </a:prstGeom>
        </p:spPr>
        <p:txBody>
          <a:bodyPr>
            <a:normAutofit fontScale="97500"/>
          </a:bodyPr>
          <a:lstStyle/>
          <a:p>
            <a:r>
              <a:rPr lang="en-US" sz="2900" b="1" dirty="0" smtClean="0">
                <a:effectLst>
                  <a:outerShdw blurRad="38100" dist="38100" dir="2700000" algn="tl">
                    <a:srgbClr val="000000">
                      <a:alpha val="43137"/>
                    </a:srgbClr>
                  </a:outerShdw>
                </a:effectLst>
                <a:latin typeface="+mj-lt"/>
                <a:ea typeface="+mj-ea"/>
                <a:cs typeface="+mj-cs"/>
              </a:rPr>
              <a:t>&gt; Freeform architecture</a:t>
            </a:r>
            <a:endParaRPr kumimoji="0" lang="sr-Latn-R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endParaRP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sp>
        <p:nvSpPr>
          <p:cNvPr id="7" name="Title 1"/>
          <p:cNvSpPr txBox="1">
            <a:spLocks/>
          </p:cNvSpPr>
          <p:nvPr/>
        </p:nvSpPr>
        <p:spPr>
          <a:xfrm>
            <a:off x="0" y="7715249"/>
            <a:ext cx="8458200" cy="914400"/>
          </a:xfrm>
          <a:prstGeom prst="rect">
            <a:avLst/>
          </a:prstGeom>
        </p:spPr>
        <p:txBody>
          <a:bodyPr>
            <a:normAutofit fontScale="90000" lnSpcReduction="20000"/>
          </a:bodyPr>
          <a:lstStyle/>
          <a:p>
            <a:r>
              <a:rPr lang="en-US" sz="2400" dirty="0" smtClean="0">
                <a:latin typeface="+mj-lt"/>
                <a:ea typeface="+mj-ea"/>
                <a:cs typeface="+mj-cs"/>
              </a:rPr>
              <a:t>Frank </a:t>
            </a:r>
            <a:r>
              <a:rPr lang="en-US" sz="2400" dirty="0" err="1" smtClean="0">
                <a:latin typeface="+mj-lt"/>
                <a:ea typeface="+mj-ea"/>
                <a:cs typeface="+mj-cs"/>
              </a:rPr>
              <a:t>O’Gehry</a:t>
            </a:r>
            <a:r>
              <a:rPr lang="en-US" sz="2400" dirty="0" smtClean="0">
                <a:latin typeface="+mj-lt"/>
                <a:ea typeface="+mj-ea"/>
                <a:cs typeface="+mj-cs"/>
              </a:rPr>
              <a:t>, Dancing house, Prague, 1996; IAC Building, New York, 2007;  </a:t>
            </a:r>
            <a:r>
              <a:rPr lang="en-US" sz="2400" dirty="0" smtClean="0"/>
              <a:t> 8 Spruce Str., NY, 2011</a:t>
            </a:r>
            <a:endParaRPr kumimoji="0" lang="sr-Latn-RS" sz="2400" i="0" u="none" strike="noStrike" kern="1200" cap="none" spc="0" normalizeH="0" baseline="0" noProof="0" dirty="0" smtClean="0">
              <a:ln>
                <a:noFill/>
              </a:ln>
              <a:solidFill>
                <a:schemeClr val="tx1"/>
              </a:solidFill>
              <a:uLnTx/>
              <a:uFillTx/>
              <a:latin typeface="+mj-lt"/>
              <a:ea typeface="+mj-ea"/>
              <a:cs typeface="+mj-cs"/>
            </a:endParaRP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pic>
        <p:nvPicPr>
          <p:cNvPr id="8196" name="Picture 4" descr="Spotlight on Architect Frank Gehry | New York Interior Desig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7473" y="4648200"/>
            <a:ext cx="3997770" cy="3028951"/>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data:image/jpeg;base64,/9j/4AAQSkZJRgABAQAAAQABAAD/2wCEAAkGBhQSERUUExQWFRUWGBwaGBgYGB0ZGxgdHh0YHB0eHBwbHCYeHh4kHBsbHy8gJScpLCwsHR8xNTAqNSYrLCkBCQoKDgwOGg8PGiwkHSUsLCwsLDAsLCwsLCwsLCwsLCwsLCwsLCwsLCwsLCwsLCwsLCwsLCwsLCwsLCwpLCwpLP/AABEIALcBEwMBIgACEQEDEQH/xAAcAAACAgMBAQAAAAAAAAAAAAAFBgQHAAEDAgj/xABEEAACAQIEAwUECAQFAgcBAQABAgMEEQASITEFQVEGEyJhcTJCgZEHFCNSYqHB8DNyseFDgpKi0RWyFiQ0U2Nz8ZMI/8QAGAEAAwEBAAAAAAAAAAAAAAAAAQIDAAT/xAAmEQACAgICAQQCAwEAAAAAAAAAAQIRITFBUWEDEiJxkfBCgfHR/9oADAMBAAIRAxEAPwC2rY1jeNHHQSA3EG8Z8v8AjCtNHeWGIxgI4Z5BexexS9xbULfW+97bDDHXvq59cLZgEYaoZkzZe7Fto1G4zHUnkdhvoNcUQolcVqZkmISjiffKywZtLm3lfS+uD/ZHiE32pqSBbLZQU8PtaZU9nYaHXAOrmjDMTFCSQLsajwk2F7ItzvvpvfBjsr2eLR94vdoshJ8Ia1hcbNqdb4C2M9HTtRVNIyKkauVUsS2qxgkDMbkLfS2vU4XZjKp1np4v5SgP+xCcFe0FEEqXjJkkuqnu05nULmNjYAZjtzGGHsR9Homcy1VOI0jICozMWcixBOtsliOXi9N1k6GSwJ3E5zSU5VpTLUVSjU5rxw7+/qDIbch4RiTV0sdJAIpPtCsjOyXsHkYWQMQfZSIBiBreRRprYt9JXC44OJPUsA7SKncw755MqqCR9xSBpzNh1sK4jI4ldKaMyFWbvJmXOc7G72J8IsbLfc5emFWQsW6vjK5znghPllKW+Rw0fRz2gIlkSnTuiyAnKS+bKbbMDa2blgfxRK5XsJo7WBzd5Go1GoswB022wc+jSqqRXoHnhfMjgIJQ2tr3sq+WGf7gAQ7WUFdK8ciCNQLAzThE7rU+IM9gABfYXx64NJCpK0t62Ym0lQ+bus3S/tSkco0so5nqR+lvhsDRQy1ruFRiF7hCWN8pIuzZRcLudvPEPhMryU940Xh9Eq7lrSMv45TbID91PEeuAnYGsEx4lWRhI7T1RUq1gCIQRs1vBGOkSeImxPXECi40krKRmuT9mCpBPIsF3VBfVyB5XxNoaseFaSPJEN5XSzMOfdRn2QR/iPrrcDniIhVGZKdAzZjnka+UG/MnxSPbkDYbEjbFI2TYx46wnQj9/vTHCI6Dy0+Wn6Y7Qb4LMir+09EI6lxlK3JK25XDMrL5jxMB1Ey/cxM7O9pWnvFMtpVHiIHhPn5X+RvcYIdvqOzqwubjQDRgQV1U8iTkAPKQRHYtgX2cqSzmLR7rmV1FhqM1jfUKdcv3TmT3RhVhjPQrTQurtGlpghI7qUWkWx93UEjplb4YmITaxQoQbZSTcc97X8wRc6Ei5DBy/amCAohnBU5sgkUXK6E+Ie8um245YENQvEdZFlQrdWBJ8PUDcp1ym4IBFiMFqmZO0FeynFHp6mPJMIUd1EmYXjIOpuBorEai3ha9wRti8wcfO435HlqMwPOxA0YH2rDf2kscy4u/s/x4TUkUz5VLLqqnMLgkeG3IgAj1wjCGcK/bLtf9WTu4UMs7bKoJyjmWI20x54px6R7qt418rd4R1N9I18zr5YCplCNewT2ixvlv1N/FIbcz0FgcFRA5B6GcOqsNmANj562xWfaPhZas7qX7KjhHekjYqdz5sW8AHLQDzb+zXHTOZV7t0VCMjOLFwb3Nvd15dCMRu3fCVmhVpHKxxNnkA95Rvpzbp6nBaAgdRzioh754FbU/U4TYHKinr1AzE+Qtyv54FXs5kimYPMniky2KJmNhGCNPDb01IF7HELhfFWlkEhtG0i+AH2aalU+Jj+J7WB56HYDEfiMoppI5UUJAfFDBHfPMzDVpLi4sDbW52A3Jxr5DXBB4xwho5mCx1DqfECkvhAJOmqEi21ifngt2RnaKX+C6htWklkvlUe6vhGp3t8Ttibx/hS1EIPd52AzKM3dvqL2Btv5HS/TClScNZWH/AJGW6nN9o5sStzY+EAg9OZtjNUwrKLiRwQCDcHUW54D9quDGeG6ZhJHcoVNmPVQfMcuoGOnA+Il1Cu0fe2uUQ3yDTQm558za/IaYLjBF0U6eMFdDWVCkcijXH+7GYfq/scJJGdZpEDG+UbDrb4643haf7/pT3IsfGjjeIfFuIJBDJLIwVEUkn98ydAOuFFFrjfE1jAU3Z5TlRF3bmfQAbnAvj8LmnjRMisbABRmXc+EA79MQeFSfWBNUygmUt3YhPhMKaEIc1rFhZmbbXS9see1s1UaaNKdQGa6kR7lQNkJsQOXK/lil4sFZFV7U5JqHjWTnHTxxs9/xSFcqegucSeHfSLMZI4oIlPiCqHLSFrm3jK266nAv6tTU0LpU2mlLqcsTCyZQ10aQi2pOuW/s4kdn6+rnlSOhi7hSwXPCtsoOhLStqdDyIxK2UpDkvFOKEtJJFTUIIsZnREcgbWMr7cxv6YePo6X/AMoT3/1jNLIWlzFsx0B8RVb2tbbFP1XYfK5fiHEoIjc3VWaomPwGx+OH36PGieBoKNpmhSQ6y2DMSFLMQugF9gcJsLwDvpPq4hXJJGjPMYgqsAbKoL6r1kNyqn3dW6YRqqlrZvaDIg0VWIijUdAGIFvmT54be1fEjU1/1SlkyhAUeYaDMAxdQw2Hu7i5063RaLsbVzm7qY15vKbW+ev5YddIH2S+0HBqPvQY6pUTIoKhTK2YDxG40sTtriT2Knpaevp5FnlYiQDWIKvi8Bvre1mwRn7OcMaKIS16xvEhRu7j7wyHMWzHLfkcup5YgInB4DmVquqddV0WFARqCb+LfCvHAVktvtrxZXpmEMaVLggiOQEpprewtmOgsNicIdRXZXR6+U1FT/h00YBWM9FjXwhvxH++LJ4xSxScOYIwiM0SsrKbNrla997YRafgS8LSPuqdqqomGs8tkhXQE31z2F/ZsL+eGjXAjJUfDpJozLVssFON0zWT0kfeVvwLpfriRV55JCIiY42AbPa0rAgbAj7Idd232x3ouG5/t6ubvXUEgCwyjpEnsxjlmOp5k4KMqk3AsLCw3sPjufM/IYqt5JkakhyoFA0FgNSbjQXudT6nfzxJQ2Ixhx7dLi+CYC9tacNBcgeE7nYAgqc34CDlbopLbqMIXDJ+7njJuhVyGY8yzWs42GZgVa2iyrm2fWz+LR54WAIBZTYkXANtLjmL6Ecxfrip2YkuPCoXxFJDceGyFWPMAERseadzJyOEY6C30g91ki7wOFkYkMtroQNyp9re1sKsBkp0ucs1OWGVlOmYg6r70b2B0I9b4du1jCSgSQwFlUjvEIs6LYhiCNVZSAb7aa6HCNT0rIjy0ziaG32iMPFa40kj523zDpcWxpbNHQSJRheM3Xlfcc7EDbXWw2PiU4Ldl+Nd07KdAfE2vXS9tr3GpFgb3sDcYFcHjp5YnMJKzAAiNm5DcI3vDmL66D1wOpq77VXPhU6N0sevLptbbYYKZmiz6usA5Fr6gbJfqSBdj5AE+m+OEjWIkmbUaqoHi/yrey+bXJ6sMDuEVrlMikd4ugJFzl8r8/n6HEyBAGOX7aS+rE+EHzbmR0FyPw4qRZHeqkilWolkSCmj2jHv5h7x95teQ0tz1OGmUhgQbEEa31BHx5YWqim7w5lCTSroHcfZR3+6ouDa3LXq2JfB68NEB3nelDlZ7WDkakjlbW1xpphR0KE8QhmnSVmdARJUORYyAfwYFHQne2hsQNBghVM8iPdo0qlXvXkYW+rq9lEasBo2S56+1bU47dsVsEn8TmI3WMC6sx0Rm/lP6YWG4jkITNmWNxJUNv38p1Ca7gWt5AE9MTeMDrIe7H8SjIaDvjK2rAshXw6XHiJv19L4gdpeG0sctjFU5n1Xu2up65QQdjytpjgEq4pFeKlgW4DZlRVtfdSzsCDbQjDrUxCaK6yvHzzREE+Y0Bv00wVlUZ4ZB7Pu0aAiJKWIksc58bG+twQAtxz10IAtyboqrMAV2O2lvyOELhJhMn2MU1SxOksxIRSL2IZhcdPCvPy0buG1JVskjLnbXIo9nf1NvNjry6YKA9hQA+WN4y+MwQWM2FfjnDnqJ7zDLS09mVSf40v3mH3EvoDuceG+kqkzBVfMzEKANbkm2lgcAOPcfq6pDDEEj3DtfXQm9rEhB5swPQDE6HOFLxWKo4nkRb2Q941zZsnsgjY2JOvwxN7e0NRJThKX2iSGA0ZgQPCDyBO+2l8LXYAwx1gjj+0bI5abkSLaRjSyb+I6segAw49tFl+pymBisoAsRobXAYA8rgnXfBu0BqmV64pqCEwTBKufOJGUfw43ClQpPvWBOlt+mBEvHKutbu0zMOUUIyqo8wNAPNjghwfgK08fe1/2aOGCx/4r3Vluq8vaJufLHCo7QyS2pqOIwxnQRRAl383Yanz/AFxMoTKjsZDTG9bWIugJgp7STHQEhjfJHrcXJw79lOPRw8IrZoIDTxqbR2JLt4QucufabMTqBYZdBphMTs1TwGPvSaqoZFIo4TcB+ffSLsoPurr1IxZ3FqCeDg0hAQ1GVXYZQUU3XwIuwVFsqgaDLfnhayFlKVHamosFVu6QeyqAAADztmJ6km5O+InFDUGTJJ3rtZTYkv7QDDmeRGJUnbipB1Zfigx3HbatCrYhQ2gIQa2tte+uow9p8i56OXB+x1VMdYmjWx8cnhF7Ega2Op0vyw2cL+j2nigaqq5s8MdrlLiMm9rK27m+nh56XxP7F9mpKmpiHE5WbOGdKVmsSFAIaRF0C393nz5jFgfSMkbcPlp7CzBQFGgUBlOg5Wtpgc0ka8FF9pfpEmnIjpy0ECABVU2YgaDMw8tlGg88eKLt1xCdo4PrLOWcKgcK3iPhF2K359cQK7shMs8qKrMiOVBCliQNtFHTrbB7sf2Mf6wkkkbosbK130JKkEBVG225JxkpNgcopBTsvJLUATVcjyAN9lANmKnViq2BAOlzZQRqdsWYm2F6GFYi8cKAsGYMx0UG59o7sR91dvw4PwXsLm5sLm1tbAnTlvt+eLpUSu2e8dIHtvttjyFxxme1/wB/vbG2Y4zSqyEqbi7D0KsQdPJrgjFTcUjEc7K3sqx1AvZB1B3yK2Uj3omH3cNhrnpq8o/8GrbMhGyS2CkHye1j6qeuA3a+ECTOPCSt8x5FCRm9UBsw5ozfdwvA5O4FO0lHJEXymxVW1LRMtigbqQQLEe0tsKMHCi0jvC3dTKjMY0Ngxy5leL70bj3eV9NNmHstUqJyGXujIAEHu3XdPMqblTzQ25YFcW4ckc0kPs5W+ye5vCzEOtyNe6fWx9xifiHpGWz32S4nBLOO8hCT30ZQQpbqU2VvPb0xvtXwXu5CyDwSAsLbKw9ofEEMPjiZ2W4jL9YKTwXly5TKBY5dDdyPCw0BDDfzw11dCsqFG2P5Hr++pw0VaA3TEygrNEfQgizeuxwypMG8LEP0hi9m3IsdPD62XlY4S6RWQyQtoykkD00OC3Dq8KQxbIh0kK6ObdOV9up9N8MmLJDO+vgksbiwhTUAdXJ5DqbDoDjiagpIAzasLCJBdY13zMbX5WubDWwGOHDuIJJFnjZYoiSM17yMb2O97H1u3pjrWL9k2phjOrMfbPLnsT1N2N9hgirByr6oWIJIBBBI0NjvbCNDD3coQ+DKSELDY7tK1vQW+HTU9VVJYZiGW+oDCxA5aHUYB8WhuFk/yOb6m2qgeo0/y4SaKxOE6UoPilmc87RqPzd/0w3dgOLxtmhiWQIvjDOQ2pIBHhUAdba88B5aapyLIkFOha97pGrLa1iTJyI2I6Y5LVzqytNXRoFYNkQmTY3tljAT88IsOxnkc+PuiG81W0cbbItkJ6i6jO3wtvjvwyQsgMEXdJfVnFmJAHiyeY95jy2xIWZamnWWIIxIzR94NAdtbag8tMCo5lDZaqcTORbuI1uo21yLc6H3nO18UJjNHxdLDxX8xcjzsQLHGYGmaQadygtpZpDf45UK/InG8GgWLfZHh9LG90JqJxYEqGyqWuN2toBmJJ6bbDBLi9C80dpplpYNyF1La38TNa/XKq29cQKGcxJHEMkC2LvHBeSU/duwzC/O5YaE4hEQq15FEr/eqZcx+EUea3xxNaKNEjszx2GOqhp6RSYy57yRhmklOVgCx2VAToMWJVXKNlIDZTlJ1ANtCeutsIfC6uZ5VKlVhRhdY4igY2uAbgE62OumG2p4iqxM7nIoGpPIHS+l+vLBSA2VpVcBl+sd7Wy7uLL7cs3i0CpfwqfOw1xNgZmRu5C0NKSc8h/iS67A+038q6Dzxwgr4HqVSliMs7OLTTZnKm98wTUADqdfLEeuVUbPWyGeXYQK17HkJHXRR/8AGlz6YTA4fk4mY0SOjhZGlVIona3ezsVUAi2yAHMW3LEbAMBc1dR54WiNjeMr5XItf54rPsPSH/qkZqCr1AivkUWWlQIMsYXZX1sQPZAI1LG1i8d43DSq0kjqoG9zbXzPU9NTieWw4RQDVLTVAiagWWY6WBI0Bte9vZHXbDXW1hpkSOCmSWq1ClFzRQWsDZ2ABIIAOwuPgSEkzTZ7A0tOLh5DpNKLnwg7omYm3M303xNFEO7iSJTCgDAKAAxGYG+t8t7km/i9DfF1bJOkLPY/hNTT1wqqiUNMQ14xd2OZSLu2ygX9NLDphu4hVmUm97G4/d8c6GGMyLAjRq7k6ZtSQCTe12Y2G5+eGSn7Gffk/wBK/qx/TG+MAfKQoVved4QqqBoczHTUA6KNTvzK4wcMupaZyVG+YhIx/lFh/qvgd2+7XPQVTU0UAZgq5ZX1uCoIsABqNRuNsLdFwqq4g4epdmQHYnKnoAv9F15EjfB996B7K2PFZ2jBJ7lLk2JkkBES5hcZdM0pO4VRrca4KcELGK7lixJJZwFLdDlXRRawC7gAX1xCenihVHdkRY4kTMdAtswyqo2JAXQanTfErhNWZCT3bRoPZz6M992K+5tYA69bYJglfHKZMd1X9/v9+WNTJp8cYwodo6YHKx9kWJ/CVN1cD8JNm6qx6YUOJcVOSSGTV6eT2rXJjuQkludrqrjmrHrh47V0jtDnit3kbBwD724ZfRlJFv1xXPaKrBkiqIcukQ8J6L9m6PffSynqpB5YEgolcFqmDRulnVfCI7gsRqcq31zp4ih95brvoTPawMssM6gCwy5iPDe9wsn4HBtr7LAHrhK4jTfVpVePWJjcKdQCLFo2I5rcWI1sVIw9TcQgqKdFLlRKLxvJZgGGjRudNRcqQ1rgg31wq6HfZy4NTTxTiKM5oPeSQ3emNgcl9ypBup2YdDhnQYRxUtEyLJ3iGLaRdZI0vquo+1gtyYZkP5v0WSRQ8bBlIuGGoOHg+CclyIfa2lMdV3wtkOVXtqRcWGYcgbaHnY4hQmzFRbqL/vocFe3HCmeUNG/2hi1i5yIpN8vJiN8u+gIwBhnzIj3uRo3r54y2NtHul4p9WqMwfvCRZUCjKpO502N+mp2Jw5CS98v20g1udEQ2Omxy77C7dcJtfGStwyx29kgXJU2JAIF9uS/PErs3xWw7rxrAtyX0vcm+XyU8gLtrjXTFq0ZxGQCRkMplkPicgWVNgFG/5m+I0ShrpoM2xPJhqp+enxxO46jhL+CngU5gtvHJz9nl6nXywIjmuAQehH9cZjRJHZ+OmZ+5cPM82VVVgEysDfR899dRtrpgxHwqQfwaCCM9ZmzkfAA/1wO7yUOrRPTxh9S7LGrJr4tWFzre1uRGGOvjglUPeadTpZC7rmUDMBZgo5HXrhYoMme+zdc8chiqJoGdz4I4rDLYG4sAAP7YmVlHJG9qaCIB9WkPI/yKASfU2wuLTuhzUvDlVhtJIy3HnYNp88OShJ4bMAwI1AYEZhuLg2Nj1NsMhWQ4q9EGWSoQuPaJmCf7VNhba2MxD+slfCtGwA0sXiT/AG30xmDQLAtYbFxlukWSPu7kB5m1s2Ui+RfD/lXrjgxqAbCWCEdEZEt/p1+Zx7AMbqu5pgZJOeapk0APUqQP/wCb4HLRQEgd8+Y2/wAMm5PpvriKLMb+Ahu5XO2ZiSS2bNfU28XPQDE7iE+WF2ZS6i11X2jqOug/PCse2EdGVgjQTmI2Z2OVWIPiAUX0vcXvrjpXfTBOlgKSkQEXGaN2uOR1YXHnhn6iSoRQbdkGilllsqRCioz7TDwZhY2u7eOQk20Hyx0oODuhApYneQj/ANTKuQAaX7oNog19rVtdAMaX6WuJTG0SxXG3d06m3xbNbDf2CpeI1ksslZIWsqhc7Dw3JJsqiw2HLCLOeB3g6cD4EKMNKjsZO7NyfvZSTruRfb57m+KsrpK7idWI3JdgRoPYjBtc22Fud9euuPpKTgMaQyZvEcjanQDwnYYqODiXcs9NQxCWpZ2J+5EL2DSt5clv/wAE/F60LbQyVDKj3cl3BbIosAoBIuAdB5yMeoFvZxXXbXtk81o0fLGua5QkB75dOrKLaEgXuTYaANXajhksudFljhjYlpGYnPKbk67WQbBb/LYBavhdAIII5aqMNFnu6BWZ85B28VrWAFwfhh5J1Qsa2APo/rTFxGlkA8ImUFthZjkOp8m2x9UXx8xtxbhsJvFDNUSD2XlYgAjYgX5HX2Rj6WoJw8aOPfVW+YB/XHPNUVTEf6Q+DRNIk0zKkalSxYhQbBhbXU3uNBvbCzB2sSVu6oY++K6GRgUhj/LMfJQB+uG36TOwY4kIbXDoxGYG2VSVLb6bDAejmo6NRT0yiqlTdIzaGM9ZZeZ8hcnpisJYonJZOjUXhjnqHVmQPeVwqKgulsg2UbgWuepN8e+F1/euO7RhGBfvG8JkO3hQ65db5ja+luuPb0klQoeoKyMsgKjKFjiGR9EB5A21JJ56cucHE0dwsIMgv45to1trZSfbJItpoLnXlivFE/IcGNMlwfTHofPG8uAEEVcReNgpytY5W6HkfgbYrHiJRoO9ChD3tpU2MUpXS990JQ7jZvw2FsSpY/v5YrfjfBX+szMhBkCktHa4qIrjLYc2X2GG91RhvpmFC/XBYhG0gZoJUVJhcF45I/BnX8SjL5Mpsd9JvZiFEmNFU2aGYrJE4PhLe4yn7rrdCOtgbEHHOmqleI0zAAFiQWXM1iACOV2UKP5lvpfTG+x3DWkm+qzLniRs8b3IMdzfw3sSj21XbZtDvNodPgfe39KiURkCeOPJkK6FdVGhG1lv6YFdkuPqAsJRRnBkR0AUPvmuo2cEEEDmNgLXMfSNxMwUqyAZh3qB15MhD5lPkRp8sVxS07LJ3MTcxPSPte/K/UqNR95COeDdMyVocu3dFG8McpYoUcBZQdIy2xa2uXMALjUXvrthN79meRJQFk3caWL/AHhbSzCzaaE3I0OHviko+qy5kUnuyStvCSBe1ulxiuY3FwQblAGjJ9+E+6fxR6j0DfdGGbyBJ0T4W0BCgsNCT0OovzPPTEGZxHIHZi5Q3VE0A63A0A113OJYWzlfvab215beeOc+ZkvEqqV1UsNR1I5Lpz39MO1aFWGTuJTxtF3jqZ5cuazAhI72AupIFgebdfhgBSSNlIa2YHUDkDew00wW4dKSuUMLMftHFyCDvbNqx8zp64FrcHKtsq3zt94+ttTzwr3YUT6cd4hiKByPEoJI2HiF1IOqi+/ujBfhnHCEMJlhp0CjuxGpkOfTdWB5Xub3v1wuRylSCDYg3B88ZPP3MmaE+2LroCVB5C40YMCL76DrhXjI2yfXVsMhyvU1dQdsqKFF/QjT5YZOw8rR5ohTyxRHxK0pJLMbaagW05AYWf8AqzkAfWZlY+0I4x7RPVWUsTvjghVZFkP1yR1YEEgJqDfnnOBfJq4LPqKAsxYTSrfkrLYel1OMxnDa7vYkkKlCwuVYEEHmNRjMVpCZFWbgypGi98FW7HvCdJZLZZJPNFB7tOpLNtuOloYYIpKhZ+8aOyoFWw7xwQupvfKLvYfdGJPaJZZmkkK5FjVUjj25hVjTkWudSNN+QwB7YRtCsEBBVQucqd+8YLmJ66AAdAPXEHjgqAY0LEDmdP74tPtL2WjeqzMqnJHGgDZiBlQe6Co58ycLPZ/sfLKsBYxwq0hdmlcJ4BkI36hW/Lrh749xHh/fSPLxEWY3yQhnI0AteMeXXGhSfyBO3oGR0QRbZiq9Fyxr/tAP54ePo0RMk7IQfEoJBLbBjuSb74ryftpwqLWOnqKhvvSFYx8zd8WN9F3GPrVLJOIlhVpSqopLABVQXJO5uTrhp+omqQsYNO2HO11WI6GodsxAiYEJ7Rv4bLfS+umPnSftTIQ4hAp4yT4I9Cepd/aZzzJ5aCwvi0/pN+k6CEtSInfOpBk1yopBDBSeZBsSOW3XFY/+O3W+SCBNSfZJ316jCRqtjvegGlLNMfBHJIfJWb5m1sGo/o/qZIY2VQjlnDq5ChAMuU8yb+LlyxEqfpErG0EgX+RF/qb4mtwKrrKKKcSvI0ksisruQoChbEdbknlywcPyC2jX/hCkh/8AV1yXG6RDO3pz/wC3H0F2Fq0l4fTNGSyd2FUtvZLoLjrZcfPVP9FlWRdnijXqzEAf7cXj9E0Aj4eIRMk3dSOudDddTnsDc7ZrYWaaWgp3yE+3PBPrVIYrvqy6RsVJF7Eabix2OnywtLSU1AqxMLva6U0Ni583N7KOrMficOvaBGNNLkZkbKbMpsw9D1wk0/BYqWPvJ3EKMb3a7SzN6au7H4nyw3pvG/8Aok9mSNLVI6zhMllKU8Y8C2dL5mNi7Fbg3su+mOc9fHE3dKDJKLfZx2+zHIufZQDex1PIHEmOvknzRxx/V4Cj2BP28hytlLMD9nY2OUXPW22I8UMNNEC+WJDsLeJyeg9pmPxJxVY8CP8AIcj0Av6fHyx6y/v9/pjlQSZkDEEX1sRYgHUAjkQCLjrfEgYASJULr5YQ+3HDmeeEBsjMbwvexD7MhPLMoDL+JSOYxYNVyPwwn9vqRWpwWsEzAM53jzaI4/le1/wsTyweDCNPxcGRoaxD3isR3yDLJodyNBItxcHQ+eGbsugzrd1Y2KxyL7Mi81sdVZWAJQ2IueRwqcU4xU0zJFVCOa6BgJVzaEkaPvup1v8A1xlHxanJBUvSuSDcEyREjY/fUjkRe3pfC2M0W7xKnWaFldcyspDL10sfj/bFRjhoyRrDMsgzs1K/ssrLlLwyA+y2zDkSDb2sWV2f4q0wIa2YAElTdXHJ0I0IOx6EWxV/aPs+aWtZXYpDMxeKQbK17rfplJsba2NxjSNHY/1TMacsLZ+7J02zZTy6X5YrlYI3yKjBM4LwljYI9yHhYnYE2sTtcX9o4s6lRjCmcgvl8TLoCeo/ris6iIfaCVDlvadVFmicaLMgPutzG2ttLqcBodM9BWCAMpV08LA7gj1x0eQE3Ylr6hfPnptvfU46Q00h3cSx5bRyDUMF5EnUMosMragW5AYjOxVSctyhv8GsDoN+Rtii0SZwoo8pZcgSLW5zXJI5Md/8o/PHbiEOezlcqHQja+RRbN0FvibYhcTsrq8kr3GyLvfXbkuJE0LzjW3dyJZbbhyQVtfViSLW8zhfAUcUlzjMNBc25XtjqxzRsoF3S7qegt4x8gG/ynrjY4XLGoZxljtZQ7eNjprbkPlbGoJjGysNwbj99MbaGTIfDy+irfOxutvaG9reu+JcFVZCXlnzHUKjkW65r33xEr6QxSd5m0YZo7HU3uNemXVfhjjRVRjbvL6628+pPlieh9hX6tfXLXa/hv8AnfXGY1O9WTfvm1AOk1hYgEaZtNOWMwQFtcF4CUKyzOZJQPCLALGTvlA3a2mY8r2sDqrdsuHrJVEuAVW2byUHM/8AtU4sJMVx9IXFliV4wQZJ9D+CIE3J82It6X64Z6EWxToGetrkVybzSgH8IJucvQAbfDBx/oqqZZ5O6V+6zsE5eEEgeL0x64HxGWkkigo4ozVPEpd3QM6s4z2XNouVMu/njc3DeM1wLzNMkX3qiUU8Vv5SRcei4l9lH4Pb/R5R03/rKyFDzRT3sn+lL/ni1OykaQcMUUoNijyR5hY+IsVLACwJFjbFPU3ZijjZUkqjUyuQqxUqHJmY2GaaTS1z7q3xftBw8LF3anwKgjUctBl2B/euA2aj5+qfo8mzs0k0aAkm7MSTfU32BN/PG6fgdBBnFRVrJmQrZBcqT7wy5vEOV+uF7jHBZxKyhJJfEQCAXJty5m4wU4D2HnYS/WIxCpibu2kYCz3WxIBuLC++KfSE+2ehxLhcJ+ypZJ25d6xsf8ut/wDThtNTXSUazR93SlpCgjKeygW4NzexN7WsNsCeGpw2gFzMssvNlGc38reFfnfDIOMzSUnewQAJ3uVVqCVuSpOewG1tN8UivP4Eb/WKM/YmrqTeWpaU+YZh+ZsMWx9EPA2o6eaFnDN3gfa1gygdT9w4rKuh4pUaGpjjU+7GWX/tUE/PDp9FVE3DkqBUNnaVkZQARsGBJLeuF9SGMRDGXbLQrg3dtlNiFJBtext0OmK3peHksZpXaSUjxTSHUDmF91F8lA874Y63tE8gKr4QQdtT8T/xhTh4NLUP9u3egMckKDLEACQCy3Oc/wAxIHTngenFx2abTJdHxYSSIkC50LAPOdEAvY93pd2tz9nz5Y3w/hHjMjEyS6gyObkWJBC8kXTZQPO+CNVNBR2ExMs9rpTxat5FuSr5kgeuBnEaJ5pXWZ7xhtIk8KtcBryG93vfbQeRw6dvAjVLIY4bUq4ORg6g2DKbgkb+tjp0xPGIFDFkslgosSALCwGUbbDfE5cBjI8zjwm+FztLHnppVKZ/DfJza3IeZF7eeGVjfb9/voMBKvW/L9MZBKoquKSwxASpFU0ocLEZBchSCygNuBluNdipGlsREl4dLuktKx5o3eJ8QdfyxP8ArndLJA0X1ilJeTKTZoWQkPZuq7n1vzOB3/QaOfWnqjEx9ycW+AcaH88KEMcAoKqncPSSx1EJuWytbYE+JDqpNrXHlfEvtpxSOspYp49TGWDI26lgND/pIBwqTcCraNhIFbTaSI3HzXl6jBQ8SWXIakCCWVMwmUeCQZiPtkX8SkFl1BG2N4D5GX6OJllp2RZSSpvkbeMdAeanr/TELtdw14pu+1A5OoBZDbUFffiI1I5eLkbYUZu94fVLJGwBGuhupB5XGjIw5+nO2LF4xULWUQkR8ucK0bE6o4IAF+RzXX44KeKZqzYm8OIWVAv2ZdlzopvFKpNs8Z5Fb6odtbW1USOL0ndVFmvlYcuXW3wNx6YCfWza9spDgOg0CyD2XUe7cgggaaeYs0duAQIpOQax9CL/ANL4MXgEtipN4BYLnddNdATe403Y6f8A7j3VBSqNMzK6m9lN28ttEGJ1XCzLmUgG1iba3HnyFra4CfWUiFjaZ9Rf3Rfkx97GeDIYKlo3tNOzOCoYKDZQbkWuNTqL8tCNNcQytwCQVvrYix+WOnDKlwpeQAMPGgyi4VQc+Vd8uWx8iD1xpK1p80rMPaCgc9tf0/vjGOVTTK8ZubGPxDzU2zD12b/VgIfGSToq7/oowwwyZWDWvbkeY5g+RGmBPFaIiXu0GWP2lPLKdb368vhbCSQyIL8R1/4OmNY7fXVXwqFsNr74zCf2MfRatipa7gHeVks8ptAhzyH0tZR1Zm0A+Owxacj2UnoD/TFTV1bPxGfuI07uGJiWF7KoBs0kjcyQDb8sUkJEk8L47JTiqrgAs8sndREgHuyfE5Ab7qBU+IxH/wCk1VYBPVVCpG2olqZbXANiUTVjrpZRjpxc/XqyOmpEZokcgED2i73kkY8gdhfkB6Y98RycQ4tHTxkinVlp4yOUUd8zD1s7388TZQaPo04DS9/LOjPMKddJGQorOQ38NPa8IB1Jv4hottbghj0A9NtBivvoj4mtRFUBY1jjjZEjjX3UKtux1ZibsWO5PLQYeK+o7qKR9fAjH5C4/wD3CmPnjtX22q45pI0IiQSMqlE1bU65jfW3TELgnZ+prTIZxNbumMby5rZ7qF9rla506YnydqauQkQUyqVJuVjMjBjv4muAT6YjHhVdU5zUPIoCkgyuFVm0stswte9725Ys1fbJhjhnA6GiIaaeN5RzJzkfyot7f1wbbtcj0ztDDLURJIoYgBfGQbDfNa1+WEKk7MwIb1VXFYf4cJLk+pUYZU7a0kFO0MMTtFdW8KhBcXGpJvrfmLnDp14JuP8AZGqu1vEW0gpRAOoUFvm5t+WDn0b0FdLJMagSOxCZSzBvvX52A1HTCrP9J2X+FTxL5uTIf0GHf6Fe1k1XWT962YLCMoCqoW7i+398JKUVlNtjxi+UWHQdmDp3jfBdfmdsKldxureSSCBFo4VYhpAQ80n8p2Qa7m5HLFmg4rbjna+np6qSGGCSqq8xJUjJFGdrlmGoFt9R54SMrfyDJUsHbg/ZsIjPpHH7TyyHVurMzG7HzJtjjxLijF//ACoXK6qwqH1BW2QFEvck5Odhz1viGaeercNVP3zXusKgiFD5J75H3mv8MEuMyJTd335IfJlWNRmd/E7DKBrsT5Dri2f5fgl9fk8cFpBGzEs7u9szubsxF7D7oGpsAAN8G73/AH+74XOH1c0sil1WKIXKxDxOSBcF2Ggtb2RfzOD3edP38f0GMwo7ZsBq82LDBYD9/wBuWBXGVswPUYAyK94nXikqWcxrJDKMsqc7tmGYeZUkeYBHLA5uyFJVXain7t//AGn3+R8X/cMGO1OWN1mKGRdFkQc0uTe/JlaxU8j64F1/ZaGtd5qKoGZyXMTixUnU6bjU32I88Z7CCJKXiHDzcZ1Qc0OZD6jUfMDHZu1a1Kf+ap1kC+HvEujLmuR+HUgm2xscdDxfiNDpKrMg08X2if6r3Hz+GNR9qaSRXWSmyd7bOYmtfKcwOU2sQefmeuF0Y32gggehjkp81oTlOYWax9oHkdSDcYEU/GWWikpxexdHU9B73+4L8b4aaKSlkpnpoXZgQxs4s3i3JNraabeWEGlBDFG31H6EfvmMLPsaIUrpryFxtNGHP8wsW/3K3zw/zqtZRED2rWF9wy7A+elsVzFqiqd43Kn+V/7g/PDp2QrcrPA1/CdD++hsR5emGgzSQMEStHexykaDezLuD1sL/IYCVEmRz3SeJtbkXPwXkL8zthm41SdxK2Ua371N/FtnToDz9COmA3EEdgO7sA1iCu+Ui4JJ5dR64d6ERHWZYnWWS/ej3FOY328ROgBBsV1xKVSkzZox3CgFGF0WzC4Pm1iNDsb4GNPFGtmUSsDy9lb8i27DywTKvNFHIzd2UYg3HhKm1iq7Eg3A6gjphRjZXnyIv89RjzXxvLBlXUx625lCdfk1jb8RxJdSwJtoDYX3t1/tjhETmyg2LXW/mQQAfInQ+uC1gwKj4WlhmuTzIOMwOnqGzHMSDfUa6eWMxL3LoamfQtfMFidjewGtt7eXnirh2haqljp6eMxwF1zIurOMwu0pG+lzbYeeLK47MiwsZGyJszWvYWPLniuJO1CZhT0MfcJKyq0lh3slyF1PujXlr6YeQsRh7U9o4qCGSGDKKiTNnKf4eYkkkj37GwHLfSwuK4Pwo8Phq6yT21DU1NyzSuLSOPJEza+uCvC+xsFMzT1DBruREG13YhAAfac6fP44K1XZx+LVKtUnuaWHNlhUjRAbu7tsC5Fzby1wsk2FNIJfRFw1aRY0J+1qqf6wyndVVwsfzVyfniw+KQh4ZFOzKwPPS2v/ABikeA9tRN2jSVdInJgjH/x5SqacrsA1vPF4o9239nVrdbaD4DX5YkOfNnazt88zmOmJhp10VV8LMOrEai/T53OONB2Lmkh+sVEiwQnZ5SSzei76+diemGcdh4KWpqayr0p4ZX7uMj+I2Y5dOY2sOZ30BwldpO1UtbKXc2UFikY2QHU+p6t/QYrfYldG5KShU2M88n8kaqD6Fz+mJVNx6liglhSnkkSRlZ+9k1OQkr7IuPhjvQ9jI4oVqOIymBH1jiH8Vx1ta4Hla/W2OM3aSjjFoKJTb3pTcn4a/wBcMAiDtTGn8OkpY/MpnPzY4tL6EOMSVDVMj5LIqIoRAg8RZj66KMVgO28o/hxU8f8ALEL/AJnF0fQ5O8lE88pBeSVhcAL4Uso26HNhZPGwpeCwFk8sI/aX6pBO81VUxwhrWQayta/ui5tr0OHLNrioe13ZGKo4g87L77Z76BsojVM1+Qs364X007wadVkJxduGmUrw6LuIjoamUXdv/rT9SbeWO1NRExpq8j965Z3bMxzoupJ2F0AsNBpgHU9p6Sn0aUOw0CReI+Q00HpcYmQ1MtTBIWVqdB3eVVa0hVnCtnIGl7roNRrjoSS1lkXb3hE2fiUSN3KkyTHQhNRHfTM7bC1723PIYYUbS/7H/GFvhvDQqhY1CKOmg9fM+eDNLLnW/K5t00JAI67XvjSRosld70+f/HXEDi6eENzBsfj+XLE0t+/74i1vijbpa/TbXQfrgDCT2jv3LMtjk8RB2dbEMvxB+djywq1/ZwPHHNw894FBMgvaRDe4uLg3AuCRvYHnh3rlupUWJI0vtflfyvhAm4HIsT1dOxCDWynxqc2V0Nua3v0I1wJDI3Sdu6qA5JhnA0Kyqb/6tG+d8d4Kzh00qSlWp3VgxAAeJrEEggDQHbYb4iQ9ti6hKmOOoXbxjK49GH788aPCaKo/gTGmc+5N7J9HH63wthoPcC7PrG8jxSxyxuMq5TdlF72PwAGFvjNADOwt4v63Flb4NYH4eeO3E+zM1MIWUNcizOhJCtmIBDDYFcp+eJnaOHKFlW+ZDYeY94H+vzwXqqMhdhfOA22bwN5Nup/L8jhh75o6hWGuYKGHX++mYejDC7VZUkLi/dTb+V9/irf088Hq6nJiRs2ZgALr7w3BHmCAR5+uEQw08XqwYA+7Kyi33sxtb4jX1GEx6cgvC7WtcrrYWOv5E/1wXPFnjpw6hCxFzpmUgeXmL6cr4DcRrBOROBkIbKRe9ja4I52309RvijkJRBWVIzZF7xupGnoq+t7X56YM0i2bNI9llXLZ9G1ItYcsrAHp6a4ivGwb7KOxYXztsL9On9edsR6u0T2IMkvNjfKAeevkcDRtkviXExGNstrgA6sxGlydgMc0NwCOYv8APHBKJZY85s0iNZr7Mraqbc8pBHxFxjtTVCklVt4QNtvhjW+Q0GQ1LJZpkPeEDMQAbkaX9Ta/xxmBuMxqRrLT7SUomhMZKgNfMWNgFFrkn0OEThcdHDUJHTfbzu+ksgPdx87qu7WA9o/PDX2z4Q1UiQoDcm9xsPXlbTCnw2iioXzBhVVaKzEIfsogFbNc+8QL6D8t8CWzIb+BcLKstTVyZ5bg5j7MYJHhjHXzAudh574lxGSsh+q0YaGlOjzMPtajyROSHz3+YxC7L8JnqZkqq2TIqXaNGORI7AkMw2FuQPxOJtb9I1PTEQ8OjNVUWsJWHgGlrqNyPPQeZxm0BJ8HI8Ao+DLG7gvWTsqRBmuY1LrmkI2FvTy62t6GEILDe5JPUnc/v9MUXT9gKmrZ6ytmPhHeO2lhl1AzHTS1gALDF5RSXF9r6676+XXyxKSfI8WfP307cTl/6h3DG0SIroOpYeJj1NwR5D1OPHY6gXh1O1fVjxSLanhPtPfXMb7X09F15gYfvpF4DTfWlr6wjuYYgO73zuGYqv4t9uZ8gcVUa+TjFfaRsgKuUUaiNFVmyjzNtTzOvTBWMm8ALjnHZaqZppmzM3yUclUcgOn64buB9iIoYPrfEmMcfuQjR3PQjcH8I15kjHbs32di4bAtfxAXlOtPTne+4JB97nroo1OthhT7Qdopq2VpZTtchRfLGCdgPU6nmcHWWbeg5VdvQpy0lNDAnK6hm+PK/wA/XF5fR07Nw2nkY+KRS7cgSzMxNtBrfFI8D7GxQwir4kxiiP8ADh2kl56jcDy0PMlRveP0d1McnDado1yrksBzADMADvrYdcCTbWTKuBizDrj567adieIVNVNLDDNJG8rELraxLG4DEDLYD54+hCcfM/aDtJxJZGVaqqaO/hyu9gDey+HoBgLQXscuxn0SzQKJqkJG/WRhaMfC4vhim4lRRLJFFMKucoWMcdiuVPG3ivl0y9b+WKf4T2arq6TxrUMo3dxI3yzbnFqdluxb0viEDKgVs7G2YgowN7m5OuKxtrdIlKk+2DZTNU/xzkj/APYjNgf/ALHGregsPXDNw5wI1VQPCALDQAAZR6Cy7YX24nDAArHvpbC0cepJHXoPNrYKcEqXkDPIqozG2VTcKFAty1bxG/LTTFXXBNXyFh56/wBPgMeiL45Z/if3ueWPS+evly/vhRhYmjynXrhCr2npJy9MWCu2VgPEC29mXY6G48jpzxYXFFPeOvnp8df1wn8Y4k9HUd6FDxuqiRG2JUmzDowsLHGlodANuN0tQT9ap8rG32kOhv1K7f1x5bsgsovR1KS//G/gf5H+2O1Rwekqmz08xgkdrmOXa51Nj0v64E8S7MVVPq0ZIHvpqPXTUfEDE3fKsJP4XNW0neDxII1DNG9ypUsFJAOlgWFyp54JycWWsiOVO7kAGb7txqrDpqDcf1wJ4T24lRe6m+3iYZSrnxWO4D7/ADv8MMPCeGQlJJKVi6aFkb+JH5Ee8v4v64MXwjPyK8NPmVkYWjc2H/xydPQ208rYNcH4eTAI2Jv4lI6EHSx9LEeuA9XGUZ0Oit/23ujeqnwnywc7OcQzqyMPtI/F65dD+Rv6DywFsLOHD0IzqbeEgkbEE8wOh38iSMcUan+0RwYpCNP/AG3I1VhzQn5emC/H+LxxPH30WeN1IEiGzqeY6MLEGxxDnFFPl+3AGxDgqw3N76c/Ua4Pgxz4U+eO19tuVgf0uCLcjccscOJxC6SMSMoysLXzc1t0O+vQYyKVUnsLgDQG4IOwvcaEXtcj8J08WJtTT5wyG/ita2hBuCCPMHDrKF5A9GA7KCtoWuGCnxC4tmPWxsbDpzxER44GsNXY2NjcAXHO2O1RVnQKpVWJBy6uT5/8DHrikMS5JHBzhVVgosGZRYE9CVAJ6m+EYyJ5TGY90tJUsgYx767jY7c+lsaw+ehbQ0/SFPUaJAWsR41TQsBa2o1PtWsN8CeAcPHDr1FYQrNGypAPbIJXU8lGltfO/TE7tf2zenlaOJFVz/ikXNr2sotYbeeInY/h3fpUTVf8Nu7vJIdwGLMcx39lRppyxN7G4JfA4KrjE7F0tThHyLcqgaxCn8RBNyx6ctsFW45wrhCmOFfrk49oqfswfxOb5vQA/DA3iPH5KtJqagukSIM1hlM13VAg2yrdttLgG/TESHsXT8PVZuKsWdheKkiPjbzc6ZV9PmdsK30FLs1WdoOIcYYL7FOpBKICsa2PPcsR57dBj6AUfv8Ae39cUZwz6RJqupp6OCKKmpnlRTFEoJKZgWDMfIG5AGLyD9P3+mEdDFVfT9wppY6VlJ8He6cj/Dtp1wrdl+CrwmMVtYT37ArDAD4jmFjm87H0Ub3JAxZH0p9pBRRQy913r3cJ91TZTmY72t0Hy3xVvZbh9VXV0NZUtZFkRrsPaAYEKi8k/epw8V1sVvsVePcbnrqgySnMxNlUXsgvoqjf9Sd8OnAeGx8HgaprbNNKoEdPoTowYZuhDKCTsvmdMFa2ek4PHnMaPVuLqm5BPvM24F/nsOuEegp5+KSVUspd5FhZkIFlzBkVUHIL4jYf3wWqfbBd/QJ7Q9pJqyYyztc+6o9lR0Uch589zj6D+hgyDhaRyIyMjuLMLGzESLp5h764rPhHZWn4TGKriJV5t4YBZtRz828z4V8zbFg/Q72petWreQKp71SFHJSgA9fZ1Y74RrsKfQ/VcV0brlOu/I4ojjf0rcXpyiFYYs63TJEGuoJW/iY9MX3Ibgi19MVHxrt1weHKpjkq5I1y+EWUdRmJUHW+wOMq5C74FVO3vG5v8dkHUpGn5ZL4kwy1kzp9arZZUzLnjzEIwuLgi4BBGm2O0n0zUy/wuFRAfjcfpGf645n6cN7cPphp97/hMUTguBGpvkNQcFSGWVI0AtLIDbyY2+AFrDlgxSr3bKpOrXJA3FgbE9ATpfrbCXDxuueQR5UhDIkhceM5XF1sSSCxHywwcCpVjdjqWYeJ3N2axU6npYHQaYsm3HGiNJSzsZVb5flj1nt+9fgMR8xPl5nf4DHSMfvngDgrja+ME81H5EjX5jCj2gkUKplF4i2SS3tAG9nXzUj8zh241FdAeh/r5+oGFPjECtGwf2dz5W5/Df4YwyE/tH2ReFUkg+3iK3LpqNzY9QCtvIG+BnDe1M8HsSMB91vEvyO3wtidBV1VEzhCQqWLDdCG0BsdCDyYdRriYnGqOpAWqh7t7W72Pn5kDX5hsRrOMDfZkXH6SpI+tQ9099Jotr9SBr/3Y99oaeSmqDV05HdSNmR0N18WrKbaWJvoeWPDfR8JBnpqhJF89/jlv+YGJVJQTcPhZnyyIXVZYTqjI4YA6jRgykX81wzT5Aq4IXG4jdGtYsNuQa3s+jAkeoGIdBxAwyCVdbCzKfejOlj5j2flhi408U0BkiJaMi5HvLbcH8SjUdbDCqw1BGrXN+hJAt8HF/iMCWxkPNPTx1MXdkK6OPDm5ehGqt56+hGmE/tD2ZeniUlbFWKMeqm7Rtpp99Tb7ow1cJnVoonQ/hIGlmHUdSMGeJ0hqYSjWcMLBhoQdCuZTp7QAuNPEdBhnH3IW6ZWvCnvA1/8Nr7XsrCxPmAdxzBOGFJA6AjS2+t7H15+vMG+BtBSxxsVD6m6Eg3ylhp6g2I8jYY78LbLeIixGg8vL5ar5XHLGjgLycOJOUcZQFEt2LjctexHkdj8ceeHwlVaNwD3pXKP8TODpa+h0LDX72CFRGcpy+0viGl9NM1vPLr8MBvqbZs7NlXfOT4gw2Kn9NsZgC+WtbVYxY7ZpNbefixmJ9LLPMveRlcjEkfaKvMg+E6jW+mMwbXbBUvBO4/xujic5o/rE3hOVhZENtLk7+guMRKaCbiiZ3lyqJcgRRZFVVucq/euygE+eN4zCLLpjPCsZqnjtPwWArFGGnYAoCLqLH+I594g2sBz6DCHwDgdTxmrctJr7c0zm5VfJRqegVdPQY1jMJLYywh67B/9ONfFT0ULP3QeR6mX25CqlbKD7K3e+w5ac8W5fGYzCsIk9v8AhzVPdxkqFs24Jtql/W4FrWGFZe1sRqY6OlBMkjhGlI0jF/EVVrXIHLb+bGYzFk6iqJtW2BqDscksneTs08rm/jOlz1HP1Pywb49x6PhaBI1DzsjMFAyoqjmdrgEbDU25YzGYp6nxWCUPk7ZU8klTxCdnJMkjbsxAsOQA2AHQYur6Guy0lC0yyupM6K+VdcuQkatzJzjbGsZiPtXs9xX3P3UWkhxQPaD6LpamQmjW8jVEue7hVVb6HXzvsCdcbxmEWmO9kmj/AP8APEpH21XGp6IjPb4sV/pgvRfQHCntVDOfOMAfIPjeMwE6M0aliGZRt3caxG3Pu8wv5aWFvLEeLjkLyCnhBd2tme1ggvv4rE620GMxmOlt6I0tjIp59cejLyG/T/k4zGYJjjWR5o2ub2F9NALa/HbC1UAN/Q4zGYwUKNDxuJY3o6sEpYokq6si5gbHmQGAI3t0OB/Guw8sIaSJhJELG/skA66qf0PwxmMxNJO7GboA0nEniYMjMjdVNv36HDrw3tgtTE1PVjRwF71BqDcEXX+YDUfLGsZiabQ1WcKPg8lNVNC5BVoy2mzr7ptyOpFvXlgVLTgMy+6AxtzyKTmF+qMLg88ZjMO1gCCHZ4v3rAWtb7UciRqHXzO9vXBHivG3pZElXxRv4XUnmNiOh/4GMxmD/E3J4p+GxTrJJAAVckspGVka+YLfmt9rHT+kHiQaKdXF/ENQTe45qfyseoxmMwf42bmiazg2YbH4XFv+DgDW08n1gp7Y89LKdQR0OUjGYzBYDHiiU2MjXH4b/pjMZjMTcintP//Z"/>
          <p:cNvSpPr>
            <a:spLocks noChangeAspect="1" noChangeArrowheads="1"/>
          </p:cNvSpPr>
          <p:nvPr/>
        </p:nvSpPr>
        <p:spPr bwMode="auto">
          <a:xfrm>
            <a:off x="63500" y="-842963"/>
            <a:ext cx="2619375" cy="1743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data:image/jpeg;base64,/9j/4AAQSkZJRgABAQAAAQABAAD/2wCEAAkGBhQSERUUExQWFRUWGBwaGBgYGB0ZGxgdHh0YHB0eHBwbHCYeHh4kHBsbHy8gJScpLCwsHR8xNTAqNSYrLCkBCQoKDgwOGg8PGiwkHSUsLCwsLDAsLCwsLCwsLCwsLCwsLCwsLCwsLCwsLCwsLCwsLCwsLCwsLCwsLCwpLCwpLP/AABEIALcBEwMBIgACEQEDEQH/xAAcAAACAgMBAQAAAAAAAAAAAAAFBgQHAAEDAgj/xABEEAACAQIEAwUECAQFAgcBAQABAgMEEQASITEFQVEGEyJhcTJCgZEHFCNSYqHB8DNyseFDgpKi0RWyFiQ0U2Nz8ZMI/8QAGAEAAwEBAAAAAAAAAAAAAAAAAQIDAAT/xAAmEQACAgICAQQCAwEAAAAAAAAAAQIRITFBUWEDEiJxkfBCgfHR/9oADAMBAAIRAxEAPwC2rY1jeNHHQSA3EG8Z8v8AjCtNHeWGIxgI4Z5BexexS9xbULfW+97bDDHXvq59cLZgEYaoZkzZe7Fto1G4zHUnkdhvoNcUQolcVqZkmISjiffKywZtLm3lfS+uD/ZHiE32pqSBbLZQU8PtaZU9nYaHXAOrmjDMTFCSQLsajwk2F7ItzvvpvfBjsr2eLR94vdoshJ8Ia1hcbNqdb4C2M9HTtRVNIyKkauVUsS2qxgkDMbkLfS2vU4XZjKp1np4v5SgP+xCcFe0FEEqXjJkkuqnu05nULmNjYAZjtzGGHsR9Homcy1VOI0jICozMWcixBOtsliOXi9N1k6GSwJ3E5zSU5VpTLUVSjU5rxw7+/qDIbch4RiTV0sdJAIpPtCsjOyXsHkYWQMQfZSIBiBreRRprYt9JXC44OJPUsA7SKncw755MqqCR9xSBpzNh1sK4jI4ldKaMyFWbvJmXOc7G72J8IsbLfc5emFWQsW6vjK5znghPllKW+Rw0fRz2gIlkSnTuiyAnKS+bKbbMDa2blgfxRK5XsJo7WBzd5Go1GoswB022wc+jSqqRXoHnhfMjgIJQ2tr3sq+WGf7gAQ7WUFdK8ciCNQLAzThE7rU+IM9gABfYXx64NJCpK0t62Ym0lQ+bus3S/tSkco0so5nqR+lvhsDRQy1ruFRiF7hCWN8pIuzZRcLudvPEPhMryU940Xh9Eq7lrSMv45TbID91PEeuAnYGsEx4lWRhI7T1RUq1gCIQRs1vBGOkSeImxPXECi40krKRmuT9mCpBPIsF3VBfVyB5XxNoaseFaSPJEN5XSzMOfdRn2QR/iPrrcDniIhVGZKdAzZjnka+UG/MnxSPbkDYbEjbFI2TYx46wnQj9/vTHCI6Dy0+Wn6Y7Qb4LMir+09EI6lxlK3JK25XDMrL5jxMB1Ey/cxM7O9pWnvFMtpVHiIHhPn5X+RvcYIdvqOzqwubjQDRgQV1U8iTkAPKQRHYtgX2cqSzmLR7rmV1FhqM1jfUKdcv3TmT3RhVhjPQrTQurtGlpghI7qUWkWx93UEjplb4YmITaxQoQbZSTcc97X8wRc6Ei5DBy/amCAohnBU5sgkUXK6E+Ie8um245YENQvEdZFlQrdWBJ8PUDcp1ym4IBFiMFqmZO0FeynFHp6mPJMIUd1EmYXjIOpuBorEai3ha9wRti8wcfO435HlqMwPOxA0YH2rDf2kscy4u/s/x4TUkUz5VLLqqnMLgkeG3IgAj1wjCGcK/bLtf9WTu4UMs7bKoJyjmWI20x54px6R7qt418rd4R1N9I18zr5YCplCNewT2ixvlv1N/FIbcz0FgcFRA5B6GcOqsNmANj562xWfaPhZas7qX7KjhHekjYqdz5sW8AHLQDzb+zXHTOZV7t0VCMjOLFwb3Nvd15dCMRu3fCVmhVpHKxxNnkA95Rvpzbp6nBaAgdRzioh754FbU/U4TYHKinr1AzE+Qtyv54FXs5kimYPMniky2KJmNhGCNPDb01IF7HELhfFWlkEhtG0i+AH2aalU+Jj+J7WB56HYDEfiMoppI5UUJAfFDBHfPMzDVpLi4sDbW52A3Jxr5DXBB4xwho5mCx1DqfECkvhAJOmqEi21ifngt2RnaKX+C6htWklkvlUe6vhGp3t8Ttibx/hS1EIPd52AzKM3dvqL2Btv5HS/TClScNZWH/AJGW6nN9o5sStzY+EAg9OZtjNUwrKLiRwQCDcHUW54D9quDGeG6ZhJHcoVNmPVQfMcuoGOnA+Il1Cu0fe2uUQ3yDTQm558za/IaYLjBF0U6eMFdDWVCkcijXH+7GYfq/scJJGdZpEDG+UbDrb4643haf7/pT3IsfGjjeIfFuIJBDJLIwVEUkn98ydAOuFFFrjfE1jAU3Z5TlRF3bmfQAbnAvj8LmnjRMisbABRmXc+EA79MQeFSfWBNUygmUt3YhPhMKaEIc1rFhZmbbXS9see1s1UaaNKdQGa6kR7lQNkJsQOXK/lil4sFZFV7U5JqHjWTnHTxxs9/xSFcqegucSeHfSLMZI4oIlPiCqHLSFrm3jK266nAv6tTU0LpU2mlLqcsTCyZQ10aQi2pOuW/s4kdn6+rnlSOhi7hSwXPCtsoOhLStqdDyIxK2UpDkvFOKEtJJFTUIIsZnREcgbWMr7cxv6YePo6X/AMoT3/1jNLIWlzFsx0B8RVb2tbbFP1XYfK5fiHEoIjc3VWaomPwGx+OH36PGieBoKNpmhSQ6y2DMSFLMQugF9gcJsLwDvpPq4hXJJGjPMYgqsAbKoL6r1kNyqn3dW6YRqqlrZvaDIg0VWIijUdAGIFvmT54be1fEjU1/1SlkyhAUeYaDMAxdQw2Hu7i5063RaLsbVzm7qY15vKbW+ev5YddIH2S+0HBqPvQY6pUTIoKhTK2YDxG40sTtriT2Knpaevp5FnlYiQDWIKvi8Bvre1mwRn7OcMaKIS16xvEhRu7j7wyHMWzHLfkcup5YgInB4DmVquqddV0WFARqCb+LfCvHAVktvtrxZXpmEMaVLggiOQEpprewtmOgsNicIdRXZXR6+U1FT/h00YBWM9FjXwhvxH++LJ4xSxScOYIwiM0SsrKbNrla997YRafgS8LSPuqdqqomGs8tkhXQE31z2F/ZsL+eGjXAjJUfDpJozLVssFON0zWT0kfeVvwLpfriRV55JCIiY42AbPa0rAgbAj7Idd232x3ouG5/t6ubvXUEgCwyjpEnsxjlmOp5k4KMqk3AsLCw3sPjufM/IYqt5JkakhyoFA0FgNSbjQXudT6nfzxJQ2Ixhx7dLi+CYC9tacNBcgeE7nYAgqc34CDlbopLbqMIXDJ+7njJuhVyGY8yzWs42GZgVa2iyrm2fWz+LR54WAIBZTYkXANtLjmL6Ecxfrip2YkuPCoXxFJDceGyFWPMAERseadzJyOEY6C30g91ki7wOFkYkMtroQNyp9re1sKsBkp0ucs1OWGVlOmYg6r70b2B0I9b4du1jCSgSQwFlUjvEIs6LYhiCNVZSAb7aa6HCNT0rIjy0ziaG32iMPFa40kj523zDpcWxpbNHQSJRheM3Xlfcc7EDbXWw2PiU4Ldl+Nd07KdAfE2vXS9tr3GpFgb3sDcYFcHjp5YnMJKzAAiNm5DcI3vDmL66D1wOpq77VXPhU6N0sevLptbbYYKZmiz6usA5Fr6gbJfqSBdj5AE+m+OEjWIkmbUaqoHi/yrey+bXJ6sMDuEVrlMikd4ugJFzl8r8/n6HEyBAGOX7aS+rE+EHzbmR0FyPw4qRZHeqkilWolkSCmj2jHv5h7x95teQ0tz1OGmUhgQbEEa31BHx5YWqim7w5lCTSroHcfZR3+6ouDa3LXq2JfB68NEB3nelDlZ7WDkakjlbW1xpphR0KE8QhmnSVmdARJUORYyAfwYFHQne2hsQNBghVM8iPdo0qlXvXkYW+rq9lEasBo2S56+1bU47dsVsEn8TmI3WMC6sx0Rm/lP6YWG4jkITNmWNxJUNv38p1Ca7gWt5AE9MTeMDrIe7H8SjIaDvjK2rAshXw6XHiJv19L4gdpeG0sctjFU5n1Xu2up65QQdjytpjgEq4pFeKlgW4DZlRVtfdSzsCDbQjDrUxCaK6yvHzzREE+Y0Bv00wVlUZ4ZB7Pu0aAiJKWIksc58bG+twQAtxz10IAtyboqrMAV2O2lvyOELhJhMn2MU1SxOksxIRSL2IZhcdPCvPy0buG1JVskjLnbXIo9nf1NvNjry6YKA9hQA+WN4y+MwQWM2FfjnDnqJ7zDLS09mVSf40v3mH3EvoDuceG+kqkzBVfMzEKANbkm2lgcAOPcfq6pDDEEj3DtfXQm9rEhB5swPQDE6HOFLxWKo4nkRb2Q941zZsnsgjY2JOvwxN7e0NRJThKX2iSGA0ZgQPCDyBO+2l8LXYAwx1gjj+0bI5abkSLaRjSyb+I6segAw49tFl+pymBisoAsRobXAYA8rgnXfBu0BqmV64pqCEwTBKufOJGUfw43ClQpPvWBOlt+mBEvHKutbu0zMOUUIyqo8wNAPNjghwfgK08fe1/2aOGCx/4r3Vluq8vaJufLHCo7QyS2pqOIwxnQRRAl383Yanz/AFxMoTKjsZDTG9bWIugJgp7STHQEhjfJHrcXJw79lOPRw8IrZoIDTxqbR2JLt4QucufabMTqBYZdBphMTs1TwGPvSaqoZFIo4TcB+ffSLsoPurr1IxZ3FqCeDg0hAQ1GVXYZQUU3XwIuwVFsqgaDLfnhayFlKVHamosFVu6QeyqAAADztmJ6km5O+InFDUGTJJ3rtZTYkv7QDDmeRGJUnbipB1Zfigx3HbatCrYhQ2gIQa2tte+uow9p8i56OXB+x1VMdYmjWx8cnhF7Ega2Op0vyw2cL+j2nigaqq5s8MdrlLiMm9rK27m+nh56XxP7F9mpKmpiHE5WbOGdKVmsSFAIaRF0C393nz5jFgfSMkbcPlp7CzBQFGgUBlOg5Wtpgc0ka8FF9pfpEmnIjpy0ECABVU2YgaDMw8tlGg88eKLt1xCdo4PrLOWcKgcK3iPhF2K359cQK7shMs8qKrMiOVBCliQNtFHTrbB7sf2Mf6wkkkbosbK130JKkEBVG225JxkpNgcopBTsvJLUATVcjyAN9lANmKnViq2BAOlzZQRqdsWYm2F6GFYi8cKAsGYMx0UG59o7sR91dvw4PwXsLm5sLm1tbAnTlvt+eLpUSu2e8dIHtvttjyFxxme1/wB/vbG2Y4zSqyEqbi7D0KsQdPJrgjFTcUjEc7K3sqx1AvZB1B3yK2Uj3omH3cNhrnpq8o/8GrbMhGyS2CkHye1j6qeuA3a+ECTOPCSt8x5FCRm9UBsw5ozfdwvA5O4FO0lHJEXymxVW1LRMtigbqQQLEe0tsKMHCi0jvC3dTKjMY0Ngxy5leL70bj3eV9NNmHstUqJyGXujIAEHu3XdPMqblTzQ25YFcW4ckc0kPs5W+ye5vCzEOtyNe6fWx9xifiHpGWz32S4nBLOO8hCT30ZQQpbqU2VvPb0xvtXwXu5CyDwSAsLbKw9ofEEMPjiZ2W4jL9YKTwXly5TKBY5dDdyPCw0BDDfzw11dCsqFG2P5Hr++pw0VaA3TEygrNEfQgizeuxwypMG8LEP0hi9m3IsdPD62XlY4S6RWQyQtoykkD00OC3Dq8KQxbIh0kK6ObdOV9up9N8MmLJDO+vgksbiwhTUAdXJ5DqbDoDjiagpIAzasLCJBdY13zMbX5WubDWwGOHDuIJJFnjZYoiSM17yMb2O97H1u3pjrWL9k2phjOrMfbPLnsT1N2N9hgirByr6oWIJIBBBI0NjvbCNDD3coQ+DKSELDY7tK1vQW+HTU9VVJYZiGW+oDCxA5aHUYB8WhuFk/yOb6m2qgeo0/y4SaKxOE6UoPilmc87RqPzd/0w3dgOLxtmhiWQIvjDOQ2pIBHhUAdba88B5aapyLIkFOha97pGrLa1iTJyI2I6Y5LVzqytNXRoFYNkQmTY3tljAT88IsOxnkc+PuiG81W0cbbItkJ6i6jO3wtvjvwyQsgMEXdJfVnFmJAHiyeY95jy2xIWZamnWWIIxIzR94NAdtbag8tMCo5lDZaqcTORbuI1uo21yLc6H3nO18UJjNHxdLDxX8xcjzsQLHGYGmaQadygtpZpDf45UK/InG8GgWLfZHh9LG90JqJxYEqGyqWuN2toBmJJ6bbDBLi9C80dpplpYNyF1La38TNa/XKq29cQKGcxJHEMkC2LvHBeSU/duwzC/O5YaE4hEQq15FEr/eqZcx+EUea3xxNaKNEjszx2GOqhp6RSYy57yRhmklOVgCx2VAToMWJVXKNlIDZTlJ1ANtCeutsIfC6uZ5VKlVhRhdY4igY2uAbgE62OumG2p4iqxM7nIoGpPIHS+l+vLBSA2VpVcBl+sd7Wy7uLL7cs3i0CpfwqfOw1xNgZmRu5C0NKSc8h/iS67A+038q6Dzxwgr4HqVSliMs7OLTTZnKm98wTUADqdfLEeuVUbPWyGeXYQK17HkJHXRR/8AGlz6YTA4fk4mY0SOjhZGlVIona3ezsVUAi2yAHMW3LEbAMBc1dR54WiNjeMr5XItf54rPsPSH/qkZqCr1AivkUWWlQIMsYXZX1sQPZAI1LG1i8d43DSq0kjqoG9zbXzPU9NTieWw4RQDVLTVAiagWWY6WBI0Bte9vZHXbDXW1hpkSOCmSWq1ClFzRQWsDZ2ABIIAOwuPgSEkzTZ7A0tOLh5DpNKLnwg7omYm3M303xNFEO7iSJTCgDAKAAxGYG+t8t7km/i9DfF1bJOkLPY/hNTT1wqqiUNMQ14xd2OZSLu2ygX9NLDphu4hVmUm97G4/d8c6GGMyLAjRq7k6ZtSQCTe12Y2G5+eGSn7Gffk/wBK/qx/TG+MAfKQoVved4QqqBoczHTUA6KNTvzK4wcMupaZyVG+YhIx/lFh/qvgd2+7XPQVTU0UAZgq5ZX1uCoIsABqNRuNsLdFwqq4g4epdmQHYnKnoAv9F15EjfB996B7K2PFZ2jBJ7lLk2JkkBES5hcZdM0pO4VRrca4KcELGK7lixJJZwFLdDlXRRawC7gAX1xCenihVHdkRY4kTMdAtswyqo2JAXQanTfErhNWZCT3bRoPZz6M992K+5tYA69bYJglfHKZMd1X9/v9+WNTJp8cYwodo6YHKx9kWJ/CVN1cD8JNm6qx6YUOJcVOSSGTV6eT2rXJjuQkludrqrjmrHrh47V0jtDnit3kbBwD724ZfRlJFv1xXPaKrBkiqIcukQ8J6L9m6PffSynqpB5YEgolcFqmDRulnVfCI7gsRqcq31zp4ih95brvoTPawMssM6gCwy5iPDe9wsn4HBtr7LAHrhK4jTfVpVePWJjcKdQCLFo2I5rcWI1sVIw9TcQgqKdFLlRKLxvJZgGGjRudNRcqQ1rgg31wq6HfZy4NTTxTiKM5oPeSQ3emNgcl9ypBup2YdDhnQYRxUtEyLJ3iGLaRdZI0vquo+1gtyYZkP5v0WSRQ8bBlIuGGoOHg+CclyIfa2lMdV3wtkOVXtqRcWGYcgbaHnY4hQmzFRbqL/vocFe3HCmeUNG/2hi1i5yIpN8vJiN8u+gIwBhnzIj3uRo3r54y2NtHul4p9WqMwfvCRZUCjKpO502N+mp2Jw5CS98v20g1udEQ2Omxy77C7dcJtfGStwyx29kgXJU2JAIF9uS/PErs3xWw7rxrAtyX0vcm+XyU8gLtrjXTFq0ZxGQCRkMplkPicgWVNgFG/5m+I0ShrpoM2xPJhqp+enxxO46jhL+CngU5gtvHJz9nl6nXywIjmuAQehH9cZjRJHZ+OmZ+5cPM82VVVgEysDfR899dRtrpgxHwqQfwaCCM9ZmzkfAA/1wO7yUOrRPTxh9S7LGrJr4tWFzre1uRGGOvjglUPeadTpZC7rmUDMBZgo5HXrhYoMme+zdc8chiqJoGdz4I4rDLYG4sAAP7YmVlHJG9qaCIB9WkPI/yKASfU2wuLTuhzUvDlVhtJIy3HnYNp88OShJ4bMAwI1AYEZhuLg2Nj1NsMhWQ4q9EGWSoQuPaJmCf7VNhba2MxD+slfCtGwA0sXiT/AG30xmDQLAtYbFxlukWSPu7kB5m1s2Ui+RfD/lXrjgxqAbCWCEdEZEt/p1+Zx7AMbqu5pgZJOeapk0APUqQP/wCb4HLRQEgd8+Y2/wAMm5PpvriKLMb+Ahu5XO2ZiSS2bNfU28XPQDE7iE+WF2ZS6i11X2jqOug/PCse2EdGVgjQTmI2Z2OVWIPiAUX0vcXvrjpXfTBOlgKSkQEXGaN2uOR1YXHnhn6iSoRQbdkGilllsqRCioz7TDwZhY2u7eOQk20Hyx0oODuhApYneQj/ANTKuQAaX7oNog19rVtdAMaX6WuJTG0SxXG3d06m3xbNbDf2CpeI1ksslZIWsqhc7Dw3JJsqiw2HLCLOeB3g6cD4EKMNKjsZO7NyfvZSTruRfb57m+KsrpK7idWI3JdgRoPYjBtc22Fud9euuPpKTgMaQyZvEcjanQDwnYYqODiXcs9NQxCWpZ2J+5EL2DSt5clv/wAE/F60LbQyVDKj3cl3BbIosAoBIuAdB5yMeoFvZxXXbXtk81o0fLGua5QkB75dOrKLaEgXuTYaANXajhksudFljhjYlpGYnPKbk67WQbBb/LYBavhdAIII5aqMNFnu6BWZ85B28VrWAFwfhh5J1Qsa2APo/rTFxGlkA8ImUFthZjkOp8m2x9UXx8xtxbhsJvFDNUSD2XlYgAjYgX5HX2Rj6WoJw8aOPfVW+YB/XHPNUVTEf6Q+DRNIk0zKkalSxYhQbBhbXU3uNBvbCzB2sSVu6oY++K6GRgUhj/LMfJQB+uG36TOwY4kIbXDoxGYG2VSVLb6bDAejmo6NRT0yiqlTdIzaGM9ZZeZ8hcnpisJYonJZOjUXhjnqHVmQPeVwqKgulsg2UbgWuepN8e+F1/euO7RhGBfvG8JkO3hQ65db5ja+luuPb0klQoeoKyMsgKjKFjiGR9EB5A21JJ56cucHE0dwsIMgv45to1trZSfbJItpoLnXlivFE/IcGNMlwfTHofPG8uAEEVcReNgpytY5W6HkfgbYrHiJRoO9ChD3tpU2MUpXS990JQ7jZvw2FsSpY/v5YrfjfBX+szMhBkCktHa4qIrjLYc2X2GG91RhvpmFC/XBYhG0gZoJUVJhcF45I/BnX8SjL5Mpsd9JvZiFEmNFU2aGYrJE4PhLe4yn7rrdCOtgbEHHOmqleI0zAAFiQWXM1iACOV2UKP5lvpfTG+x3DWkm+qzLniRs8b3IMdzfw3sSj21XbZtDvNodPgfe39KiURkCeOPJkK6FdVGhG1lv6YFdkuPqAsJRRnBkR0AUPvmuo2cEEEDmNgLXMfSNxMwUqyAZh3qB15MhD5lPkRp8sVxS07LJ3MTcxPSPte/K/UqNR95COeDdMyVocu3dFG8McpYoUcBZQdIy2xa2uXMALjUXvrthN79meRJQFk3caWL/AHhbSzCzaaE3I0OHviko+qy5kUnuyStvCSBe1ulxiuY3FwQblAGjJ9+E+6fxR6j0DfdGGbyBJ0T4W0BCgsNCT0OovzPPTEGZxHIHZi5Q3VE0A63A0A113OJYWzlfvab215beeOc+ZkvEqqV1UsNR1I5Lpz39MO1aFWGTuJTxtF3jqZ5cuazAhI72AupIFgebdfhgBSSNlIa2YHUDkDew00wW4dKSuUMLMftHFyCDvbNqx8zp64FrcHKtsq3zt94+ttTzwr3YUT6cd4hiKByPEoJI2HiF1IOqi+/ujBfhnHCEMJlhp0CjuxGpkOfTdWB5Xub3v1wuRylSCDYg3B88ZPP3MmaE+2LroCVB5C40YMCL76DrhXjI2yfXVsMhyvU1dQdsqKFF/QjT5YZOw8rR5ohTyxRHxK0pJLMbaagW05AYWf8AqzkAfWZlY+0I4x7RPVWUsTvjghVZFkP1yR1YEEgJqDfnnOBfJq4LPqKAsxYTSrfkrLYel1OMxnDa7vYkkKlCwuVYEEHmNRjMVpCZFWbgypGi98FW7HvCdJZLZZJPNFB7tOpLNtuOloYYIpKhZ+8aOyoFWw7xwQupvfKLvYfdGJPaJZZmkkK5FjVUjj25hVjTkWudSNN+QwB7YRtCsEBBVQucqd+8YLmJ66AAdAPXEHjgqAY0LEDmdP74tPtL2WjeqzMqnJHGgDZiBlQe6Co58ycLPZ/sfLKsBYxwq0hdmlcJ4BkI36hW/Lrh749xHh/fSPLxEWY3yQhnI0AteMeXXGhSfyBO3oGR0QRbZiq9Fyxr/tAP54ePo0RMk7IQfEoJBLbBjuSb74ryftpwqLWOnqKhvvSFYx8zd8WN9F3GPrVLJOIlhVpSqopLABVQXJO5uTrhp+omqQsYNO2HO11WI6GodsxAiYEJ7Rv4bLfS+umPnSftTIQ4hAp4yT4I9Cepd/aZzzJ5aCwvi0/pN+k6CEtSInfOpBk1yopBDBSeZBsSOW3XFY/+O3W+SCBNSfZJ316jCRqtjvegGlLNMfBHJIfJWb5m1sGo/o/qZIY2VQjlnDq5ChAMuU8yb+LlyxEqfpErG0EgX+RF/qb4mtwKrrKKKcSvI0ksisruQoChbEdbknlywcPyC2jX/hCkh/8AV1yXG6RDO3pz/wC3H0F2Fq0l4fTNGSyd2FUtvZLoLjrZcfPVP9FlWRdnijXqzEAf7cXj9E0Aj4eIRMk3dSOudDddTnsDc7ZrYWaaWgp3yE+3PBPrVIYrvqy6RsVJF7Eabix2OnywtLSU1AqxMLva6U0Ni583N7KOrMficOvaBGNNLkZkbKbMpsw9D1wk0/BYqWPvJ3EKMb3a7SzN6au7H4nyw3pvG/8Aok9mSNLVI6zhMllKU8Y8C2dL5mNi7Fbg3su+mOc9fHE3dKDJKLfZx2+zHIufZQDex1PIHEmOvknzRxx/V4Cj2BP28hytlLMD9nY2OUXPW22I8UMNNEC+WJDsLeJyeg9pmPxJxVY8CP8AIcj0Av6fHyx6y/v9/pjlQSZkDEEX1sRYgHUAjkQCLjrfEgYASJULr5YQ+3HDmeeEBsjMbwvexD7MhPLMoDL+JSOYxYNVyPwwn9vqRWpwWsEzAM53jzaI4/le1/wsTyweDCNPxcGRoaxD3isR3yDLJodyNBItxcHQ+eGbsugzrd1Y2KxyL7Mi81sdVZWAJQ2IueRwqcU4xU0zJFVCOa6BgJVzaEkaPvup1v8A1xlHxanJBUvSuSDcEyREjY/fUjkRe3pfC2M0W7xKnWaFldcyspDL10sfj/bFRjhoyRrDMsgzs1K/ssrLlLwyA+y2zDkSDb2sWV2f4q0wIa2YAElTdXHJ0I0IOx6EWxV/aPs+aWtZXYpDMxeKQbK17rfplJsba2NxjSNHY/1TMacsLZ+7J02zZTy6X5YrlYI3yKjBM4LwljYI9yHhYnYE2sTtcX9o4s6lRjCmcgvl8TLoCeo/ris6iIfaCVDlvadVFmicaLMgPutzG2ttLqcBodM9BWCAMpV08LA7gj1x0eQE3Ylr6hfPnptvfU46Q00h3cSx5bRyDUMF5EnUMosMragW5AYjOxVSctyhv8GsDoN+Rtii0SZwoo8pZcgSLW5zXJI5Md/8o/PHbiEOezlcqHQja+RRbN0FvibYhcTsrq8kr3GyLvfXbkuJE0LzjW3dyJZbbhyQVtfViSLW8zhfAUcUlzjMNBc25XtjqxzRsoF3S7qegt4x8gG/ynrjY4XLGoZxljtZQ7eNjprbkPlbGoJjGysNwbj99MbaGTIfDy+irfOxutvaG9reu+JcFVZCXlnzHUKjkW65r33xEr6QxSd5m0YZo7HU3uNemXVfhjjRVRjbvL6628+pPlieh9hX6tfXLXa/hv8AnfXGY1O9WTfvm1AOk1hYgEaZtNOWMwQFtcF4CUKyzOZJQPCLALGTvlA3a2mY8r2sDqrdsuHrJVEuAVW2byUHM/8AtU4sJMVx9IXFliV4wQZJ9D+CIE3J82It6X64Z6EWxToGetrkVybzSgH8IJucvQAbfDBx/oqqZZ5O6V+6zsE5eEEgeL0x64HxGWkkigo4ozVPEpd3QM6s4z2XNouVMu/njc3DeM1wLzNMkX3qiUU8Vv5SRcei4l9lH4Pb/R5R03/rKyFDzRT3sn+lL/ni1OykaQcMUUoNijyR5hY+IsVLACwJFjbFPU3ZijjZUkqjUyuQqxUqHJmY2GaaTS1z7q3xftBw8LF3anwKgjUctBl2B/euA2aj5+qfo8mzs0k0aAkm7MSTfU32BN/PG6fgdBBnFRVrJmQrZBcqT7wy5vEOV+uF7jHBZxKyhJJfEQCAXJty5m4wU4D2HnYS/WIxCpibu2kYCz3WxIBuLC++KfSE+2ehxLhcJ+ypZJ25d6xsf8ut/wDThtNTXSUazR93SlpCgjKeygW4NzexN7WsNsCeGpw2gFzMssvNlGc38reFfnfDIOMzSUnewQAJ3uVVqCVuSpOewG1tN8UivP4Eb/WKM/YmrqTeWpaU+YZh+ZsMWx9EPA2o6eaFnDN3gfa1gygdT9w4rKuh4pUaGpjjU+7GWX/tUE/PDp9FVE3DkqBUNnaVkZQARsGBJLeuF9SGMRDGXbLQrg3dtlNiFJBtext0OmK3peHksZpXaSUjxTSHUDmF91F8lA874Y63tE8gKr4QQdtT8T/xhTh4NLUP9u3egMckKDLEACQCy3Oc/wAxIHTngenFx2abTJdHxYSSIkC50LAPOdEAvY93pd2tz9nz5Y3w/hHjMjEyS6gyObkWJBC8kXTZQPO+CNVNBR2ExMs9rpTxat5FuSr5kgeuBnEaJ5pXWZ7xhtIk8KtcBryG93vfbQeRw6dvAjVLIY4bUq4ORg6g2DKbgkb+tjp0xPGIFDFkslgosSALCwGUbbDfE5cBjI8zjwm+FztLHnppVKZ/DfJza3IeZF7eeGVjfb9/voMBKvW/L9MZBKoquKSwxASpFU0ocLEZBchSCygNuBluNdipGlsREl4dLuktKx5o3eJ8QdfyxP8ArndLJA0X1ilJeTKTZoWQkPZuq7n1vzOB3/QaOfWnqjEx9ycW+AcaH88KEMcAoKqncPSSx1EJuWytbYE+JDqpNrXHlfEvtpxSOspYp49TGWDI26lgND/pIBwqTcCraNhIFbTaSI3HzXl6jBQ8SWXIakCCWVMwmUeCQZiPtkX8SkFl1BG2N4D5GX6OJllp2RZSSpvkbeMdAeanr/TELtdw14pu+1A5OoBZDbUFffiI1I5eLkbYUZu94fVLJGwBGuhupB5XGjIw5+nO2LF4xULWUQkR8ucK0bE6o4IAF+RzXX44KeKZqzYm8OIWVAv2ZdlzopvFKpNs8Z5Fb6odtbW1USOL0ndVFmvlYcuXW3wNx6YCfWza9spDgOg0CyD2XUe7cgggaaeYs0duAQIpOQax9CL/ANL4MXgEtipN4BYLnddNdATe403Y6f8A7j3VBSqNMzK6m9lN28ttEGJ1XCzLmUgG1iba3HnyFra4CfWUiFjaZ9Rf3Rfkx97GeDIYKlo3tNOzOCoYKDZQbkWuNTqL8tCNNcQytwCQVvrYix+WOnDKlwpeQAMPGgyi4VQc+Vd8uWx8iD1xpK1p80rMPaCgc9tf0/vjGOVTTK8ZubGPxDzU2zD12b/VgIfGSToq7/oowwwyZWDWvbkeY5g+RGmBPFaIiXu0GWP2lPLKdb368vhbCSQyIL8R1/4OmNY7fXVXwqFsNr74zCf2MfRatipa7gHeVks8ptAhzyH0tZR1Zm0A+Owxacj2UnoD/TFTV1bPxGfuI07uGJiWF7KoBs0kjcyQDb8sUkJEk8L47JTiqrgAs8sndREgHuyfE5Ab7qBU+IxH/wCk1VYBPVVCpG2olqZbXANiUTVjrpZRjpxc/XqyOmpEZokcgED2i73kkY8gdhfkB6Y98RycQ4tHTxkinVlp4yOUUd8zD1s7388TZQaPo04DS9/LOjPMKddJGQorOQ38NPa8IB1Jv4hottbghj0A9NtBivvoj4mtRFUBY1jjjZEjjX3UKtux1ZibsWO5PLQYeK+o7qKR9fAjH5C4/wD3CmPnjtX22q45pI0IiQSMqlE1bU65jfW3TELgnZ+prTIZxNbumMby5rZ7qF9rla506YnydqauQkQUyqVJuVjMjBjv4muAT6YjHhVdU5zUPIoCkgyuFVm0stswte9725Ys1fbJhjhnA6GiIaaeN5RzJzkfyot7f1wbbtcj0ztDDLURJIoYgBfGQbDfNa1+WEKk7MwIb1VXFYf4cJLk+pUYZU7a0kFO0MMTtFdW8KhBcXGpJvrfmLnDp14JuP8AZGqu1vEW0gpRAOoUFvm5t+WDn0b0FdLJMagSOxCZSzBvvX52A1HTCrP9J2X+FTxL5uTIf0GHf6Fe1k1XWT962YLCMoCqoW7i+398JKUVlNtjxi+UWHQdmDp3jfBdfmdsKldxureSSCBFo4VYhpAQ80n8p2Qa7m5HLFmg4rbjna+np6qSGGCSqq8xJUjJFGdrlmGoFt9R54SMrfyDJUsHbg/ZsIjPpHH7TyyHVurMzG7HzJtjjxLijF//ACoXK6qwqH1BW2QFEvck5Odhz1viGaeercNVP3zXusKgiFD5J75H3mv8MEuMyJTd335IfJlWNRmd/E7DKBrsT5Dri2f5fgl9fk8cFpBGzEs7u9szubsxF7D7oGpsAAN8G73/AH+74XOH1c0sil1WKIXKxDxOSBcF2Ggtb2RfzOD3edP38f0GMwo7ZsBq82LDBYD9/wBuWBXGVswPUYAyK94nXikqWcxrJDKMsqc7tmGYeZUkeYBHLA5uyFJVXain7t//AGn3+R8X/cMGO1OWN1mKGRdFkQc0uTe/JlaxU8j64F1/ZaGtd5qKoGZyXMTixUnU6bjU32I88Z7CCJKXiHDzcZ1Qc0OZD6jUfMDHZu1a1Kf+ap1kC+HvEujLmuR+HUgm2xscdDxfiNDpKrMg08X2if6r3Hz+GNR9qaSRXWSmyd7bOYmtfKcwOU2sQefmeuF0Y32gggehjkp81oTlOYWax9oHkdSDcYEU/GWWikpxexdHU9B73+4L8b4aaKSlkpnpoXZgQxs4s3i3JNraabeWEGlBDFG31H6EfvmMLPsaIUrpryFxtNGHP8wsW/3K3zw/zqtZRED2rWF9wy7A+elsVzFqiqd43Kn+V/7g/PDp2QrcrPA1/CdD++hsR5emGgzSQMEStHexykaDezLuD1sL/IYCVEmRz3SeJtbkXPwXkL8zthm41SdxK2Ua371N/FtnToDz9COmA3EEdgO7sA1iCu+Ui4JJ5dR64d6ERHWZYnWWS/ej3FOY328ROgBBsV1xKVSkzZox3CgFGF0WzC4Pm1iNDsb4GNPFGtmUSsDy9lb8i27DywTKvNFHIzd2UYg3HhKm1iq7Eg3A6gjphRjZXnyIv89RjzXxvLBlXUx625lCdfk1jb8RxJdSwJtoDYX3t1/tjhETmyg2LXW/mQQAfInQ+uC1gwKj4WlhmuTzIOMwOnqGzHMSDfUa6eWMxL3LoamfQtfMFidjewGtt7eXnirh2haqljp6eMxwF1zIurOMwu0pG+lzbYeeLK47MiwsZGyJszWvYWPLniuJO1CZhT0MfcJKyq0lh3slyF1PujXlr6YeQsRh7U9o4qCGSGDKKiTNnKf4eYkkkj37GwHLfSwuK4Pwo8Phq6yT21DU1NyzSuLSOPJEza+uCvC+xsFMzT1DBruREG13YhAAfac6fP44K1XZx+LVKtUnuaWHNlhUjRAbu7tsC5Fzby1wsk2FNIJfRFw1aRY0J+1qqf6wyndVVwsfzVyfniw+KQh4ZFOzKwPPS2v/ABikeA9tRN2jSVdInJgjH/x5SqacrsA1vPF4o9239nVrdbaD4DX5YkOfNnazt88zmOmJhp10VV8LMOrEai/T53OONB2Lmkh+sVEiwQnZ5SSzei76+diemGcdh4KWpqayr0p4ZX7uMj+I2Y5dOY2sOZ30BwldpO1UtbKXc2UFikY2QHU+p6t/QYrfYldG5KShU2M88n8kaqD6Fz+mJVNx6liglhSnkkSRlZ+9k1OQkr7IuPhjvQ9jI4oVqOIymBH1jiH8Vx1ta4Hla/W2OM3aSjjFoKJTb3pTcn4a/wBcMAiDtTGn8OkpY/MpnPzY4tL6EOMSVDVMj5LIqIoRAg8RZj66KMVgO28o/hxU8f8ALEL/AJnF0fQ5O8lE88pBeSVhcAL4Uso26HNhZPGwpeCwFk8sI/aX6pBO81VUxwhrWQayta/ui5tr0OHLNrioe13ZGKo4g87L77Z76BsojVM1+Qs364X007wadVkJxduGmUrw6LuIjoamUXdv/rT9SbeWO1NRExpq8j965Z3bMxzoupJ2F0AsNBpgHU9p6Sn0aUOw0CReI+Q00HpcYmQ1MtTBIWVqdB3eVVa0hVnCtnIGl7roNRrjoSS1lkXb3hE2fiUSN3KkyTHQhNRHfTM7bC1723PIYYUbS/7H/GFvhvDQqhY1CKOmg9fM+eDNLLnW/K5t00JAI67XvjSRosld70+f/HXEDi6eENzBsfj+XLE0t+/74i1vijbpa/TbXQfrgDCT2jv3LMtjk8RB2dbEMvxB+djywq1/ZwPHHNw894FBMgvaRDe4uLg3AuCRvYHnh3rlupUWJI0vtflfyvhAm4HIsT1dOxCDWynxqc2V0Nua3v0I1wJDI3Sdu6qA5JhnA0Kyqb/6tG+d8d4Kzh00qSlWp3VgxAAeJrEEggDQHbYb4iQ9ti6hKmOOoXbxjK49GH788aPCaKo/gTGmc+5N7J9HH63wthoPcC7PrG8jxSxyxuMq5TdlF72PwAGFvjNADOwt4v63Flb4NYH4eeO3E+zM1MIWUNcizOhJCtmIBDDYFcp+eJnaOHKFlW+ZDYeY94H+vzwXqqMhdhfOA22bwN5Nup/L8jhh75o6hWGuYKGHX++mYejDC7VZUkLi/dTb+V9/irf088Hq6nJiRs2ZgALr7w3BHmCAR5+uEQw08XqwYA+7Kyi33sxtb4jX1GEx6cgvC7WtcrrYWOv5E/1wXPFnjpw6hCxFzpmUgeXmL6cr4DcRrBOROBkIbKRe9ja4I52309RvijkJRBWVIzZF7xupGnoq+t7X56YM0i2bNI9llXLZ9G1ItYcsrAHp6a4ivGwb7KOxYXztsL9On9edsR6u0T2IMkvNjfKAeevkcDRtkviXExGNstrgA6sxGlydgMc0NwCOYv8APHBKJZY85s0iNZr7Mraqbc8pBHxFxjtTVCklVt4QNtvhjW+Q0GQ1LJZpkPeEDMQAbkaX9Ta/xxmBuMxqRrLT7SUomhMZKgNfMWNgFFrkn0OEThcdHDUJHTfbzu+ksgPdx87qu7WA9o/PDX2z4Q1UiQoDcm9xsPXlbTCnw2iioXzBhVVaKzEIfsogFbNc+8QL6D8t8CWzIb+BcLKstTVyZ5bg5j7MYJHhjHXzAudh574lxGSsh+q0YaGlOjzMPtajyROSHz3+YxC7L8JnqZkqq2TIqXaNGORI7AkMw2FuQPxOJtb9I1PTEQ8OjNVUWsJWHgGlrqNyPPQeZxm0BJ8HI8Ao+DLG7gvWTsqRBmuY1LrmkI2FvTy62t6GEILDe5JPUnc/v9MUXT9gKmrZ6ytmPhHeO2lhl1AzHTS1gALDF5RSXF9r6676+XXyxKSfI8WfP307cTl/6h3DG0SIroOpYeJj1NwR5D1OPHY6gXh1O1fVjxSLanhPtPfXMb7X09F15gYfvpF4DTfWlr6wjuYYgO73zuGYqv4t9uZ8gcVUa+TjFfaRsgKuUUaiNFVmyjzNtTzOvTBWMm8ALjnHZaqZppmzM3yUclUcgOn64buB9iIoYPrfEmMcfuQjR3PQjcH8I15kjHbs32di4bAtfxAXlOtPTne+4JB97nroo1OthhT7Qdopq2VpZTtchRfLGCdgPU6nmcHWWbeg5VdvQpy0lNDAnK6hm+PK/wA/XF5fR07Nw2nkY+KRS7cgSzMxNtBrfFI8D7GxQwir4kxiiP8ADh2kl56jcDy0PMlRveP0d1McnDado1yrksBzADMADvrYdcCTbWTKuBizDrj567adieIVNVNLDDNJG8rELraxLG4DEDLYD54+hCcfM/aDtJxJZGVaqqaO/hyu9gDey+HoBgLQXscuxn0SzQKJqkJG/WRhaMfC4vhim4lRRLJFFMKucoWMcdiuVPG3ivl0y9b+WKf4T2arq6TxrUMo3dxI3yzbnFqdluxb0viEDKgVs7G2YgowN7m5OuKxtrdIlKk+2DZTNU/xzkj/APYjNgf/ALHGregsPXDNw5wI1VQPCALDQAAZR6Cy7YX24nDAArHvpbC0cepJHXoPNrYKcEqXkDPIqozG2VTcKFAty1bxG/LTTFXXBNXyFh56/wBPgMeiL45Z/if3ueWPS+evly/vhRhYmjynXrhCr2npJy9MWCu2VgPEC29mXY6G48jpzxYXFFPeOvnp8df1wn8Y4k9HUd6FDxuqiRG2JUmzDowsLHGlodANuN0tQT9ap8rG32kOhv1K7f1x5bsgsovR1KS//G/gf5H+2O1Rwekqmz08xgkdrmOXa51Nj0v64E8S7MVVPq0ZIHvpqPXTUfEDE3fKsJP4XNW0neDxII1DNG9ypUsFJAOlgWFyp54JycWWsiOVO7kAGb7txqrDpqDcf1wJ4T24lRe6m+3iYZSrnxWO4D7/ADv8MMPCeGQlJJKVi6aFkb+JH5Ee8v4v64MXwjPyK8NPmVkYWjc2H/xydPQ208rYNcH4eTAI2Jv4lI6EHSx9LEeuA9XGUZ0Oit/23ujeqnwnywc7OcQzqyMPtI/F65dD+Rv6DywFsLOHD0IzqbeEgkbEE8wOh38iSMcUan+0RwYpCNP/AG3I1VhzQn5emC/H+LxxPH30WeN1IEiGzqeY6MLEGxxDnFFPl+3AGxDgqw3N76c/Ua4Pgxz4U+eO19tuVgf0uCLcjccscOJxC6SMSMoysLXzc1t0O+vQYyKVUnsLgDQG4IOwvcaEXtcj8J08WJtTT5wyG/ita2hBuCCPMHDrKF5A9GA7KCtoWuGCnxC4tmPWxsbDpzxER44GsNXY2NjcAXHO2O1RVnQKpVWJBy6uT5/8DHrikMS5JHBzhVVgosGZRYE9CVAJ6m+EYyJ5TGY90tJUsgYx767jY7c+lsaw+ehbQ0/SFPUaJAWsR41TQsBa2o1PtWsN8CeAcPHDr1FYQrNGypAPbIJXU8lGltfO/TE7tf2zenlaOJFVz/ikXNr2sotYbeeInY/h3fpUTVf8Nu7vJIdwGLMcx39lRppyxN7G4JfA4KrjE7F0tThHyLcqgaxCn8RBNyx6ctsFW45wrhCmOFfrk49oqfswfxOb5vQA/DA3iPH5KtJqagukSIM1hlM13VAg2yrdttLgG/TESHsXT8PVZuKsWdheKkiPjbzc6ZV9PmdsK30FLs1WdoOIcYYL7FOpBKICsa2PPcsR57dBj6AUfv8Ae39cUZwz6RJqupp6OCKKmpnlRTFEoJKZgWDMfIG5AGLyD9P3+mEdDFVfT9wppY6VlJ8He6cj/Dtp1wrdl+CrwmMVtYT37ArDAD4jmFjm87H0Ub3JAxZH0p9pBRRQy913r3cJ91TZTmY72t0Hy3xVvZbh9VXV0NZUtZFkRrsPaAYEKi8k/epw8V1sVvsVePcbnrqgySnMxNlUXsgvoqjf9Sd8OnAeGx8HgaprbNNKoEdPoTowYZuhDKCTsvmdMFa2ek4PHnMaPVuLqm5BPvM24F/nsOuEegp5+KSVUspd5FhZkIFlzBkVUHIL4jYf3wWqfbBd/QJ7Q9pJqyYyztc+6o9lR0Uch589zj6D+hgyDhaRyIyMjuLMLGzESLp5h764rPhHZWn4TGKriJV5t4YBZtRz828z4V8zbFg/Q72petWreQKp71SFHJSgA9fZ1Y74RrsKfQ/VcV0brlOu/I4ojjf0rcXpyiFYYs63TJEGuoJW/iY9MX3Ibgi19MVHxrt1weHKpjkq5I1y+EWUdRmJUHW+wOMq5C74FVO3vG5v8dkHUpGn5ZL4kwy1kzp9arZZUzLnjzEIwuLgi4BBGm2O0n0zUy/wuFRAfjcfpGf645n6cN7cPphp97/hMUTguBGpvkNQcFSGWVI0AtLIDbyY2+AFrDlgxSr3bKpOrXJA3FgbE9ATpfrbCXDxuueQR5UhDIkhceM5XF1sSSCxHywwcCpVjdjqWYeJ3N2axU6npYHQaYsm3HGiNJSzsZVb5flj1nt+9fgMR8xPl5nf4DHSMfvngDgrja+ME81H5EjX5jCj2gkUKplF4i2SS3tAG9nXzUj8zh241FdAeh/r5+oGFPjECtGwf2dz5W5/Df4YwyE/tH2ReFUkg+3iK3LpqNzY9QCtvIG+BnDe1M8HsSMB91vEvyO3wtidBV1VEzhCQqWLDdCG0BsdCDyYdRriYnGqOpAWqh7t7W72Pn5kDX5hsRrOMDfZkXH6SpI+tQ9099Jotr9SBr/3Y99oaeSmqDV05HdSNmR0N18WrKbaWJvoeWPDfR8JBnpqhJF89/jlv+YGJVJQTcPhZnyyIXVZYTqjI4YA6jRgykX81wzT5Aq4IXG4jdGtYsNuQa3s+jAkeoGIdBxAwyCVdbCzKfejOlj5j2flhi408U0BkiJaMi5HvLbcH8SjUdbDCqw1BGrXN+hJAt8HF/iMCWxkPNPTx1MXdkK6OPDm5ehGqt56+hGmE/tD2ZeniUlbFWKMeqm7Rtpp99Tb7ow1cJnVoonQ/hIGlmHUdSMGeJ0hqYSjWcMLBhoQdCuZTp7QAuNPEdBhnH3IW6ZWvCnvA1/8Nr7XsrCxPmAdxzBOGFJA6AjS2+t7H15+vMG+BtBSxxsVD6m6Eg3ylhp6g2I8jYY78LbLeIixGg8vL5ar5XHLGjgLycOJOUcZQFEt2LjctexHkdj8ceeHwlVaNwD3pXKP8TODpa+h0LDX72CFRGcpy+0viGl9NM1vPLr8MBvqbZs7NlXfOT4gw2Kn9NsZgC+WtbVYxY7ZpNbefixmJ9LLPMveRlcjEkfaKvMg+E6jW+mMwbXbBUvBO4/xujic5o/rE3hOVhZENtLk7+guMRKaCbiiZ3lyqJcgRRZFVVucq/euygE+eN4zCLLpjPCsZqnjtPwWArFGGnYAoCLqLH+I594g2sBz6DCHwDgdTxmrctJr7c0zm5VfJRqegVdPQY1jMJLYywh67B/9ONfFT0ULP3QeR6mX25CqlbKD7K3e+w5ac8W5fGYzCsIk9v8AhzVPdxkqFs24Jtql/W4FrWGFZe1sRqY6OlBMkjhGlI0jF/EVVrXIHLb+bGYzFk6iqJtW2BqDscksneTs08rm/jOlz1HP1Pywb49x6PhaBI1DzsjMFAyoqjmdrgEbDU25YzGYp6nxWCUPk7ZU8klTxCdnJMkjbsxAsOQA2AHQYur6Guy0lC0yyupM6K+VdcuQkatzJzjbGsZiPtXs9xX3P3UWkhxQPaD6LpamQmjW8jVEue7hVVb6HXzvsCdcbxmEWmO9kmj/AP8APEpH21XGp6IjPb4sV/pgvRfQHCntVDOfOMAfIPjeMwE6M0aliGZRt3caxG3Pu8wv5aWFvLEeLjkLyCnhBd2tme1ggvv4rE620GMxmOlt6I0tjIp59cejLyG/T/k4zGYJjjWR5o2ub2F9NALa/HbC1UAN/Q4zGYwUKNDxuJY3o6sEpYokq6si5gbHmQGAI3t0OB/Guw8sIaSJhJELG/skA66qf0PwxmMxNJO7GboA0nEniYMjMjdVNv36HDrw3tgtTE1PVjRwF71BqDcEXX+YDUfLGsZiabQ1WcKPg8lNVNC5BVoy2mzr7ptyOpFvXlgVLTgMy+6AxtzyKTmF+qMLg88ZjMO1gCCHZ4v3rAWtb7UciRqHXzO9vXBHivG3pZElXxRv4XUnmNiOh/4GMxmD/E3J4p+GxTrJJAAVckspGVka+YLfmt9rHT+kHiQaKdXF/ENQTe45qfyseoxmMwf42bmiazg2YbH4XFv+DgDW08n1gp7Y89LKdQR0OUjGYzBYDHiiU2MjXH4b/pjMZjMTcintP//Z"/>
          <p:cNvSpPr>
            <a:spLocks noChangeAspect="1" noChangeArrowheads="1"/>
          </p:cNvSpPr>
          <p:nvPr/>
        </p:nvSpPr>
        <p:spPr bwMode="auto">
          <a:xfrm>
            <a:off x="215900" y="-690563"/>
            <a:ext cx="2619375" cy="1743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202" name="Picture 10" descr="http://1.bp.blogspot.com/-XrZhphSWj7Q/Th-0ZinGneI/AAAAAAAAC_8/KSug0HR9apc/s640/3.jpg"/>
          <p:cNvPicPr>
            <a:picLocks noChangeAspect="1" noChangeArrowheads="1"/>
          </p:cNvPicPr>
          <p:nvPr/>
        </p:nvPicPr>
        <p:blipFill rotWithShape="1">
          <a:blip r:embed="rId5">
            <a:extLst>
              <a:ext uri="{28A0092B-C50C-407E-A947-70E740481C1C}">
                <a14:useLocalDpi xmlns:a14="http://schemas.microsoft.com/office/drawing/2010/main" val="0"/>
              </a:ext>
            </a:extLst>
          </a:blip>
          <a:srcRect l="-262" r="-3"/>
          <a:stretch/>
        </p:blipFill>
        <p:spPr bwMode="auto">
          <a:xfrm>
            <a:off x="6096000" y="4648199"/>
            <a:ext cx="3048000" cy="30289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29.media.tumblr.com/tumblr_lh51fmELIS1qas3eno1_5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21003"/>
            <a:ext cx="9144000" cy="610819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0" y="7715249"/>
            <a:ext cx="8458200" cy="914400"/>
          </a:xfrm>
          <a:prstGeom prst="rect">
            <a:avLst/>
          </a:prstGeom>
        </p:spPr>
        <p:txBody>
          <a:bodyPr>
            <a:normAutofit fontScale="97500"/>
          </a:bodyPr>
          <a:lstStyle/>
          <a:p>
            <a:r>
              <a:rPr lang="en-US" sz="2400" dirty="0" smtClean="0">
                <a:latin typeface="+mj-lt"/>
                <a:ea typeface="+mj-ea"/>
                <a:cs typeface="+mj-cs"/>
              </a:rPr>
              <a:t>Frank </a:t>
            </a:r>
            <a:r>
              <a:rPr lang="en-US" sz="2400" dirty="0" err="1" smtClean="0">
                <a:latin typeface="+mj-lt"/>
                <a:ea typeface="+mj-ea"/>
                <a:cs typeface="+mj-cs"/>
              </a:rPr>
              <a:t>O’Gehry</a:t>
            </a:r>
            <a:r>
              <a:rPr lang="en-US" sz="2400" dirty="0" smtClean="0">
                <a:latin typeface="+mj-lt"/>
                <a:ea typeface="+mj-ea"/>
                <a:cs typeface="+mj-cs"/>
              </a:rPr>
              <a:t>: 8 Spruce street, NY, 2011</a:t>
            </a:r>
            <a:endParaRPr kumimoji="0" lang="sr-Latn-RS" sz="2400" i="0" u="none" strike="noStrike" kern="1200" cap="none" spc="0" normalizeH="0" baseline="0" noProof="0" dirty="0" smtClean="0">
              <a:ln>
                <a:noFill/>
              </a:ln>
              <a:solidFill>
                <a:schemeClr val="tx1"/>
              </a:solidFill>
              <a:uLnTx/>
              <a:uFillTx/>
              <a:latin typeface="+mj-lt"/>
              <a:ea typeface="+mj-ea"/>
              <a:cs typeface="+mj-cs"/>
            </a:endParaRP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spTree>
    <p:extLst>
      <p:ext uri="{BB962C8B-B14F-4D97-AF65-F5344CB8AC3E}">
        <p14:creationId xmlns:p14="http://schemas.microsoft.com/office/powerpoint/2010/main" val="14764647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www.architecture.name/files/designshare/Zaha-Hadid--Kartal--1.jpg?0"/>
          <p:cNvPicPr>
            <a:picLocks noChangeAspect="1" noChangeArrowheads="1"/>
          </p:cNvPicPr>
          <p:nvPr/>
        </p:nvPicPr>
        <p:blipFill>
          <a:blip r:embed="rId2"/>
          <a:srcRect/>
          <a:stretch>
            <a:fillRect/>
          </a:stretch>
        </p:blipFill>
        <p:spPr bwMode="auto">
          <a:xfrm>
            <a:off x="0" y="3267074"/>
            <a:ext cx="9144000" cy="4114802"/>
          </a:xfrm>
          <a:prstGeom prst="rect">
            <a:avLst/>
          </a:prstGeom>
          <a:noFill/>
        </p:spPr>
      </p:pic>
      <p:sp>
        <p:nvSpPr>
          <p:cNvPr id="3" name="Title 1"/>
          <p:cNvSpPr txBox="1">
            <a:spLocks/>
          </p:cNvSpPr>
          <p:nvPr/>
        </p:nvSpPr>
        <p:spPr>
          <a:xfrm>
            <a:off x="0" y="7715249"/>
            <a:ext cx="8458200" cy="914400"/>
          </a:xfrm>
          <a:prstGeom prst="rect">
            <a:avLst/>
          </a:prstGeom>
        </p:spPr>
        <p:txBody>
          <a:bodyPr>
            <a:normAutofit fontScale="97500"/>
          </a:bodyPr>
          <a:lstStyle/>
          <a:p>
            <a:r>
              <a:rPr lang="en-US" sz="2400" dirty="0" err="1" smtClean="0">
                <a:latin typeface="+mj-lt"/>
                <a:ea typeface="+mj-ea"/>
                <a:cs typeface="+mj-cs"/>
              </a:rPr>
              <a:t>Zaha</a:t>
            </a:r>
            <a:r>
              <a:rPr lang="en-US" sz="2400" dirty="0" smtClean="0">
                <a:latin typeface="+mj-lt"/>
                <a:ea typeface="+mj-ea"/>
                <a:cs typeface="+mj-cs"/>
              </a:rPr>
              <a:t> </a:t>
            </a:r>
            <a:r>
              <a:rPr lang="en-US" sz="2400" dirty="0" err="1" smtClean="0">
                <a:latin typeface="+mj-lt"/>
                <a:ea typeface="+mj-ea"/>
                <a:cs typeface="+mj-cs"/>
              </a:rPr>
              <a:t>Hadid</a:t>
            </a:r>
            <a:r>
              <a:rPr lang="en-US" sz="2400" dirty="0" smtClean="0">
                <a:latin typeface="+mj-lt"/>
                <a:ea typeface="+mj-ea"/>
                <a:cs typeface="+mj-cs"/>
              </a:rPr>
              <a:t>: </a:t>
            </a:r>
            <a:r>
              <a:rPr lang="en-US" sz="2400" dirty="0" err="1" smtClean="0">
                <a:latin typeface="+mj-lt"/>
                <a:ea typeface="+mj-ea"/>
                <a:cs typeface="+mj-cs"/>
              </a:rPr>
              <a:t>Kartal</a:t>
            </a:r>
            <a:r>
              <a:rPr lang="en-US" sz="2400" dirty="0" smtClean="0">
                <a:latin typeface="+mj-lt"/>
                <a:ea typeface="+mj-ea"/>
                <a:cs typeface="+mj-cs"/>
              </a:rPr>
              <a:t> </a:t>
            </a:r>
            <a:r>
              <a:rPr lang="en-US" sz="2400" dirty="0" err="1" smtClean="0">
                <a:latin typeface="+mj-lt"/>
                <a:ea typeface="+mj-ea"/>
                <a:cs typeface="+mj-cs"/>
              </a:rPr>
              <a:t>Pendik</a:t>
            </a:r>
            <a:r>
              <a:rPr lang="en-US" sz="2400" dirty="0" smtClean="0">
                <a:latin typeface="+mj-lt"/>
                <a:ea typeface="+mj-ea"/>
                <a:cs typeface="+mj-cs"/>
              </a:rPr>
              <a:t> </a:t>
            </a:r>
            <a:r>
              <a:rPr lang="en-US" sz="2400" dirty="0" err="1" smtClean="0">
                <a:latin typeface="+mj-lt"/>
                <a:ea typeface="+mj-ea"/>
                <a:cs typeface="+mj-cs"/>
              </a:rPr>
              <a:t>Masterplan</a:t>
            </a:r>
            <a:r>
              <a:rPr lang="en-US" sz="2400" dirty="0" smtClean="0">
                <a:latin typeface="+mj-lt"/>
                <a:ea typeface="+mj-ea"/>
                <a:cs typeface="+mj-cs"/>
              </a:rPr>
              <a:t>, </a:t>
            </a:r>
            <a:r>
              <a:rPr lang="en-US" sz="2400" dirty="0" err="1" smtClean="0">
                <a:latin typeface="+mj-lt"/>
                <a:ea typeface="+mj-ea"/>
                <a:cs typeface="+mj-cs"/>
              </a:rPr>
              <a:t>Istambul</a:t>
            </a:r>
            <a:r>
              <a:rPr lang="en-US" sz="2400" dirty="0" smtClean="0">
                <a:latin typeface="+mj-lt"/>
                <a:ea typeface="+mj-ea"/>
                <a:cs typeface="+mj-cs"/>
              </a:rPr>
              <a:t>, Turkey, 2006</a:t>
            </a:r>
            <a:endParaRPr kumimoji="0" lang="sr-Latn-RS" sz="2400" i="0" u="none" strike="noStrike" kern="1200" cap="none" spc="0" normalizeH="0" baseline="0" noProof="0" dirty="0" smtClean="0">
              <a:ln>
                <a:noFill/>
              </a:ln>
              <a:solidFill>
                <a:schemeClr val="tx1"/>
              </a:solidFill>
              <a:uLnTx/>
              <a:uFillTx/>
              <a:latin typeface="+mj-lt"/>
              <a:ea typeface="+mj-ea"/>
              <a:cs typeface="+mj-cs"/>
            </a:endParaRP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sp>
        <p:nvSpPr>
          <p:cNvPr id="4" name="Title 1"/>
          <p:cNvSpPr txBox="1">
            <a:spLocks/>
          </p:cNvSpPr>
          <p:nvPr/>
        </p:nvSpPr>
        <p:spPr>
          <a:xfrm>
            <a:off x="685800" y="1905000"/>
            <a:ext cx="8458200" cy="914400"/>
          </a:xfrm>
          <a:prstGeom prst="rect">
            <a:avLst/>
          </a:prstGeom>
        </p:spPr>
        <p:txBody>
          <a:bodyPr>
            <a:normAutofit fontScale="97500"/>
          </a:bodyPr>
          <a:lstStyle/>
          <a:p>
            <a:r>
              <a:rPr lang="en-US" sz="2900" b="1" dirty="0" smtClean="0">
                <a:effectLst>
                  <a:outerShdw blurRad="38100" dist="38100" dir="2700000" algn="tl">
                    <a:srgbClr val="000000">
                      <a:alpha val="43137"/>
                    </a:srgbClr>
                  </a:outerShdw>
                </a:effectLst>
                <a:latin typeface="+mj-lt"/>
                <a:ea typeface="+mj-ea"/>
                <a:cs typeface="+mj-cs"/>
              </a:rPr>
              <a:t>&gt; Freeform </a:t>
            </a:r>
            <a:r>
              <a:rPr lang="en-US" sz="2900" b="1" dirty="0" smtClean="0">
                <a:effectLst>
                  <a:outerShdw blurRad="38100" dist="38100" dir="2700000" algn="tl">
                    <a:srgbClr val="000000">
                      <a:alpha val="43137"/>
                    </a:srgbClr>
                  </a:outerShdw>
                </a:effectLst>
                <a:latin typeface="+mj-lt"/>
                <a:ea typeface="+mj-ea"/>
                <a:cs typeface="+mj-cs"/>
              </a:rPr>
              <a:t>urbanism</a:t>
            </a:r>
            <a:endParaRPr kumimoji="0" lang="sr-Latn-R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endParaRP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7715249"/>
            <a:ext cx="8458200" cy="914400"/>
          </a:xfrm>
          <a:prstGeom prst="rect">
            <a:avLst/>
          </a:prstGeom>
        </p:spPr>
        <p:txBody>
          <a:bodyPr>
            <a:normAutofit fontScale="97500"/>
          </a:bodyPr>
          <a:lstStyle/>
          <a:p>
            <a:r>
              <a:rPr lang="en-US" sz="2400" dirty="0" err="1" smtClean="0">
                <a:latin typeface="+mj-lt"/>
                <a:ea typeface="+mj-ea"/>
                <a:cs typeface="+mj-cs"/>
              </a:rPr>
              <a:t>Zaha</a:t>
            </a:r>
            <a:r>
              <a:rPr lang="en-US" sz="2400" dirty="0" smtClean="0">
                <a:latin typeface="+mj-lt"/>
                <a:ea typeface="+mj-ea"/>
                <a:cs typeface="+mj-cs"/>
              </a:rPr>
              <a:t> </a:t>
            </a:r>
            <a:r>
              <a:rPr lang="en-US" sz="2400" dirty="0" err="1" smtClean="0">
                <a:latin typeface="+mj-lt"/>
                <a:ea typeface="+mj-ea"/>
                <a:cs typeface="+mj-cs"/>
              </a:rPr>
              <a:t>Hadid</a:t>
            </a:r>
            <a:r>
              <a:rPr lang="en-US" sz="2400" dirty="0" smtClean="0">
                <a:latin typeface="+mj-lt"/>
                <a:ea typeface="+mj-ea"/>
                <a:cs typeface="+mj-cs"/>
              </a:rPr>
              <a:t>: </a:t>
            </a:r>
            <a:r>
              <a:rPr lang="en-US" sz="2400" dirty="0" err="1" smtClean="0">
                <a:latin typeface="+mj-lt"/>
                <a:ea typeface="+mj-ea"/>
                <a:cs typeface="+mj-cs"/>
              </a:rPr>
              <a:t>Kartal</a:t>
            </a:r>
            <a:r>
              <a:rPr lang="en-US" sz="2400" dirty="0" smtClean="0">
                <a:latin typeface="+mj-lt"/>
                <a:ea typeface="+mj-ea"/>
                <a:cs typeface="+mj-cs"/>
              </a:rPr>
              <a:t> </a:t>
            </a:r>
            <a:r>
              <a:rPr lang="en-US" sz="2400" dirty="0" err="1" smtClean="0">
                <a:latin typeface="+mj-lt"/>
                <a:ea typeface="+mj-ea"/>
                <a:cs typeface="+mj-cs"/>
              </a:rPr>
              <a:t>Pendik</a:t>
            </a:r>
            <a:r>
              <a:rPr lang="en-US" sz="2400" dirty="0" smtClean="0">
                <a:latin typeface="+mj-lt"/>
                <a:ea typeface="+mj-ea"/>
                <a:cs typeface="+mj-cs"/>
              </a:rPr>
              <a:t> </a:t>
            </a:r>
            <a:r>
              <a:rPr lang="en-US" sz="2400" dirty="0" err="1" smtClean="0">
                <a:latin typeface="+mj-lt"/>
                <a:ea typeface="+mj-ea"/>
                <a:cs typeface="+mj-cs"/>
              </a:rPr>
              <a:t>Masterplan</a:t>
            </a:r>
            <a:r>
              <a:rPr lang="en-US" sz="2400" dirty="0" smtClean="0">
                <a:latin typeface="+mj-lt"/>
                <a:ea typeface="+mj-ea"/>
                <a:cs typeface="+mj-cs"/>
              </a:rPr>
              <a:t>, </a:t>
            </a:r>
            <a:r>
              <a:rPr lang="en-US" sz="2400" dirty="0" err="1" smtClean="0">
                <a:latin typeface="+mj-lt"/>
                <a:ea typeface="+mj-ea"/>
                <a:cs typeface="+mj-cs"/>
              </a:rPr>
              <a:t>Istambul</a:t>
            </a:r>
            <a:r>
              <a:rPr lang="en-US" sz="2400" dirty="0" smtClean="0">
                <a:latin typeface="+mj-lt"/>
                <a:ea typeface="+mj-ea"/>
                <a:cs typeface="+mj-cs"/>
              </a:rPr>
              <a:t>, Turkey, 2006</a:t>
            </a:r>
            <a:endParaRPr kumimoji="0" lang="sr-Latn-RS" sz="2400" i="0" u="none" strike="noStrike" kern="1200" cap="none" spc="0" normalizeH="0" baseline="0" noProof="0" dirty="0" smtClean="0">
              <a:ln>
                <a:noFill/>
              </a:ln>
              <a:solidFill>
                <a:schemeClr val="tx1"/>
              </a:solidFill>
              <a:uLnTx/>
              <a:uFillTx/>
              <a:latin typeface="+mj-lt"/>
              <a:ea typeface="+mj-ea"/>
              <a:cs typeface="+mj-cs"/>
            </a:endParaRP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pic>
        <p:nvPicPr>
          <p:cNvPr id="9220" name="Picture 4" descr="http://zha.blob.core.windows.net/zha/wp-content/files_mf/cache/th_65d1300db123ce22f6e2569fb36764f8_1245_karta_rend_06.jpg"/>
          <p:cNvPicPr>
            <a:picLocks noChangeAspect="1" noChangeArrowheads="1"/>
          </p:cNvPicPr>
          <p:nvPr/>
        </p:nvPicPr>
        <p:blipFill rotWithShape="1">
          <a:blip r:embed="rId2">
            <a:extLst>
              <a:ext uri="{28A0092B-C50C-407E-A947-70E740481C1C}">
                <a14:useLocalDpi xmlns:a14="http://schemas.microsoft.com/office/drawing/2010/main" val="0"/>
              </a:ext>
            </a:extLst>
          </a:blip>
          <a:srcRect r="28942"/>
          <a:stretch/>
        </p:blipFill>
        <p:spPr bwMode="auto">
          <a:xfrm>
            <a:off x="1" y="1752600"/>
            <a:ext cx="9144000" cy="5791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9461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1905000"/>
            <a:ext cx="8458200" cy="914400"/>
          </a:xfrm>
          <a:prstGeom prst="rect">
            <a:avLst/>
          </a:prstGeom>
        </p:spPr>
        <p:txBody>
          <a:bodyPr>
            <a:normAutofit fontScale="97500"/>
          </a:bodyPr>
          <a:lstStyle/>
          <a:p>
            <a:r>
              <a:rPr lang="en-US" sz="2900" b="1" dirty="0" smtClean="0">
                <a:effectLst>
                  <a:outerShdw blurRad="38100" dist="38100" dir="2700000" algn="tl">
                    <a:srgbClr val="000000">
                      <a:alpha val="43137"/>
                    </a:srgbClr>
                  </a:outerShdw>
                </a:effectLst>
                <a:latin typeface="+mj-lt"/>
                <a:ea typeface="+mj-ea"/>
                <a:cs typeface="+mj-cs"/>
              </a:rPr>
              <a:t>&gt; Freeform design</a:t>
            </a:r>
            <a:endParaRPr kumimoji="0" lang="sr-Latn-R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endParaRP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pic>
        <p:nvPicPr>
          <p:cNvPr id="74760" name="Picture 8" descr="http://interspacedesign.files.wordpress.com/2010/03/feet-antoniolupi-gallery1.jpg"/>
          <p:cNvPicPr>
            <a:picLocks noChangeAspect="1" noChangeArrowheads="1"/>
          </p:cNvPicPr>
          <p:nvPr/>
        </p:nvPicPr>
        <p:blipFill>
          <a:blip r:embed="rId2"/>
          <a:srcRect/>
          <a:stretch>
            <a:fillRect/>
          </a:stretch>
        </p:blipFill>
        <p:spPr bwMode="auto">
          <a:xfrm>
            <a:off x="5638800" y="3200400"/>
            <a:ext cx="3505200" cy="4673600"/>
          </a:xfrm>
          <a:prstGeom prst="rect">
            <a:avLst/>
          </a:prstGeom>
          <a:noFill/>
        </p:spPr>
      </p:pic>
      <p:pic>
        <p:nvPicPr>
          <p:cNvPr id="74764" name="Picture 12" descr="http://www.gresstnan.com/wp-content/uploads/2012/03/Glass-Stingray-Coffee-Table-by-Stephan-Veit.jpg"/>
          <p:cNvPicPr>
            <a:picLocks noChangeAspect="1" noChangeArrowheads="1"/>
          </p:cNvPicPr>
          <p:nvPr/>
        </p:nvPicPr>
        <p:blipFill>
          <a:blip r:embed="rId3"/>
          <a:srcRect/>
          <a:stretch>
            <a:fillRect/>
          </a:stretch>
        </p:blipFill>
        <p:spPr bwMode="auto">
          <a:xfrm>
            <a:off x="0" y="4724400"/>
            <a:ext cx="5649632" cy="3143250"/>
          </a:xfrm>
          <a:prstGeom prst="rect">
            <a:avLst/>
          </a:prstGeom>
          <a:noFill/>
        </p:spPr>
      </p:pic>
      <p:sp>
        <p:nvSpPr>
          <p:cNvPr id="3" name="Rectangle 2"/>
          <p:cNvSpPr/>
          <p:nvPr/>
        </p:nvSpPr>
        <p:spPr>
          <a:xfrm>
            <a:off x="0" y="7853065"/>
            <a:ext cx="9144000" cy="369332"/>
          </a:xfrm>
          <a:prstGeom prst="rect">
            <a:avLst/>
          </a:prstGeom>
        </p:spPr>
        <p:txBody>
          <a:bodyPr wrap="square">
            <a:spAutoFit/>
          </a:bodyPr>
          <a:lstStyle/>
          <a:p>
            <a:r>
              <a:rPr lang="en-US" dirty="0" smtClean="0"/>
              <a:t>CORIAN, Stingray </a:t>
            </a:r>
            <a:r>
              <a:rPr lang="en-US" dirty="0"/>
              <a:t>coffee </a:t>
            </a:r>
            <a:r>
              <a:rPr lang="en-US" dirty="0" smtClean="0"/>
              <a:t>table, </a:t>
            </a:r>
            <a:r>
              <a:rPr lang="en-US" dirty="0" err="1" smtClean="0"/>
              <a:t>Draenert</a:t>
            </a:r>
            <a:r>
              <a:rPr lang="en-US" dirty="0"/>
              <a:t>, designed by Stephan </a:t>
            </a:r>
            <a:r>
              <a:rPr lang="en-US" dirty="0" err="1"/>
              <a:t>Veit</a:t>
            </a:r>
            <a:r>
              <a:rPr lang="en-US" dirty="0"/>
              <a:t>.</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azurebumble.files.wordpress.com/2010/07/am-3.jpg?w=655"/>
          <p:cNvPicPr>
            <a:picLocks noChangeAspect="1" noChangeArrowheads="1"/>
          </p:cNvPicPr>
          <p:nvPr/>
        </p:nvPicPr>
        <p:blipFill>
          <a:blip r:embed="rId2"/>
          <a:srcRect/>
          <a:stretch>
            <a:fillRect/>
          </a:stretch>
        </p:blipFill>
        <p:spPr bwMode="auto">
          <a:xfrm>
            <a:off x="2286000" y="0"/>
            <a:ext cx="6858000" cy="9144000"/>
          </a:xfrm>
          <a:prstGeom prst="rect">
            <a:avLst/>
          </a:prstGeom>
          <a:noFill/>
        </p:spPr>
      </p:pic>
      <p:sp>
        <p:nvSpPr>
          <p:cNvPr id="3" name="Rectangle 2"/>
          <p:cNvSpPr/>
          <p:nvPr/>
        </p:nvSpPr>
        <p:spPr>
          <a:xfrm>
            <a:off x="190500" y="8610600"/>
            <a:ext cx="8915400" cy="323165"/>
          </a:xfrm>
          <a:prstGeom prst="rect">
            <a:avLst/>
          </a:prstGeom>
        </p:spPr>
        <p:txBody>
          <a:bodyPr wrap="square">
            <a:spAutoFit/>
          </a:bodyPr>
          <a:lstStyle/>
          <a:p>
            <a:r>
              <a:rPr lang="en-US" sz="1500" dirty="0"/>
              <a:t>Designer : Amanda </a:t>
            </a:r>
            <a:r>
              <a:rPr lang="en-US" sz="1500" dirty="0" err="1"/>
              <a:t>Levete</a:t>
            </a:r>
            <a:r>
              <a:rPr lang="en-US" sz="1500" dirty="0"/>
              <a:t> </a:t>
            </a:r>
            <a:r>
              <a:rPr lang="en-US" sz="1500" dirty="0" smtClean="0"/>
              <a:t>Architects, Fabricator </a:t>
            </a:r>
            <a:r>
              <a:rPr lang="en-US" sz="1500" dirty="0"/>
              <a:t>: DuPont : </a:t>
            </a:r>
            <a:r>
              <a:rPr lang="en-US" sz="1500" dirty="0" err="1"/>
              <a:t>Corian</a:t>
            </a:r>
            <a:r>
              <a:rPr lang="en-US" sz="1500" dirty="0"/>
              <a:t> Super </a:t>
            </a:r>
            <a:r>
              <a:rPr lang="en-US" sz="1500" dirty="0" smtClean="0"/>
              <a:t>Surfaces, Milan </a:t>
            </a:r>
            <a:r>
              <a:rPr lang="en-US" sz="1500" dirty="0"/>
              <a:t>Design Week April 2009</a:t>
            </a:r>
            <a:endParaRPr lang="en-US" sz="1500" dirty="0">
              <a:effectLs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Image"/>
          <p:cNvPicPr>
            <a:picLocks noChangeAspect="1" noChangeArrowheads="1"/>
          </p:cNvPicPr>
          <p:nvPr/>
        </p:nvPicPr>
        <p:blipFill>
          <a:blip r:embed="rId2"/>
          <a:srcRect/>
          <a:stretch>
            <a:fillRect/>
          </a:stretch>
        </p:blipFill>
        <p:spPr bwMode="auto">
          <a:xfrm>
            <a:off x="2133600" y="2895600"/>
            <a:ext cx="7010400" cy="5456133"/>
          </a:xfrm>
          <a:prstGeom prst="rect">
            <a:avLst/>
          </a:prstGeom>
          <a:noFill/>
        </p:spPr>
      </p:pic>
      <p:sp>
        <p:nvSpPr>
          <p:cNvPr id="3" name="Title 1"/>
          <p:cNvSpPr txBox="1">
            <a:spLocks/>
          </p:cNvSpPr>
          <p:nvPr/>
        </p:nvSpPr>
        <p:spPr>
          <a:xfrm>
            <a:off x="685800" y="1905000"/>
            <a:ext cx="8458200" cy="914400"/>
          </a:xfrm>
          <a:prstGeom prst="rect">
            <a:avLst/>
          </a:prstGeom>
        </p:spPr>
        <p:txBody>
          <a:bodyPr>
            <a:normAutofit fontScale="97500"/>
          </a:bodyPr>
          <a:lstStyle/>
          <a:p>
            <a:r>
              <a:rPr lang="en-US" sz="2900" b="1" dirty="0" smtClean="0">
                <a:effectLst>
                  <a:outerShdw blurRad="38100" dist="38100" dir="2700000" algn="tl">
                    <a:srgbClr val="000000">
                      <a:alpha val="43137"/>
                    </a:srgbClr>
                  </a:outerShdw>
                </a:effectLst>
                <a:latin typeface="+mj-lt"/>
                <a:ea typeface="+mj-ea"/>
                <a:cs typeface="+mj-cs"/>
              </a:rPr>
              <a:t>&gt; NURBS </a:t>
            </a:r>
            <a:r>
              <a:rPr lang="en-US" sz="2900" b="1" dirty="0" err="1" smtClean="0">
                <a:effectLst>
                  <a:outerShdw blurRad="38100" dist="38100" dir="2700000" algn="tl">
                    <a:srgbClr val="000000">
                      <a:alpha val="43137"/>
                    </a:srgbClr>
                  </a:outerShdw>
                </a:effectLst>
                <a:latin typeface="+mj-lt"/>
                <a:ea typeface="+mj-ea"/>
                <a:cs typeface="+mj-cs"/>
              </a:rPr>
              <a:t>modeliranje</a:t>
            </a:r>
            <a:endParaRPr kumimoji="0" lang="sr-Latn-R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endParaRP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sp>
        <p:nvSpPr>
          <p:cNvPr id="4" name="Rectangle 3"/>
          <p:cNvSpPr/>
          <p:nvPr/>
        </p:nvSpPr>
        <p:spPr>
          <a:xfrm>
            <a:off x="914400" y="8469868"/>
            <a:ext cx="7696200" cy="369332"/>
          </a:xfrm>
          <a:prstGeom prst="rect">
            <a:avLst/>
          </a:prstGeom>
        </p:spPr>
        <p:txBody>
          <a:bodyPr wrap="square">
            <a:spAutoFit/>
          </a:bodyPr>
          <a:lstStyle/>
          <a:p>
            <a:r>
              <a:rPr lang="en-US" dirty="0" smtClean="0"/>
              <a:t>Jacob </a:t>
            </a:r>
            <a:r>
              <a:rPr lang="en-US" dirty="0" err="1" smtClean="0"/>
              <a:t>Winer</a:t>
            </a:r>
            <a:r>
              <a:rPr lang="en-US" dirty="0" smtClean="0"/>
              <a:t>, </a:t>
            </a:r>
            <a:r>
              <a:rPr lang="en-US" dirty="0" smtClean="0">
                <a:hlinkClick r:id="rId3"/>
              </a:rPr>
              <a:t>http://forums.sketchucation.com/viewtopic.php?f=10&amp;t=12967</a:t>
            </a:r>
            <a:r>
              <a:rPr lang="en-US" dirty="0" smtClean="0"/>
              <a:t> </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mail-attachment.googleusercontent.com/attachment/?saduie=AG9B_P8g4JnaOhY7Rf9dYFa-7VaL&amp;attid=0.1&amp;disp=emb&amp;view=att&amp;th=1373b865ab27dba0"/>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4007" r="2703"/>
          <a:stretch/>
        </p:blipFill>
        <p:spPr bwMode="auto">
          <a:xfrm rot="5400000">
            <a:off x="935965" y="863176"/>
            <a:ext cx="9130352" cy="73403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t0.gstatic.com/images?q=tbn:ANd9GcQ_2hpJYffqt91oUwcOV1Fs0CRSlXwhZQJAeICRo4MunMs8mFP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81000"/>
            <a:ext cx="1181100" cy="14859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04800" y="8575287"/>
            <a:ext cx="4572000" cy="523220"/>
          </a:xfrm>
          <a:prstGeom prst="rect">
            <a:avLst/>
          </a:prstGeom>
        </p:spPr>
        <p:txBody>
          <a:bodyPr>
            <a:spAutoFit/>
          </a:bodyPr>
          <a:lstStyle/>
          <a:p>
            <a:r>
              <a:rPr lang="en-US" sz="1400" b="1" dirty="0"/>
              <a:t>Source: </a:t>
            </a:r>
            <a:r>
              <a:rPr lang="en-US" sz="1400" b="1" dirty="0" err="1"/>
              <a:t>Potmann</a:t>
            </a:r>
            <a:r>
              <a:rPr lang="en-US" sz="1400" b="1" dirty="0"/>
              <a:t>, </a:t>
            </a:r>
            <a:r>
              <a:rPr lang="en-US" sz="1400" b="1" dirty="0" err="1"/>
              <a:t>Asperl</a:t>
            </a:r>
            <a:r>
              <a:rPr lang="en-US" sz="1400" b="1" dirty="0"/>
              <a:t>, Hofer, </a:t>
            </a:r>
            <a:r>
              <a:rPr lang="en-US" sz="1400" b="1" dirty="0" err="1"/>
              <a:t>Kilian</a:t>
            </a:r>
            <a:r>
              <a:rPr lang="en-US" sz="1400" b="1" dirty="0"/>
              <a:t>: Architectural Geometry, Bentley Institute Press, 2007</a:t>
            </a:r>
            <a:endParaRPr lang="en-US" sz="1400" b="1" dirty="0"/>
          </a:p>
        </p:txBody>
      </p:sp>
    </p:spTree>
    <p:extLst>
      <p:ext uri="{BB962C8B-B14F-4D97-AF65-F5344CB8AC3E}">
        <p14:creationId xmlns:p14="http://schemas.microsoft.com/office/powerpoint/2010/main" val="2420311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22300" y="3276600"/>
            <a:ext cx="8928100" cy="4239399"/>
            <a:chOff x="622300" y="1899336"/>
            <a:chExt cx="8928100" cy="4239399"/>
          </a:xfrm>
        </p:grpSpPr>
        <p:sp>
          <p:nvSpPr>
            <p:cNvPr id="3" name="Rectangle 2"/>
            <p:cNvSpPr/>
            <p:nvPr/>
          </p:nvSpPr>
          <p:spPr>
            <a:xfrm>
              <a:off x="622300" y="1899336"/>
              <a:ext cx="4267200" cy="369332"/>
            </a:xfrm>
            <a:prstGeom prst="rect">
              <a:avLst/>
            </a:prstGeom>
          </p:spPr>
          <p:txBody>
            <a:bodyPr wrap="square">
              <a:spAutoFit/>
            </a:bodyPr>
            <a:lstStyle/>
            <a:p>
              <a:r>
                <a:rPr lang="en-US" b="1" dirty="0" err="1" smtClean="0"/>
                <a:t>Princip</a:t>
              </a:r>
              <a:r>
                <a:rPr lang="en-US" b="1" dirty="0" smtClean="0"/>
                <a:t> 01: </a:t>
              </a:r>
              <a:r>
                <a:rPr lang="sr-Latn-RS" dirty="0" smtClean="0"/>
                <a:t>Dinamičan</a:t>
              </a:r>
              <a:r>
                <a:rPr lang="en-US" dirty="0" smtClean="0"/>
                <a:t> </a:t>
              </a:r>
              <a:r>
                <a:rPr lang="en-US" dirty="0" err="1" smtClean="0"/>
                <a:t>razvoj</a:t>
              </a:r>
              <a:r>
                <a:rPr lang="en-US" dirty="0" smtClean="0"/>
                <a:t> CAAD-</a:t>
              </a:r>
              <a:r>
                <a:rPr lang="sr-Latn-CS" dirty="0" smtClean="0"/>
                <a:t>a</a:t>
              </a:r>
              <a:endParaRPr lang="en-US" dirty="0"/>
            </a:p>
          </p:txBody>
        </p:sp>
        <p:sp>
          <p:nvSpPr>
            <p:cNvPr id="4" name="Rectangle 3"/>
            <p:cNvSpPr/>
            <p:nvPr/>
          </p:nvSpPr>
          <p:spPr>
            <a:xfrm>
              <a:off x="622300" y="2508935"/>
              <a:ext cx="4572000" cy="369332"/>
            </a:xfrm>
            <a:prstGeom prst="rect">
              <a:avLst/>
            </a:prstGeom>
          </p:spPr>
          <p:txBody>
            <a:bodyPr>
              <a:spAutoFit/>
            </a:bodyPr>
            <a:lstStyle/>
            <a:p>
              <a:r>
                <a:rPr lang="en-US" b="1" dirty="0" err="1" smtClean="0"/>
                <a:t>Princip</a:t>
              </a:r>
              <a:r>
                <a:rPr lang="en-US" b="1" dirty="0" smtClean="0"/>
                <a:t> 0</a:t>
              </a:r>
              <a:r>
                <a:rPr lang="sr-Latn-CS" b="1" dirty="0" smtClean="0"/>
                <a:t>2</a:t>
              </a:r>
              <a:r>
                <a:rPr lang="en-US" b="1" dirty="0" smtClean="0"/>
                <a:t>: </a:t>
              </a:r>
              <a:r>
                <a:rPr lang="sr-Latn-CS" dirty="0" smtClean="0"/>
                <a:t>Približavanje korisniku</a:t>
              </a:r>
              <a:endParaRPr lang="en-US" dirty="0"/>
            </a:p>
          </p:txBody>
        </p:sp>
        <p:sp>
          <p:nvSpPr>
            <p:cNvPr id="5" name="Rectangle 4"/>
            <p:cNvSpPr/>
            <p:nvPr/>
          </p:nvSpPr>
          <p:spPr>
            <a:xfrm>
              <a:off x="622300" y="3016936"/>
              <a:ext cx="4572000" cy="646331"/>
            </a:xfrm>
            <a:prstGeom prst="rect">
              <a:avLst/>
            </a:prstGeom>
          </p:spPr>
          <p:txBody>
            <a:bodyPr>
              <a:spAutoFit/>
            </a:bodyPr>
            <a:lstStyle/>
            <a:p>
              <a:r>
                <a:rPr lang="en-US" b="1" dirty="0" err="1" smtClean="0"/>
                <a:t>Princip</a:t>
              </a:r>
              <a:r>
                <a:rPr lang="en-US" b="1" dirty="0" smtClean="0"/>
                <a:t> 0</a:t>
              </a:r>
              <a:r>
                <a:rPr lang="sr-Latn-CS" b="1" dirty="0" smtClean="0"/>
                <a:t>3</a:t>
              </a:r>
              <a:r>
                <a:rPr lang="en-US" b="1" dirty="0" smtClean="0"/>
                <a:t>: </a:t>
              </a:r>
              <a:r>
                <a:rPr lang="en-US" dirty="0" err="1" smtClean="0"/>
                <a:t>Slika</a:t>
              </a:r>
              <a:r>
                <a:rPr lang="en-US" dirty="0" smtClean="0"/>
                <a:t> </a:t>
              </a:r>
              <a:r>
                <a:rPr lang="en-US" dirty="0" err="1" smtClean="0"/>
                <a:t>kao</a:t>
              </a:r>
              <a:r>
                <a:rPr lang="en-US" dirty="0" smtClean="0"/>
                <a:t> </a:t>
              </a:r>
              <a:r>
                <a:rPr lang="en-US" dirty="0" err="1" smtClean="0"/>
                <a:t>sredstvo</a:t>
              </a:r>
              <a:r>
                <a:rPr lang="en-US" dirty="0" smtClean="0"/>
                <a:t> </a:t>
              </a:r>
              <a:r>
                <a:rPr lang="en-US" dirty="0" err="1" smtClean="0"/>
                <a:t>saop</a:t>
              </a:r>
              <a:r>
                <a:rPr lang="sr-Cyrl-CS" dirty="0" smtClean="0"/>
                <a:t>š</a:t>
              </a:r>
              <a:r>
                <a:rPr lang="en-US" dirty="0" err="1" smtClean="0"/>
                <a:t>tavanja</a:t>
              </a:r>
              <a:r>
                <a:rPr lang="en-US" dirty="0" smtClean="0"/>
                <a:t> </a:t>
              </a:r>
              <a:r>
                <a:rPr lang="en-US" dirty="0" err="1" smtClean="0"/>
                <a:t>arhitektonske</a:t>
              </a:r>
              <a:r>
                <a:rPr lang="en-US" dirty="0" smtClean="0"/>
                <a:t> </a:t>
              </a:r>
              <a:r>
                <a:rPr lang="en-US" dirty="0" err="1" smtClean="0"/>
                <a:t>ideje</a:t>
              </a:r>
              <a:endParaRPr lang="en-US" dirty="0"/>
            </a:p>
          </p:txBody>
        </p:sp>
        <p:sp>
          <p:nvSpPr>
            <p:cNvPr id="6" name="Rectangle 5"/>
            <p:cNvSpPr/>
            <p:nvPr/>
          </p:nvSpPr>
          <p:spPr>
            <a:xfrm>
              <a:off x="622300" y="3677335"/>
              <a:ext cx="4572000" cy="369332"/>
            </a:xfrm>
            <a:prstGeom prst="rect">
              <a:avLst/>
            </a:prstGeom>
          </p:spPr>
          <p:txBody>
            <a:bodyPr>
              <a:spAutoFit/>
            </a:bodyPr>
            <a:lstStyle/>
            <a:p>
              <a:r>
                <a:rPr lang="en-US" b="1" dirty="0" err="1" smtClean="0"/>
                <a:t>Princip</a:t>
              </a:r>
              <a:r>
                <a:rPr lang="en-US" b="1" dirty="0" smtClean="0"/>
                <a:t> 0</a:t>
              </a:r>
              <a:r>
                <a:rPr lang="sr-Latn-CS" b="1" dirty="0" smtClean="0"/>
                <a:t>4</a:t>
              </a:r>
              <a:r>
                <a:rPr lang="en-US" b="1" dirty="0" smtClean="0"/>
                <a:t>: </a:t>
              </a:r>
              <a:r>
                <a:rPr lang="sr-Latn-CS" dirty="0" smtClean="0"/>
                <a:t>Preciznost i brzina</a:t>
              </a:r>
              <a:endParaRPr lang="en-US" dirty="0"/>
            </a:p>
          </p:txBody>
        </p:sp>
        <p:sp>
          <p:nvSpPr>
            <p:cNvPr id="7" name="Rectangle 6"/>
            <p:cNvSpPr/>
            <p:nvPr/>
          </p:nvSpPr>
          <p:spPr>
            <a:xfrm>
              <a:off x="622300" y="4032935"/>
              <a:ext cx="4572000" cy="646331"/>
            </a:xfrm>
            <a:prstGeom prst="rect">
              <a:avLst/>
            </a:prstGeom>
          </p:spPr>
          <p:txBody>
            <a:bodyPr>
              <a:spAutoFit/>
            </a:bodyPr>
            <a:lstStyle/>
            <a:p>
              <a:r>
                <a:rPr lang="en-US" b="1" dirty="0" err="1" smtClean="0"/>
                <a:t>Princip</a:t>
              </a:r>
              <a:r>
                <a:rPr lang="en-US" b="1" dirty="0" smtClean="0"/>
                <a:t> 0</a:t>
              </a:r>
              <a:r>
                <a:rPr lang="sr-Latn-CS" b="1" dirty="0" smtClean="0"/>
                <a:t>5</a:t>
              </a:r>
              <a:r>
                <a:rPr lang="en-US" b="1" dirty="0" smtClean="0"/>
                <a:t>: </a:t>
              </a:r>
              <a:r>
                <a:rPr lang="en-US" dirty="0" err="1" smtClean="0"/>
                <a:t>Crte</a:t>
              </a:r>
              <a:r>
                <a:rPr lang="sr-Cyrl-CS" dirty="0" smtClean="0"/>
                <a:t>ž </a:t>
              </a:r>
              <a:r>
                <a:rPr lang="en-US" dirty="0" err="1" smtClean="0"/>
                <a:t>kao</a:t>
              </a:r>
              <a:r>
                <a:rPr lang="en-US" dirty="0" smtClean="0"/>
                <a:t> document </a:t>
              </a:r>
              <a:r>
                <a:rPr lang="en-US" dirty="0" err="1" smtClean="0"/>
                <a:t>i</a:t>
              </a:r>
              <a:r>
                <a:rPr lang="en-US" dirty="0" smtClean="0"/>
                <a:t> </a:t>
              </a:r>
              <a:r>
                <a:rPr lang="en-US" dirty="0" err="1" smtClean="0"/>
                <a:t>sredstvo</a:t>
              </a:r>
              <a:r>
                <a:rPr lang="en-US" dirty="0" smtClean="0"/>
                <a:t> </a:t>
              </a:r>
              <a:r>
                <a:rPr lang="en-US" dirty="0" err="1" smtClean="0"/>
                <a:t>saop</a:t>
              </a:r>
              <a:r>
                <a:rPr lang="sr-Cyrl-CS" dirty="0" smtClean="0"/>
                <a:t>š</a:t>
              </a:r>
              <a:r>
                <a:rPr lang="en-US" dirty="0" err="1" smtClean="0"/>
                <a:t>tavanja</a:t>
              </a:r>
              <a:r>
                <a:rPr lang="en-US" dirty="0" smtClean="0"/>
                <a:t> </a:t>
              </a:r>
              <a:r>
                <a:rPr lang="en-US" dirty="0" err="1" smtClean="0"/>
                <a:t>arhitektonske</a:t>
              </a:r>
              <a:r>
                <a:rPr lang="en-US" dirty="0" smtClean="0"/>
                <a:t> </a:t>
              </a:r>
              <a:r>
                <a:rPr lang="en-US" dirty="0" err="1" smtClean="0"/>
                <a:t>ideje</a:t>
              </a:r>
              <a:endParaRPr lang="en-US" dirty="0"/>
            </a:p>
          </p:txBody>
        </p:sp>
        <p:sp>
          <p:nvSpPr>
            <p:cNvPr id="8" name="Rectangle 7"/>
            <p:cNvSpPr/>
            <p:nvPr/>
          </p:nvSpPr>
          <p:spPr>
            <a:xfrm>
              <a:off x="622300" y="4758205"/>
              <a:ext cx="4572000" cy="646331"/>
            </a:xfrm>
            <a:prstGeom prst="rect">
              <a:avLst/>
            </a:prstGeom>
          </p:spPr>
          <p:txBody>
            <a:bodyPr>
              <a:spAutoFit/>
            </a:bodyPr>
            <a:lstStyle/>
            <a:p>
              <a:r>
                <a:rPr lang="en-US" b="1" dirty="0" err="1" smtClean="0"/>
                <a:t>Princip</a:t>
              </a:r>
              <a:r>
                <a:rPr lang="en-US" b="1" dirty="0" smtClean="0"/>
                <a:t> 0</a:t>
              </a:r>
              <a:r>
                <a:rPr lang="sr-Latn-CS" b="1" dirty="0" smtClean="0"/>
                <a:t>6</a:t>
              </a:r>
              <a:r>
                <a:rPr lang="en-US" b="1" dirty="0" smtClean="0"/>
                <a:t>: </a:t>
              </a:r>
              <a:r>
                <a:rPr lang="en-US" dirty="0" err="1" smtClean="0"/>
                <a:t>Efikasnost</a:t>
              </a:r>
              <a:r>
                <a:rPr lang="en-US" dirty="0" smtClean="0"/>
                <a:t> u </a:t>
              </a:r>
              <a:r>
                <a:rPr lang="en-US" dirty="0" err="1" smtClean="0"/>
                <a:t>izmenama</a:t>
              </a:r>
              <a:r>
                <a:rPr lang="en-US" dirty="0" smtClean="0"/>
                <a:t> </a:t>
              </a:r>
              <a:r>
                <a:rPr lang="en-US" dirty="0" err="1" smtClean="0"/>
                <a:t>tokom</a:t>
              </a:r>
              <a:r>
                <a:rPr lang="en-US" dirty="0" smtClean="0"/>
                <a:t> </a:t>
              </a:r>
              <a:r>
                <a:rPr lang="en-US" dirty="0" err="1" smtClean="0"/>
                <a:t>procesa</a:t>
              </a:r>
              <a:r>
                <a:rPr lang="en-US" dirty="0" smtClean="0"/>
                <a:t> </a:t>
              </a:r>
              <a:r>
                <a:rPr lang="en-US" dirty="0" err="1" smtClean="0"/>
                <a:t>projektovanja</a:t>
              </a:r>
              <a:endParaRPr lang="en-US" dirty="0"/>
            </a:p>
          </p:txBody>
        </p:sp>
        <p:sp>
          <p:nvSpPr>
            <p:cNvPr id="9" name="Rectangle 8"/>
            <p:cNvSpPr/>
            <p:nvPr/>
          </p:nvSpPr>
          <p:spPr>
            <a:xfrm>
              <a:off x="622300" y="5492404"/>
              <a:ext cx="4381500" cy="646331"/>
            </a:xfrm>
            <a:prstGeom prst="rect">
              <a:avLst/>
            </a:prstGeom>
          </p:spPr>
          <p:txBody>
            <a:bodyPr wrap="square">
              <a:spAutoFit/>
            </a:bodyPr>
            <a:lstStyle/>
            <a:p>
              <a:r>
                <a:rPr lang="en-US" b="1" dirty="0" err="1" smtClean="0"/>
                <a:t>Princip</a:t>
              </a:r>
              <a:r>
                <a:rPr lang="en-US" b="1" dirty="0" smtClean="0"/>
                <a:t> 0</a:t>
              </a:r>
              <a:r>
                <a:rPr lang="sr-Latn-CS" b="1" dirty="0" smtClean="0"/>
                <a:t>7</a:t>
              </a:r>
              <a:r>
                <a:rPr lang="en-US" b="1" dirty="0" smtClean="0"/>
                <a:t>:</a:t>
              </a:r>
              <a:r>
                <a:rPr lang="sr-Latn-RS" b="1" dirty="0" smtClean="0"/>
                <a:t> </a:t>
              </a:r>
              <a:r>
                <a:rPr lang="sr-Latn-RS" dirty="0" smtClean="0"/>
                <a:t>Model kao sistem informacija i sredstvo saopštavanja arhitektonske ideje</a:t>
              </a:r>
              <a:endParaRPr lang="en-US" dirty="0"/>
            </a:p>
          </p:txBody>
        </p:sp>
        <p:sp>
          <p:nvSpPr>
            <p:cNvPr id="10" name="Rectangle 9"/>
            <p:cNvSpPr/>
            <p:nvPr/>
          </p:nvSpPr>
          <p:spPr>
            <a:xfrm>
              <a:off x="4978400" y="1899336"/>
              <a:ext cx="3213100" cy="646331"/>
            </a:xfrm>
            <a:prstGeom prst="rect">
              <a:avLst/>
            </a:prstGeom>
          </p:spPr>
          <p:txBody>
            <a:bodyPr wrap="square">
              <a:spAutoFit/>
            </a:bodyPr>
            <a:lstStyle/>
            <a:p>
              <a:r>
                <a:rPr lang="en-US" b="1" dirty="0" err="1" smtClean="0"/>
                <a:t>Princip</a:t>
              </a:r>
              <a:r>
                <a:rPr lang="en-US" b="1" dirty="0" smtClean="0"/>
                <a:t> 0</a:t>
              </a:r>
              <a:r>
                <a:rPr lang="sr-Latn-CS" b="1" dirty="0" smtClean="0"/>
                <a:t>8</a:t>
              </a:r>
              <a:r>
                <a:rPr lang="en-US" b="1" dirty="0" smtClean="0"/>
                <a:t>: </a:t>
              </a:r>
              <a:r>
                <a:rPr lang="sr-Latn-CS" dirty="0" smtClean="0"/>
                <a:t>Objektno orijentisani CAAD</a:t>
              </a:r>
              <a:endParaRPr lang="en-US" dirty="0"/>
            </a:p>
          </p:txBody>
        </p:sp>
        <p:sp>
          <p:nvSpPr>
            <p:cNvPr id="11" name="Rectangle 10"/>
            <p:cNvSpPr/>
            <p:nvPr/>
          </p:nvSpPr>
          <p:spPr>
            <a:xfrm>
              <a:off x="4978400" y="2508936"/>
              <a:ext cx="3556000" cy="369332"/>
            </a:xfrm>
            <a:prstGeom prst="rect">
              <a:avLst/>
            </a:prstGeom>
          </p:spPr>
          <p:txBody>
            <a:bodyPr wrap="square">
              <a:spAutoFit/>
            </a:bodyPr>
            <a:lstStyle/>
            <a:p>
              <a:r>
                <a:rPr lang="en-US" b="1" dirty="0" err="1" smtClean="0"/>
                <a:t>Princip</a:t>
              </a:r>
              <a:r>
                <a:rPr lang="en-US" b="1" dirty="0" smtClean="0"/>
                <a:t> 0</a:t>
              </a:r>
              <a:r>
                <a:rPr lang="sr-Latn-CS" b="1" dirty="0" smtClean="0"/>
                <a:t>9</a:t>
              </a:r>
              <a:r>
                <a:rPr lang="en-US" b="1" dirty="0" smtClean="0"/>
                <a:t>: </a:t>
              </a:r>
              <a:r>
                <a:rPr lang="sr-Latn-RS" dirty="0" smtClean="0"/>
                <a:t>BIM</a:t>
              </a:r>
              <a:endParaRPr lang="en-US" dirty="0"/>
            </a:p>
          </p:txBody>
        </p:sp>
        <p:sp>
          <p:nvSpPr>
            <p:cNvPr id="12" name="Rectangle 11"/>
            <p:cNvSpPr/>
            <p:nvPr/>
          </p:nvSpPr>
          <p:spPr>
            <a:xfrm>
              <a:off x="4978400" y="3042336"/>
              <a:ext cx="3746500" cy="369332"/>
            </a:xfrm>
            <a:prstGeom prst="rect">
              <a:avLst/>
            </a:prstGeom>
          </p:spPr>
          <p:txBody>
            <a:bodyPr wrap="square">
              <a:spAutoFit/>
            </a:bodyPr>
            <a:lstStyle/>
            <a:p>
              <a:r>
                <a:rPr lang="en-US" b="1" dirty="0" err="1" smtClean="0"/>
                <a:t>Princip</a:t>
              </a:r>
              <a:r>
                <a:rPr lang="en-US" b="1" dirty="0" smtClean="0"/>
                <a:t> </a:t>
              </a:r>
              <a:r>
                <a:rPr lang="sr-Latn-CS" b="1" dirty="0" smtClean="0"/>
                <a:t>10: </a:t>
              </a:r>
              <a:r>
                <a:rPr lang="sr-Latn-RS" dirty="0" smtClean="0"/>
                <a:t>Integrisano projektovanje</a:t>
              </a:r>
              <a:endParaRPr lang="en-US" dirty="0"/>
            </a:p>
          </p:txBody>
        </p:sp>
        <p:sp>
          <p:nvSpPr>
            <p:cNvPr id="13" name="Rectangle 12"/>
            <p:cNvSpPr/>
            <p:nvPr/>
          </p:nvSpPr>
          <p:spPr>
            <a:xfrm>
              <a:off x="4978400" y="3499536"/>
              <a:ext cx="4572000" cy="369332"/>
            </a:xfrm>
            <a:prstGeom prst="rect">
              <a:avLst/>
            </a:prstGeom>
          </p:spPr>
          <p:txBody>
            <a:bodyPr>
              <a:spAutoFit/>
            </a:bodyPr>
            <a:lstStyle/>
            <a:p>
              <a:r>
                <a:rPr lang="en-US" b="1" dirty="0" err="1" smtClean="0"/>
                <a:t>Princip</a:t>
              </a:r>
              <a:r>
                <a:rPr lang="en-US" b="1" dirty="0" smtClean="0"/>
                <a:t> </a:t>
              </a:r>
              <a:r>
                <a:rPr lang="sr-Latn-CS" b="1" dirty="0" smtClean="0"/>
                <a:t>11</a:t>
              </a:r>
              <a:r>
                <a:rPr lang="en-US" b="1" dirty="0" smtClean="0"/>
                <a:t>: </a:t>
              </a:r>
              <a:r>
                <a:rPr lang="sr-Latn-CS" dirty="0" smtClean="0"/>
                <a:t>Interoperabilnost</a:t>
              </a:r>
              <a:endParaRPr lang="en-US" dirty="0"/>
            </a:p>
          </p:txBody>
        </p:sp>
        <p:sp>
          <p:nvSpPr>
            <p:cNvPr id="14" name="Rectangle 13"/>
            <p:cNvSpPr/>
            <p:nvPr/>
          </p:nvSpPr>
          <p:spPr>
            <a:xfrm>
              <a:off x="4978400" y="3956736"/>
              <a:ext cx="4572000" cy="369332"/>
            </a:xfrm>
            <a:prstGeom prst="rect">
              <a:avLst/>
            </a:prstGeom>
          </p:spPr>
          <p:txBody>
            <a:bodyPr>
              <a:spAutoFit/>
            </a:bodyPr>
            <a:lstStyle/>
            <a:p>
              <a:r>
                <a:rPr lang="en-US" b="1" dirty="0" err="1" smtClean="0">
                  <a:solidFill>
                    <a:srgbClr val="FF0000"/>
                  </a:solidFill>
                </a:rPr>
                <a:t>Princip</a:t>
              </a:r>
              <a:r>
                <a:rPr lang="en-US" b="1" dirty="0" smtClean="0">
                  <a:solidFill>
                    <a:srgbClr val="FF0000"/>
                  </a:solidFill>
                </a:rPr>
                <a:t> </a:t>
              </a:r>
              <a:r>
                <a:rPr lang="sr-Latn-CS" b="1" dirty="0" smtClean="0">
                  <a:solidFill>
                    <a:srgbClr val="FF0000"/>
                  </a:solidFill>
                </a:rPr>
                <a:t>12</a:t>
              </a:r>
              <a:r>
                <a:rPr lang="en-US" b="1" dirty="0" smtClean="0">
                  <a:solidFill>
                    <a:srgbClr val="FF0000"/>
                  </a:solidFill>
                </a:rPr>
                <a:t>: </a:t>
              </a:r>
              <a:r>
                <a:rPr lang="sr-Latn-CS" dirty="0" smtClean="0">
                  <a:solidFill>
                    <a:srgbClr val="FF0000"/>
                  </a:solidFill>
                </a:rPr>
                <a:t>NURBS modeliranje</a:t>
              </a:r>
              <a:endParaRPr lang="en-US" dirty="0">
                <a:solidFill>
                  <a:srgbClr val="FF0000"/>
                </a:solidFill>
              </a:endParaRPr>
            </a:p>
          </p:txBody>
        </p:sp>
        <p:sp>
          <p:nvSpPr>
            <p:cNvPr id="15" name="Rectangle 14"/>
            <p:cNvSpPr/>
            <p:nvPr/>
          </p:nvSpPr>
          <p:spPr>
            <a:xfrm>
              <a:off x="4978400" y="4413936"/>
              <a:ext cx="4572000" cy="646331"/>
            </a:xfrm>
            <a:prstGeom prst="rect">
              <a:avLst/>
            </a:prstGeom>
          </p:spPr>
          <p:txBody>
            <a:bodyPr>
              <a:spAutoFit/>
            </a:bodyPr>
            <a:lstStyle/>
            <a:p>
              <a:r>
                <a:rPr lang="en-US" b="1" dirty="0" err="1" smtClean="0"/>
                <a:t>Princip</a:t>
              </a:r>
              <a:r>
                <a:rPr lang="en-US" b="1" dirty="0" smtClean="0"/>
                <a:t> </a:t>
              </a:r>
              <a:r>
                <a:rPr lang="sr-Latn-CS" b="1" dirty="0" smtClean="0"/>
                <a:t>13</a:t>
              </a:r>
              <a:r>
                <a:rPr lang="en-US" b="1" dirty="0" smtClean="0"/>
                <a:t>:</a:t>
              </a:r>
              <a:r>
                <a:rPr lang="sr-Latn-RS" b="1" dirty="0" smtClean="0"/>
                <a:t> </a:t>
              </a:r>
              <a:r>
                <a:rPr lang="en-US" dirty="0" err="1" smtClean="0"/>
                <a:t>Matematičko</a:t>
              </a:r>
              <a:r>
                <a:rPr lang="en-US" dirty="0" smtClean="0"/>
                <a:t> </a:t>
              </a:r>
              <a:r>
                <a:rPr lang="en-US" dirty="0" err="1" smtClean="0"/>
                <a:t>definisanje</a:t>
              </a:r>
              <a:r>
                <a:rPr lang="en-US" dirty="0" smtClean="0"/>
                <a:t>  </a:t>
              </a:r>
              <a:r>
                <a:rPr lang="en-US" dirty="0" err="1" smtClean="0"/>
                <a:t>kompleksne</a:t>
              </a:r>
              <a:r>
                <a:rPr lang="en-US" dirty="0" smtClean="0"/>
                <a:t> </a:t>
              </a:r>
              <a:r>
                <a:rPr lang="en-US" dirty="0" err="1" smtClean="0"/>
                <a:t>forme</a:t>
              </a:r>
              <a:endParaRPr lang="en-US" dirty="0"/>
            </a:p>
          </p:txBody>
        </p:sp>
        <p:sp>
          <p:nvSpPr>
            <p:cNvPr id="16" name="Rectangle 15"/>
            <p:cNvSpPr/>
            <p:nvPr/>
          </p:nvSpPr>
          <p:spPr>
            <a:xfrm>
              <a:off x="4978400" y="5099736"/>
              <a:ext cx="4572000" cy="646331"/>
            </a:xfrm>
            <a:prstGeom prst="rect">
              <a:avLst/>
            </a:prstGeom>
          </p:spPr>
          <p:txBody>
            <a:bodyPr>
              <a:spAutoFit/>
            </a:bodyPr>
            <a:lstStyle/>
            <a:p>
              <a:r>
                <a:rPr lang="en-US" b="1" dirty="0" err="1" smtClean="0"/>
                <a:t>Princip</a:t>
              </a:r>
              <a:r>
                <a:rPr lang="en-US" b="1" dirty="0" smtClean="0"/>
                <a:t> </a:t>
              </a:r>
              <a:r>
                <a:rPr lang="sr-Latn-CS" b="1" dirty="0" smtClean="0"/>
                <a:t>14</a:t>
              </a:r>
              <a:r>
                <a:rPr lang="en-US" b="1" dirty="0" smtClean="0"/>
                <a:t>: </a:t>
              </a:r>
              <a:r>
                <a:rPr lang="sr-Latn-CS" dirty="0" smtClean="0"/>
                <a:t>Parametarsko modeliranje</a:t>
              </a:r>
              <a:endParaRPr lang="en-US" dirty="0"/>
            </a:p>
          </p:txBody>
        </p:sp>
        <p:sp>
          <p:nvSpPr>
            <p:cNvPr id="17" name="Rectangle 16"/>
            <p:cNvSpPr/>
            <p:nvPr/>
          </p:nvSpPr>
          <p:spPr>
            <a:xfrm>
              <a:off x="4978400" y="5556936"/>
              <a:ext cx="4013200" cy="369332"/>
            </a:xfrm>
            <a:prstGeom prst="rect">
              <a:avLst/>
            </a:prstGeom>
          </p:spPr>
          <p:txBody>
            <a:bodyPr wrap="square">
              <a:spAutoFit/>
            </a:bodyPr>
            <a:lstStyle/>
            <a:p>
              <a:r>
                <a:rPr lang="en-US" b="1" dirty="0" err="1" smtClean="0"/>
                <a:t>Princip</a:t>
              </a:r>
              <a:r>
                <a:rPr lang="en-US" b="1" dirty="0" smtClean="0"/>
                <a:t> </a:t>
              </a:r>
              <a:r>
                <a:rPr lang="sr-Latn-CS" b="1" dirty="0" smtClean="0"/>
                <a:t>15</a:t>
              </a:r>
              <a:r>
                <a:rPr lang="en-US" b="1" dirty="0" smtClean="0"/>
                <a:t>: </a:t>
              </a:r>
              <a:r>
                <a:rPr lang="sr-Latn-CS" dirty="0" smtClean="0"/>
                <a:t>Fabrikacija</a:t>
              </a:r>
              <a:endParaRPr lang="en-US" dirty="0"/>
            </a:p>
          </p:txBody>
        </p:sp>
      </p:grpSp>
      <p:sp>
        <p:nvSpPr>
          <p:cNvPr id="18" name="Title 1"/>
          <p:cNvSpPr txBox="1">
            <a:spLocks/>
          </p:cNvSpPr>
          <p:nvPr/>
        </p:nvSpPr>
        <p:spPr>
          <a:xfrm>
            <a:off x="685800" y="1905000"/>
            <a:ext cx="8458200" cy="914400"/>
          </a:xfrm>
          <a:prstGeom prst="rect">
            <a:avLst/>
          </a:prstGeom>
        </p:spPr>
        <p:txBody>
          <a:bodyPr>
            <a:normAutofit fontScale="97500"/>
          </a:bodyPr>
          <a:lstStyle/>
          <a:p>
            <a:r>
              <a:rPr lang="en-US" sz="2900" b="1" dirty="0" smtClean="0">
                <a:effectLst>
                  <a:outerShdw blurRad="38100" dist="38100" dir="2700000" algn="tl">
                    <a:srgbClr val="000000">
                      <a:alpha val="43137"/>
                    </a:srgbClr>
                  </a:outerShdw>
                </a:effectLst>
                <a:latin typeface="+mj-lt"/>
                <a:ea typeface="+mj-ea"/>
                <a:cs typeface="+mj-cs"/>
              </a:rPr>
              <a:t>&gt; </a:t>
            </a:r>
            <a:r>
              <a:rPr kumimoji="0" lang="sr-Latn-R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Principi</a:t>
            </a: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http://www.roger99.com/aiblog/img_articoli/esercizi_pennino/pierre-bezier.jpg"/>
          <p:cNvPicPr>
            <a:picLocks noChangeAspect="1" noChangeArrowheads="1"/>
          </p:cNvPicPr>
          <p:nvPr/>
        </p:nvPicPr>
        <p:blipFill>
          <a:blip r:embed="rId2"/>
          <a:srcRect/>
          <a:stretch>
            <a:fillRect/>
          </a:stretch>
        </p:blipFill>
        <p:spPr bwMode="auto">
          <a:xfrm>
            <a:off x="0" y="2971800"/>
            <a:ext cx="9144000" cy="5146766"/>
          </a:xfrm>
          <a:prstGeom prst="rect">
            <a:avLst/>
          </a:prstGeom>
          <a:noFill/>
        </p:spPr>
      </p:pic>
      <p:sp>
        <p:nvSpPr>
          <p:cNvPr id="3" name="Title 1"/>
          <p:cNvSpPr txBox="1">
            <a:spLocks/>
          </p:cNvSpPr>
          <p:nvPr/>
        </p:nvSpPr>
        <p:spPr>
          <a:xfrm>
            <a:off x="685800" y="1905000"/>
            <a:ext cx="8458200" cy="914400"/>
          </a:xfrm>
          <a:prstGeom prst="rect">
            <a:avLst/>
          </a:prstGeom>
        </p:spPr>
        <p:txBody>
          <a:bodyPr>
            <a:normAutofit fontScale="97500"/>
          </a:bodyPr>
          <a:lstStyle/>
          <a:p>
            <a:r>
              <a:rPr lang="en-US" sz="2900" b="1" dirty="0" smtClean="0">
                <a:effectLst>
                  <a:outerShdw blurRad="38100" dist="38100" dir="2700000" algn="tl">
                    <a:srgbClr val="000000">
                      <a:alpha val="43137"/>
                    </a:srgbClr>
                  </a:outerShdw>
                </a:effectLst>
                <a:latin typeface="+mj-lt"/>
                <a:ea typeface="+mj-ea"/>
                <a:cs typeface="+mj-cs"/>
              </a:rPr>
              <a:t>&gt; Pierre </a:t>
            </a:r>
            <a:r>
              <a:rPr lang="en-US" sz="2900" b="1" dirty="0" err="1" smtClean="0">
                <a:effectLst>
                  <a:outerShdw blurRad="38100" dist="38100" dir="2700000" algn="tl">
                    <a:srgbClr val="000000">
                      <a:alpha val="43137"/>
                    </a:srgbClr>
                  </a:outerShdw>
                </a:effectLst>
                <a:latin typeface="+mj-lt"/>
                <a:ea typeface="+mj-ea"/>
                <a:cs typeface="+mj-cs"/>
              </a:rPr>
              <a:t>Bésier</a:t>
            </a:r>
            <a:r>
              <a:rPr lang="en-US" sz="2900" b="1" dirty="0" smtClean="0">
                <a:effectLst>
                  <a:outerShdw blurRad="38100" dist="38100" dir="2700000" algn="tl">
                    <a:srgbClr val="000000">
                      <a:alpha val="43137"/>
                    </a:srgbClr>
                  </a:outerShdw>
                </a:effectLst>
                <a:latin typeface="+mj-lt"/>
                <a:ea typeface="+mj-ea"/>
                <a:cs typeface="+mj-cs"/>
              </a:rPr>
              <a:t> </a:t>
            </a:r>
            <a:r>
              <a:rPr lang="en-US" sz="2900" dirty="0" smtClean="0">
                <a:latin typeface="+mj-lt"/>
                <a:ea typeface="+mj-ea"/>
                <a:cs typeface="+mj-cs"/>
              </a:rPr>
              <a:t>(1910 – 1999)</a:t>
            </a:r>
            <a:r>
              <a:rPr lang="en-US" sz="2900" b="1" dirty="0" smtClean="0">
                <a:effectLst>
                  <a:outerShdw blurRad="38100" dist="38100" dir="2700000" algn="tl">
                    <a:srgbClr val="000000">
                      <a:alpha val="43137"/>
                    </a:srgbClr>
                  </a:outerShdw>
                </a:effectLst>
                <a:latin typeface="+mj-lt"/>
                <a:ea typeface="+mj-ea"/>
                <a:cs typeface="+mj-cs"/>
              </a:rPr>
              <a:t>, Renault</a:t>
            </a:r>
            <a:endParaRPr kumimoji="0" lang="sr-Latn-R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endParaRP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sp>
        <p:nvSpPr>
          <p:cNvPr id="4" name="Title 1"/>
          <p:cNvSpPr txBox="1">
            <a:spLocks/>
          </p:cNvSpPr>
          <p:nvPr/>
        </p:nvSpPr>
        <p:spPr>
          <a:xfrm>
            <a:off x="685800" y="8153400"/>
            <a:ext cx="8458200" cy="914400"/>
          </a:xfrm>
          <a:prstGeom prst="rect">
            <a:avLst/>
          </a:prstGeom>
        </p:spPr>
        <p:txBody>
          <a:bodyPr>
            <a:normAutofit fontScale="97500"/>
          </a:bodyPr>
          <a:lstStyle/>
          <a:p>
            <a:r>
              <a:rPr lang="en-US" sz="2900" b="1" dirty="0" err="1" smtClean="0">
                <a:effectLst>
                  <a:outerShdw blurRad="38100" dist="38100" dir="2700000" algn="tl">
                    <a:srgbClr val="000000">
                      <a:alpha val="43137"/>
                    </a:srgbClr>
                  </a:outerShdw>
                </a:effectLst>
                <a:latin typeface="+mj-lt"/>
                <a:ea typeface="+mj-ea"/>
                <a:cs typeface="+mj-cs"/>
              </a:rPr>
              <a:t>Bésier</a:t>
            </a:r>
            <a:r>
              <a:rPr lang="en-US" sz="2900" b="1" dirty="0" smtClean="0">
                <a:effectLst>
                  <a:outerShdw blurRad="38100" dist="38100" dir="2700000" algn="tl">
                    <a:srgbClr val="000000">
                      <a:alpha val="43137"/>
                    </a:srgbClr>
                  </a:outerShdw>
                </a:effectLst>
                <a:latin typeface="+mj-lt"/>
                <a:ea typeface="+mj-ea"/>
                <a:cs typeface="+mj-cs"/>
              </a:rPr>
              <a:t> curve</a:t>
            </a:r>
            <a:endParaRPr kumimoji="0" lang="sr-Latn-R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endParaRP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a:srcRect l="28111" t="23958" r="29722" b="18750"/>
          <a:stretch>
            <a:fillRect/>
          </a:stretch>
        </p:blipFill>
        <p:spPr bwMode="auto">
          <a:xfrm>
            <a:off x="2362200" y="0"/>
            <a:ext cx="5486400" cy="4191000"/>
          </a:xfrm>
          <a:prstGeom prst="rect">
            <a:avLst/>
          </a:prstGeom>
          <a:noFill/>
          <a:ln w="9525">
            <a:noFill/>
            <a:miter lim="800000"/>
            <a:headEnd/>
            <a:tailEnd/>
          </a:ln>
          <a:effectLst/>
        </p:spPr>
      </p:pic>
      <p:pic>
        <p:nvPicPr>
          <p:cNvPr id="69635" name="Picture 3"/>
          <p:cNvPicPr>
            <a:picLocks noChangeAspect="1" noChangeArrowheads="1"/>
          </p:cNvPicPr>
          <p:nvPr/>
        </p:nvPicPr>
        <p:blipFill>
          <a:blip r:embed="rId3"/>
          <a:srcRect l="27745" t="23958" r="31259" b="9375"/>
          <a:stretch>
            <a:fillRect/>
          </a:stretch>
        </p:blipFill>
        <p:spPr bwMode="auto">
          <a:xfrm>
            <a:off x="2286000" y="4114800"/>
            <a:ext cx="5334000" cy="4876800"/>
          </a:xfrm>
          <a:prstGeom prst="rect">
            <a:avLst/>
          </a:prstGeom>
          <a:noFill/>
          <a:ln w="9525">
            <a:noFill/>
            <a:miter lim="800000"/>
            <a:headEnd/>
            <a:tailEnd/>
          </a:ln>
          <a:effectLst/>
        </p:spPr>
      </p:pic>
      <p:sp>
        <p:nvSpPr>
          <p:cNvPr id="4" name="Rectangle 3"/>
          <p:cNvSpPr/>
          <p:nvPr/>
        </p:nvSpPr>
        <p:spPr>
          <a:xfrm>
            <a:off x="0" y="0"/>
            <a:ext cx="9144000" cy="9144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3276600" y="5791200"/>
            <a:ext cx="5486400" cy="1714500"/>
          </a:xfrm>
          <a:prstGeom prst="rect">
            <a:avLst/>
          </a:prstGeom>
        </p:spPr>
        <p:txBody>
          <a:bodyPr>
            <a:normAutofit fontScale="97500"/>
          </a:bodyPr>
          <a:lstStyle/>
          <a:p>
            <a:pPr marL="238125" indent="-238125" algn="r"/>
            <a:r>
              <a:rPr lang="en-US" sz="2900" b="1" dirty="0" smtClean="0">
                <a:solidFill>
                  <a:schemeClr val="bg1"/>
                </a:solidFill>
                <a:effectLst>
                  <a:outerShdw blurRad="38100" dist="38100" dir="2700000" algn="tl">
                    <a:srgbClr val="000000">
                      <a:alpha val="43137"/>
                    </a:srgbClr>
                  </a:outerShdw>
                </a:effectLst>
                <a:latin typeface="+mj-lt"/>
                <a:ea typeface="+mj-ea"/>
                <a:cs typeface="+mj-cs"/>
              </a:rPr>
              <a:t>&gt; </a:t>
            </a:r>
            <a:r>
              <a:rPr lang="en-US" sz="2900" b="1" dirty="0" smtClean="0">
                <a:solidFill>
                  <a:schemeClr val="bg1"/>
                </a:solidFill>
                <a:effectLst>
                  <a:outerShdw blurRad="38100" dist="38100" dir="2700000" algn="tl">
                    <a:srgbClr val="000000">
                      <a:alpha val="43137"/>
                    </a:srgbClr>
                  </a:outerShdw>
                </a:effectLst>
                <a:latin typeface="+mj-lt"/>
                <a:ea typeface="+mj-ea"/>
                <a:cs typeface="+mj-cs"/>
              </a:rPr>
              <a:t>Mathematics behind NURBS</a:t>
            </a:r>
            <a:endParaRPr lang="en-US" sz="2900" b="1" dirty="0">
              <a:solidFill>
                <a:schemeClr val="bg1"/>
              </a:solidFill>
              <a:latin typeface="+mj-lt"/>
              <a:ea typeface="+mj-ea"/>
              <a:cs typeface="+mj-c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File:NURBstatic.sv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1" y="710682"/>
            <a:ext cx="4495800" cy="1651518"/>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4837" t="26181" r="3116" b="11191"/>
          <a:stretch/>
        </p:blipFill>
        <p:spPr bwMode="auto">
          <a:xfrm>
            <a:off x="126667" y="2362200"/>
            <a:ext cx="9017333" cy="6267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4" name="Picture 6" descr="File:NURBS 3-D surface.gif">
            <a:hlinkClick r:id="rId5"/>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295900" y="0"/>
            <a:ext cx="381000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5716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144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3276600" y="5791200"/>
            <a:ext cx="5486400" cy="1714500"/>
          </a:xfrm>
          <a:prstGeom prst="rect">
            <a:avLst/>
          </a:prstGeom>
        </p:spPr>
        <p:txBody>
          <a:bodyPr>
            <a:normAutofit fontScale="97500"/>
          </a:bodyPr>
          <a:lstStyle/>
          <a:p>
            <a:pPr marL="238125" indent="-238125" algn="r"/>
            <a:r>
              <a:rPr lang="en-US" sz="2900" b="1" dirty="0" smtClean="0">
                <a:solidFill>
                  <a:schemeClr val="bg1"/>
                </a:solidFill>
                <a:effectLst>
                  <a:outerShdw blurRad="38100" dist="38100" dir="2700000" algn="tl">
                    <a:srgbClr val="000000">
                      <a:alpha val="43137"/>
                    </a:srgbClr>
                  </a:outerShdw>
                </a:effectLst>
                <a:latin typeface="+mj-lt"/>
                <a:ea typeface="+mj-ea"/>
                <a:cs typeface="+mj-cs"/>
              </a:rPr>
              <a:t>&gt; </a:t>
            </a:r>
            <a:r>
              <a:rPr lang="en-US" sz="2900" b="1" dirty="0" smtClean="0">
                <a:solidFill>
                  <a:schemeClr val="bg1"/>
                </a:solidFill>
                <a:effectLst>
                  <a:outerShdw blurRad="38100" dist="38100" dir="2700000" algn="tl">
                    <a:srgbClr val="000000">
                      <a:alpha val="43137"/>
                    </a:srgbClr>
                  </a:outerShdw>
                </a:effectLst>
                <a:latin typeface="+mj-lt"/>
                <a:ea typeface="+mj-ea"/>
                <a:cs typeface="+mj-cs"/>
              </a:rPr>
              <a:t>Software</a:t>
            </a:r>
            <a:endParaRPr lang="en-US" sz="2900" b="1" dirty="0">
              <a:solidFill>
                <a:schemeClr val="bg1"/>
              </a:solidFill>
              <a:latin typeface="+mj-lt"/>
              <a:ea typeface="+mj-ea"/>
              <a:cs typeface="+mj-cs"/>
            </a:endParaRPr>
          </a:p>
        </p:txBody>
      </p:sp>
    </p:spTree>
    <p:extLst>
      <p:ext uri="{BB962C8B-B14F-4D97-AF65-F5344CB8AC3E}">
        <p14:creationId xmlns:p14="http://schemas.microsoft.com/office/powerpoint/2010/main" val="27689886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www.rqriley.com/images/scree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9144000" cy="6843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8705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model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9150350" cy="7064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4692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b.vimeocdn.com/ts/460/696/46069647_6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981200"/>
            <a:ext cx="9144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577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1969"/>
          <a:stretch/>
        </p:blipFill>
        <p:spPr bwMode="auto">
          <a:xfrm>
            <a:off x="0" y="1066800"/>
            <a:ext cx="9195343" cy="733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10075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2712"/>
          <a:stretch/>
        </p:blipFill>
        <p:spPr bwMode="auto">
          <a:xfrm>
            <a:off x="1" y="1295400"/>
            <a:ext cx="914585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65961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144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3276600" y="5791200"/>
            <a:ext cx="5486400" cy="1714500"/>
          </a:xfrm>
          <a:prstGeom prst="rect">
            <a:avLst/>
          </a:prstGeom>
        </p:spPr>
        <p:txBody>
          <a:bodyPr>
            <a:normAutofit fontScale="97500"/>
          </a:bodyPr>
          <a:lstStyle/>
          <a:p>
            <a:pPr marL="238125" indent="-238125" algn="r"/>
            <a:r>
              <a:rPr lang="en-US" sz="2900" b="1" dirty="0" smtClean="0">
                <a:solidFill>
                  <a:schemeClr val="bg1"/>
                </a:solidFill>
                <a:effectLst>
                  <a:outerShdw blurRad="38100" dist="38100" dir="2700000" algn="tl">
                    <a:srgbClr val="000000">
                      <a:alpha val="43137"/>
                    </a:srgbClr>
                  </a:outerShdw>
                </a:effectLst>
                <a:latin typeface="+mj-lt"/>
                <a:ea typeface="+mj-ea"/>
                <a:cs typeface="+mj-cs"/>
              </a:rPr>
              <a:t>&gt; </a:t>
            </a:r>
            <a:r>
              <a:rPr lang="en-US" sz="2900" b="1" dirty="0" smtClean="0">
                <a:solidFill>
                  <a:schemeClr val="bg1"/>
                </a:solidFill>
                <a:effectLst>
                  <a:outerShdw blurRad="38100" dist="38100" dir="2700000" algn="tl">
                    <a:srgbClr val="000000">
                      <a:alpha val="43137"/>
                    </a:srgbClr>
                  </a:outerShdw>
                </a:effectLst>
                <a:latin typeface="+mj-lt"/>
                <a:ea typeface="+mj-ea"/>
                <a:cs typeface="+mj-cs"/>
              </a:rPr>
              <a:t>NURBS Basics</a:t>
            </a:r>
            <a:endParaRPr lang="en-US" sz="2900" b="1" dirty="0">
              <a:solidFill>
                <a:schemeClr val="bg1"/>
              </a:solidFill>
              <a:latin typeface="+mj-lt"/>
              <a:ea typeface="+mj-ea"/>
              <a:cs typeface="+mj-cs"/>
            </a:endParaRPr>
          </a:p>
        </p:txBody>
      </p:sp>
    </p:spTree>
    <p:extLst>
      <p:ext uri="{BB962C8B-B14F-4D97-AF65-F5344CB8AC3E}">
        <p14:creationId xmlns:p14="http://schemas.microsoft.com/office/powerpoint/2010/main" val="16178528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a:srcRect l="28111" t="23958" r="29722" b="18750"/>
          <a:stretch>
            <a:fillRect/>
          </a:stretch>
        </p:blipFill>
        <p:spPr bwMode="auto">
          <a:xfrm>
            <a:off x="2362200" y="0"/>
            <a:ext cx="5486400" cy="4191000"/>
          </a:xfrm>
          <a:prstGeom prst="rect">
            <a:avLst/>
          </a:prstGeom>
          <a:noFill/>
          <a:ln w="9525">
            <a:noFill/>
            <a:miter lim="800000"/>
            <a:headEnd/>
            <a:tailEnd/>
          </a:ln>
          <a:effectLst/>
        </p:spPr>
      </p:pic>
      <p:pic>
        <p:nvPicPr>
          <p:cNvPr id="69635" name="Picture 3"/>
          <p:cNvPicPr>
            <a:picLocks noChangeAspect="1" noChangeArrowheads="1"/>
          </p:cNvPicPr>
          <p:nvPr/>
        </p:nvPicPr>
        <p:blipFill>
          <a:blip r:embed="rId3"/>
          <a:srcRect l="27745" t="23958" r="31259" b="9375"/>
          <a:stretch>
            <a:fillRect/>
          </a:stretch>
        </p:blipFill>
        <p:spPr bwMode="auto">
          <a:xfrm>
            <a:off x="2286000" y="4114800"/>
            <a:ext cx="5334000" cy="4876800"/>
          </a:xfrm>
          <a:prstGeom prst="rect">
            <a:avLst/>
          </a:prstGeom>
          <a:noFill/>
          <a:ln w="9525">
            <a:noFill/>
            <a:miter lim="800000"/>
            <a:headEnd/>
            <a:tailEnd/>
          </a:ln>
          <a:effectLst/>
        </p:spPr>
      </p:pic>
      <p:sp>
        <p:nvSpPr>
          <p:cNvPr id="4" name="Rectangle 3"/>
          <p:cNvSpPr/>
          <p:nvPr/>
        </p:nvSpPr>
        <p:spPr>
          <a:xfrm>
            <a:off x="0" y="0"/>
            <a:ext cx="9144000" cy="9144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3276600" y="5791200"/>
            <a:ext cx="5486400" cy="1714500"/>
          </a:xfrm>
          <a:prstGeom prst="rect">
            <a:avLst/>
          </a:prstGeom>
        </p:spPr>
        <p:txBody>
          <a:bodyPr>
            <a:normAutofit fontScale="97500"/>
          </a:bodyPr>
          <a:lstStyle/>
          <a:p>
            <a:pPr marL="238125" indent="-238125" algn="r"/>
            <a:r>
              <a:rPr lang="en-US" sz="2900" b="1" dirty="0" smtClean="0">
                <a:solidFill>
                  <a:schemeClr val="bg1"/>
                </a:solidFill>
                <a:effectLst>
                  <a:outerShdw blurRad="38100" dist="38100" dir="2700000" algn="tl">
                    <a:srgbClr val="000000">
                      <a:alpha val="43137"/>
                    </a:srgbClr>
                  </a:outerShdw>
                </a:effectLst>
                <a:latin typeface="+mj-lt"/>
                <a:ea typeface="+mj-ea"/>
                <a:cs typeface="+mj-cs"/>
              </a:rPr>
              <a:t>&gt; </a:t>
            </a:r>
            <a:r>
              <a:rPr lang="en-US" sz="2900" b="1" dirty="0" smtClean="0">
                <a:solidFill>
                  <a:schemeClr val="bg1"/>
                </a:solidFill>
                <a:effectLst>
                  <a:outerShdw blurRad="38100" dist="38100" dir="2700000" algn="tl">
                    <a:srgbClr val="000000">
                      <a:alpha val="43137"/>
                    </a:srgbClr>
                  </a:outerShdw>
                </a:effectLst>
                <a:latin typeface="+mj-lt"/>
                <a:ea typeface="+mj-ea"/>
                <a:cs typeface="+mj-cs"/>
              </a:rPr>
              <a:t>D</a:t>
            </a:r>
            <a:r>
              <a:rPr lang="sr-Latn-CS" sz="2900" b="1" dirty="0" smtClean="0">
                <a:solidFill>
                  <a:schemeClr val="bg1"/>
                </a:solidFill>
                <a:effectLst>
                  <a:outerShdw blurRad="38100" dist="38100" dir="2700000" algn="tl">
                    <a:srgbClr val="000000">
                      <a:alpha val="43137"/>
                    </a:srgbClr>
                  </a:outerShdw>
                </a:effectLst>
                <a:latin typeface="+mj-lt"/>
                <a:ea typeface="+mj-ea"/>
                <a:cs typeface="+mj-cs"/>
              </a:rPr>
              <a:t>e</a:t>
            </a:r>
            <a:r>
              <a:rPr lang="en-US" sz="2900" b="1" dirty="0" err="1" smtClean="0">
                <a:solidFill>
                  <a:schemeClr val="bg1"/>
                </a:solidFill>
                <a:effectLst>
                  <a:outerShdw blurRad="38100" dist="38100" dir="2700000" algn="tl">
                    <a:srgbClr val="000000">
                      <a:alpha val="43137"/>
                    </a:srgbClr>
                  </a:outerShdw>
                </a:effectLst>
                <a:latin typeface="+mj-lt"/>
                <a:ea typeface="+mj-ea"/>
                <a:cs typeface="+mj-cs"/>
              </a:rPr>
              <a:t>fini</a:t>
            </a:r>
            <a:r>
              <a:rPr lang="sr-Latn-CS" sz="2900" b="1" dirty="0" smtClean="0">
                <a:solidFill>
                  <a:schemeClr val="bg1"/>
                </a:solidFill>
                <a:effectLst>
                  <a:outerShdw blurRad="38100" dist="38100" dir="2700000" algn="tl">
                    <a:srgbClr val="000000">
                      <a:alpha val="43137"/>
                    </a:srgbClr>
                  </a:outerShdw>
                </a:effectLst>
                <a:latin typeface="+mj-lt"/>
                <a:ea typeface="+mj-ea"/>
                <a:cs typeface="+mj-cs"/>
              </a:rPr>
              <a:t>cija</a:t>
            </a:r>
            <a:endParaRPr lang="en-US" sz="2900" b="1" dirty="0">
              <a:solidFill>
                <a:schemeClr val="bg1"/>
              </a:solidFill>
              <a:latin typeface="+mj-lt"/>
              <a:ea typeface="+mj-ea"/>
              <a:cs typeface="+mj-cs"/>
            </a:endParaRPr>
          </a:p>
        </p:txBody>
      </p:sp>
    </p:spTree>
    <p:extLst>
      <p:ext uri="{BB962C8B-B14F-4D97-AF65-F5344CB8AC3E}">
        <p14:creationId xmlns:p14="http://schemas.microsoft.com/office/powerpoint/2010/main" val="26150489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http://www.boatsofwood.com/lofting%20ducks/JDBall%20s.jpg"/>
          <p:cNvPicPr>
            <a:picLocks noChangeAspect="1" noChangeArrowheads="1"/>
          </p:cNvPicPr>
          <p:nvPr/>
        </p:nvPicPr>
        <p:blipFill>
          <a:blip r:embed="rId2"/>
          <a:srcRect/>
          <a:stretch>
            <a:fillRect/>
          </a:stretch>
        </p:blipFill>
        <p:spPr bwMode="auto">
          <a:xfrm>
            <a:off x="0" y="3079376"/>
            <a:ext cx="9144000" cy="6064624"/>
          </a:xfrm>
          <a:prstGeom prst="rect">
            <a:avLst/>
          </a:prstGeom>
          <a:noFill/>
        </p:spPr>
      </p:pic>
      <p:sp>
        <p:nvSpPr>
          <p:cNvPr id="3" name="Title 1"/>
          <p:cNvSpPr txBox="1">
            <a:spLocks/>
          </p:cNvSpPr>
          <p:nvPr/>
        </p:nvSpPr>
        <p:spPr>
          <a:xfrm>
            <a:off x="685800" y="1905000"/>
            <a:ext cx="8458200" cy="914400"/>
          </a:xfrm>
          <a:prstGeom prst="rect">
            <a:avLst/>
          </a:prstGeom>
        </p:spPr>
        <p:txBody>
          <a:bodyPr>
            <a:normAutofit fontScale="97500"/>
          </a:bodyPr>
          <a:lstStyle/>
          <a:p>
            <a:r>
              <a:rPr lang="en-US" sz="2900" b="1" dirty="0" smtClean="0">
                <a:effectLst>
                  <a:outerShdw blurRad="38100" dist="38100" dir="2700000" algn="tl">
                    <a:srgbClr val="000000">
                      <a:alpha val="43137"/>
                    </a:srgbClr>
                  </a:outerShdw>
                </a:effectLst>
                <a:latin typeface="+mj-lt"/>
                <a:ea typeface="+mj-ea"/>
                <a:cs typeface="+mj-cs"/>
              </a:rPr>
              <a:t>&gt; </a:t>
            </a:r>
            <a:r>
              <a:rPr lang="en-US" sz="2900" b="1" dirty="0" err="1" smtClean="0">
                <a:effectLst>
                  <a:outerShdw blurRad="38100" dist="38100" dir="2700000" algn="tl">
                    <a:srgbClr val="000000">
                      <a:alpha val="43137"/>
                    </a:srgbClr>
                  </a:outerShdw>
                </a:effectLst>
                <a:latin typeface="+mj-lt"/>
                <a:ea typeface="+mj-ea"/>
                <a:cs typeface="+mj-cs"/>
              </a:rPr>
              <a:t>Spline</a:t>
            </a:r>
            <a:r>
              <a:rPr lang="en-US" sz="2900" b="1" dirty="0" smtClean="0">
                <a:effectLst>
                  <a:outerShdw blurRad="38100" dist="38100" dir="2700000" algn="tl">
                    <a:srgbClr val="000000">
                      <a:alpha val="43137"/>
                    </a:srgbClr>
                  </a:outerShdw>
                </a:effectLst>
                <a:latin typeface="+mj-lt"/>
                <a:ea typeface="+mj-ea"/>
                <a:cs typeface="+mj-cs"/>
              </a:rPr>
              <a:t> weight</a:t>
            </a:r>
            <a:endParaRPr kumimoji="0" lang="sr-Latn-R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endParaRP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a:srcRect l="10542" t="42708" r="44949" b="14583"/>
          <a:stretch>
            <a:fillRect/>
          </a:stretch>
        </p:blipFill>
        <p:spPr bwMode="auto">
          <a:xfrm>
            <a:off x="0" y="2805363"/>
            <a:ext cx="9144000" cy="4932947"/>
          </a:xfrm>
          <a:prstGeom prst="rect">
            <a:avLst/>
          </a:prstGeom>
          <a:noFill/>
          <a:ln w="9525">
            <a:noFill/>
            <a:miter lim="800000"/>
            <a:headEnd/>
            <a:tailEnd/>
          </a:ln>
          <a:effectLst/>
        </p:spPr>
      </p:pic>
      <p:sp>
        <p:nvSpPr>
          <p:cNvPr id="3" name="Title 1"/>
          <p:cNvSpPr txBox="1">
            <a:spLocks/>
          </p:cNvSpPr>
          <p:nvPr/>
        </p:nvSpPr>
        <p:spPr>
          <a:xfrm>
            <a:off x="685800" y="1905000"/>
            <a:ext cx="8458200" cy="914400"/>
          </a:xfrm>
          <a:prstGeom prst="rect">
            <a:avLst/>
          </a:prstGeom>
        </p:spPr>
        <p:txBody>
          <a:bodyPr>
            <a:normAutofit fontScale="97500"/>
          </a:bodyPr>
          <a:lstStyle/>
          <a:p>
            <a:r>
              <a:rPr lang="en-US" sz="2900" b="1" dirty="0" smtClean="0">
                <a:effectLst>
                  <a:outerShdw blurRad="38100" dist="38100" dir="2700000" algn="tl">
                    <a:srgbClr val="000000">
                      <a:alpha val="43137"/>
                    </a:srgbClr>
                  </a:outerShdw>
                </a:effectLst>
                <a:latin typeface="+mj-lt"/>
                <a:ea typeface="+mj-ea"/>
                <a:cs typeface="+mj-cs"/>
              </a:rPr>
              <a:t>&gt; Point weight</a:t>
            </a:r>
            <a:endParaRPr kumimoji="0" lang="sr-Latn-R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endParaRP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ChangeArrowheads="1"/>
          </p:cNvSpPr>
          <p:nvPr/>
        </p:nvSpPr>
        <p:spPr bwMode="auto">
          <a:xfrm>
            <a:off x="762000" y="2660332"/>
            <a:ext cx="8077200" cy="6093976"/>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Verdana" pitchFamily="34" charset="0"/>
                <a:cs typeface="Arial" pitchFamily="34" charset="0"/>
              </a:rPr>
              <a:t>The degree is a positive whole number. </a:t>
            </a:r>
            <a:br>
              <a:rPr kumimoji="0" lang="en-US" sz="2200" b="0" i="0" u="none" strike="noStrike" cap="none" normalizeH="0" baseline="0" dirty="0" smtClean="0">
                <a:ln>
                  <a:noFill/>
                </a:ln>
                <a:solidFill>
                  <a:srgbClr val="000000"/>
                </a:solidFill>
                <a:effectLst/>
                <a:latin typeface="Verdana" pitchFamily="34" charset="0"/>
                <a:cs typeface="Arial" pitchFamily="34" charset="0"/>
              </a:rPr>
            </a:br>
            <a:endParaRPr kumimoji="0" lang="en-US" sz="2200" b="0" i="0" u="none" strike="noStrike" cap="none" normalizeH="0" baseline="0" dirty="0" smtClean="0">
              <a:ln>
                <a:noFill/>
              </a:ln>
              <a:solidFill>
                <a:srgbClr val="000000"/>
              </a:solidFill>
              <a:effectLst/>
              <a:latin typeface="Verdana"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Verdana" pitchFamily="34" charset="0"/>
                <a:cs typeface="Arial" pitchFamily="34" charset="0"/>
              </a:rPr>
              <a:t>This number is usually 1, 2, 3 or 5, but can be any positive whole number. NURBS lines and </a:t>
            </a:r>
            <a:r>
              <a:rPr kumimoji="0" lang="en-US" sz="2200" b="0" i="0" u="none" strike="noStrike" cap="none" normalizeH="0" baseline="0" dirty="0" err="1" smtClean="0">
                <a:ln>
                  <a:noFill/>
                </a:ln>
                <a:solidFill>
                  <a:srgbClr val="000000"/>
                </a:solidFill>
                <a:effectLst/>
                <a:latin typeface="Verdana" pitchFamily="34" charset="0"/>
                <a:cs typeface="Arial" pitchFamily="34" charset="0"/>
              </a:rPr>
              <a:t>polylines</a:t>
            </a:r>
            <a:r>
              <a:rPr kumimoji="0" lang="en-US" sz="2200" b="0" i="0" u="none" strike="noStrike" cap="none" normalizeH="0" baseline="0" dirty="0" smtClean="0">
                <a:ln>
                  <a:noFill/>
                </a:ln>
                <a:solidFill>
                  <a:srgbClr val="000000"/>
                </a:solidFill>
                <a:effectLst/>
                <a:latin typeface="Verdana" pitchFamily="34" charset="0"/>
                <a:cs typeface="Arial" pitchFamily="34" charset="0"/>
              </a:rPr>
              <a:t> are usually degree 1, NURBS circles are degree 2, and most free-form curves are degree 3 or 5. Sometimes the terms linear, quadratic, cubic, and </a:t>
            </a:r>
            <a:r>
              <a:rPr kumimoji="0" lang="en-US" sz="2200" b="0" i="0" u="none" strike="noStrike" cap="none" normalizeH="0" baseline="0" dirty="0" err="1" smtClean="0">
                <a:ln>
                  <a:noFill/>
                </a:ln>
                <a:solidFill>
                  <a:srgbClr val="000000"/>
                </a:solidFill>
                <a:effectLst/>
                <a:latin typeface="Verdana" pitchFamily="34" charset="0"/>
                <a:cs typeface="Arial" pitchFamily="34" charset="0"/>
              </a:rPr>
              <a:t>quintic</a:t>
            </a:r>
            <a:r>
              <a:rPr kumimoji="0" lang="en-US" sz="2200" b="0" i="0" u="none" strike="noStrike" cap="none" normalizeH="0" baseline="0" dirty="0" smtClean="0">
                <a:ln>
                  <a:noFill/>
                </a:ln>
                <a:solidFill>
                  <a:srgbClr val="000000"/>
                </a:solidFill>
                <a:effectLst/>
                <a:latin typeface="Verdana" pitchFamily="34" charset="0"/>
                <a:cs typeface="Arial" pitchFamily="34" charset="0"/>
              </a:rPr>
              <a:t> are used. Linear means degree 1, quadratic means degree 2, cubic means degree 3, and </a:t>
            </a:r>
            <a:r>
              <a:rPr kumimoji="0" lang="en-US" sz="2200" b="0" i="0" u="none" strike="noStrike" cap="none" normalizeH="0" baseline="0" dirty="0" err="1" smtClean="0">
                <a:ln>
                  <a:noFill/>
                </a:ln>
                <a:solidFill>
                  <a:srgbClr val="000000"/>
                </a:solidFill>
                <a:effectLst/>
                <a:latin typeface="Verdana" pitchFamily="34" charset="0"/>
                <a:cs typeface="Arial" pitchFamily="34" charset="0"/>
              </a:rPr>
              <a:t>quintic</a:t>
            </a:r>
            <a:r>
              <a:rPr kumimoji="0" lang="en-US" sz="2200" b="0" i="0" u="none" strike="noStrike" cap="none" normalizeH="0" baseline="0" dirty="0" smtClean="0">
                <a:ln>
                  <a:noFill/>
                </a:ln>
                <a:solidFill>
                  <a:srgbClr val="000000"/>
                </a:solidFill>
                <a:effectLst/>
                <a:latin typeface="Verdana" pitchFamily="34" charset="0"/>
                <a:cs typeface="Arial" pitchFamily="34" charset="0"/>
              </a:rPr>
              <a:t> means degree 5.</a:t>
            </a:r>
            <a:br>
              <a:rPr kumimoji="0" lang="en-US" sz="2200" b="0" i="0" u="none" strike="noStrike" cap="none" normalizeH="0" baseline="0" dirty="0" smtClean="0">
                <a:ln>
                  <a:noFill/>
                </a:ln>
                <a:solidFill>
                  <a:srgbClr val="000000"/>
                </a:solidFill>
                <a:effectLst/>
                <a:latin typeface="Verdana" pitchFamily="34" charset="0"/>
                <a:cs typeface="Arial" pitchFamily="34" charset="0"/>
              </a:rPr>
            </a:br>
            <a:r>
              <a:rPr kumimoji="0" lang="en-US" sz="2200" b="0" i="0" u="none" strike="noStrike" cap="none" normalizeH="0" baseline="0" dirty="0" smtClean="0">
                <a:ln>
                  <a:noFill/>
                </a:ln>
                <a:solidFill>
                  <a:srgbClr val="000000"/>
                </a:solidFill>
                <a:effectLst/>
                <a:latin typeface="Verdana"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Verdana" pitchFamily="34" charset="0"/>
                <a:cs typeface="Arial" pitchFamily="34" charset="0"/>
              </a:rPr>
              <a:t>You may see references to the order of a NURBS curve. The order of a NURBS curve is positive whole number equal to (degree+1). Consequently, the degree is equal to order-1.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Verdana" pitchFamily="34" charset="0"/>
                <a:cs typeface="Arial" pitchFamily="34" charset="0"/>
              </a:rPr>
              <a:t>It is possible to increase the degree of a NURBS curve and not change its shape. Generally, it is not possible to reduce a NURBS curve’s degree without changing its shape. </a:t>
            </a:r>
            <a:endParaRPr kumimoji="0" lang="en-US" sz="22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Title 1"/>
          <p:cNvSpPr txBox="1">
            <a:spLocks/>
          </p:cNvSpPr>
          <p:nvPr/>
        </p:nvSpPr>
        <p:spPr>
          <a:xfrm>
            <a:off x="685800" y="1905000"/>
            <a:ext cx="8458200" cy="914400"/>
          </a:xfrm>
          <a:prstGeom prst="rect">
            <a:avLst/>
          </a:prstGeom>
        </p:spPr>
        <p:txBody>
          <a:bodyPr>
            <a:normAutofit fontScale="97500"/>
          </a:bodyPr>
          <a:lstStyle/>
          <a:p>
            <a:r>
              <a:rPr lang="en-US" sz="2900" b="1" dirty="0" smtClean="0">
                <a:effectLst>
                  <a:outerShdw blurRad="38100" dist="38100" dir="2700000" algn="tl">
                    <a:srgbClr val="000000">
                      <a:alpha val="43137"/>
                    </a:srgbClr>
                  </a:outerShdw>
                </a:effectLst>
                <a:latin typeface="+mj-lt"/>
                <a:ea typeface="+mj-ea"/>
                <a:cs typeface="+mj-cs"/>
              </a:rPr>
              <a:t>&gt; Degree</a:t>
            </a:r>
            <a:endParaRPr kumimoji="0" lang="sr-Latn-R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endParaRP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a:srcRect l="12884" t="26042" r="33235" b="32292"/>
          <a:stretch>
            <a:fillRect/>
          </a:stretch>
        </p:blipFill>
        <p:spPr bwMode="auto">
          <a:xfrm>
            <a:off x="1676400" y="4267200"/>
            <a:ext cx="7010400" cy="3048000"/>
          </a:xfrm>
          <a:prstGeom prst="rect">
            <a:avLst/>
          </a:prstGeom>
          <a:noFill/>
          <a:ln w="9525">
            <a:noFill/>
            <a:miter lim="800000"/>
            <a:headEnd/>
            <a:tailEnd/>
          </a:ln>
          <a:effectLst/>
        </p:spPr>
      </p:pic>
      <p:sp>
        <p:nvSpPr>
          <p:cNvPr id="5" name="Title 1"/>
          <p:cNvSpPr txBox="1">
            <a:spLocks/>
          </p:cNvSpPr>
          <p:nvPr/>
        </p:nvSpPr>
        <p:spPr>
          <a:xfrm>
            <a:off x="685800" y="1905000"/>
            <a:ext cx="8458200" cy="914400"/>
          </a:xfrm>
          <a:prstGeom prst="rect">
            <a:avLst/>
          </a:prstGeom>
        </p:spPr>
        <p:txBody>
          <a:bodyPr>
            <a:normAutofit fontScale="97500"/>
          </a:bodyPr>
          <a:lstStyle/>
          <a:p>
            <a:r>
              <a:rPr lang="en-US" sz="2900" b="1" dirty="0" smtClean="0">
                <a:effectLst>
                  <a:outerShdw blurRad="38100" dist="38100" dir="2700000" algn="tl">
                    <a:srgbClr val="000000">
                      <a:alpha val="43137"/>
                    </a:srgbClr>
                  </a:outerShdw>
                </a:effectLst>
                <a:latin typeface="+mj-lt"/>
                <a:ea typeface="+mj-ea"/>
                <a:cs typeface="+mj-cs"/>
              </a:rPr>
              <a:t>&gt; Degree</a:t>
            </a:r>
            <a:endParaRPr kumimoji="0" lang="sr-Latn-R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endParaRP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pic>
        <p:nvPicPr>
          <p:cNvPr id="64515" name="Picture 3"/>
          <p:cNvPicPr>
            <a:picLocks noChangeAspect="1" noChangeArrowheads="1"/>
          </p:cNvPicPr>
          <p:nvPr/>
        </p:nvPicPr>
        <p:blipFill>
          <a:blip r:embed="rId3">
            <a:clrChange>
              <a:clrFrom>
                <a:srgbClr val="FFFFFF"/>
              </a:clrFrom>
              <a:clrTo>
                <a:srgbClr val="FFFFFF">
                  <a:alpha val="0"/>
                </a:srgbClr>
              </a:clrTo>
            </a:clrChange>
          </a:blip>
          <a:srcRect l="12299" t="27083" r="33236" b="33333"/>
          <a:stretch>
            <a:fillRect/>
          </a:stretch>
        </p:blipFill>
        <p:spPr bwMode="auto">
          <a:xfrm>
            <a:off x="1600200" y="2743200"/>
            <a:ext cx="7086600" cy="2895600"/>
          </a:xfrm>
          <a:prstGeom prst="rect">
            <a:avLst/>
          </a:prstGeom>
          <a:noFill/>
          <a:ln w="9525">
            <a:noFill/>
            <a:miter lim="800000"/>
            <a:headEnd/>
            <a:tailEnd/>
          </a:ln>
          <a:effectLst/>
        </p:spPr>
      </p:pic>
      <p:pic>
        <p:nvPicPr>
          <p:cNvPr id="64517" name="Picture 5"/>
          <p:cNvPicPr>
            <a:picLocks noChangeAspect="1" noChangeArrowheads="1"/>
          </p:cNvPicPr>
          <p:nvPr/>
        </p:nvPicPr>
        <p:blipFill>
          <a:blip r:embed="rId4">
            <a:clrChange>
              <a:clrFrom>
                <a:srgbClr val="FFFFFF"/>
              </a:clrFrom>
              <a:clrTo>
                <a:srgbClr val="FFFFFF">
                  <a:alpha val="0"/>
                </a:srgbClr>
              </a:clrTo>
            </a:clrChange>
          </a:blip>
          <a:srcRect l="11933" t="29167" r="34187" b="21875"/>
          <a:stretch>
            <a:fillRect/>
          </a:stretch>
        </p:blipFill>
        <p:spPr bwMode="auto">
          <a:xfrm>
            <a:off x="1676400" y="5334000"/>
            <a:ext cx="7010400" cy="3581400"/>
          </a:xfrm>
          <a:prstGeom prst="rect">
            <a:avLst/>
          </a:prstGeom>
          <a:noFill/>
          <a:ln w="9525">
            <a:noFill/>
            <a:miter lim="800000"/>
            <a:headEnd/>
            <a:tailEnd/>
          </a:ln>
          <a:effectLst/>
        </p:spPr>
      </p:pic>
      <p:sp>
        <p:nvSpPr>
          <p:cNvPr id="9" name="Title 1"/>
          <p:cNvSpPr txBox="1">
            <a:spLocks/>
          </p:cNvSpPr>
          <p:nvPr/>
        </p:nvSpPr>
        <p:spPr>
          <a:xfrm>
            <a:off x="1066800" y="4953000"/>
            <a:ext cx="8458200" cy="914400"/>
          </a:xfrm>
          <a:prstGeom prst="rect">
            <a:avLst/>
          </a:prstGeom>
        </p:spPr>
        <p:txBody>
          <a:bodyPr>
            <a:normAutofit fontScale="97500"/>
          </a:bodyPr>
          <a:lstStyle/>
          <a:p>
            <a:r>
              <a:rPr lang="en-US" sz="2900" b="1" dirty="0" smtClean="0">
                <a:effectLst>
                  <a:outerShdw blurRad="38100" dist="38100" dir="2700000" algn="tl">
                    <a:srgbClr val="000000">
                      <a:alpha val="43137"/>
                    </a:srgbClr>
                  </a:outerShdw>
                </a:effectLst>
                <a:latin typeface="+mj-lt"/>
                <a:ea typeface="+mj-ea"/>
                <a:cs typeface="+mj-cs"/>
              </a:rPr>
              <a:t>3</a:t>
            </a:r>
            <a:endParaRPr kumimoji="0" lang="sr-Latn-R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endParaRP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sp>
        <p:nvSpPr>
          <p:cNvPr id="11" name="Title 1"/>
          <p:cNvSpPr txBox="1">
            <a:spLocks/>
          </p:cNvSpPr>
          <p:nvPr/>
        </p:nvSpPr>
        <p:spPr>
          <a:xfrm>
            <a:off x="1066800" y="6705600"/>
            <a:ext cx="8458200" cy="914400"/>
          </a:xfrm>
          <a:prstGeom prst="rect">
            <a:avLst/>
          </a:prstGeom>
        </p:spPr>
        <p:txBody>
          <a:bodyPr>
            <a:normAutofit fontScale="97500"/>
          </a:bodyPr>
          <a:lstStyle/>
          <a:p>
            <a:r>
              <a:rPr lang="en-US" sz="2900" b="1" dirty="0" smtClean="0">
                <a:effectLst>
                  <a:outerShdw blurRad="38100" dist="38100" dir="2700000" algn="tl">
                    <a:srgbClr val="000000">
                      <a:alpha val="43137"/>
                    </a:srgbClr>
                  </a:outerShdw>
                </a:effectLst>
                <a:latin typeface="+mj-lt"/>
                <a:ea typeface="+mj-ea"/>
                <a:cs typeface="+mj-cs"/>
              </a:rPr>
              <a:t>1</a:t>
            </a:r>
            <a:endParaRPr kumimoji="0" lang="sr-Latn-R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endParaRP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sp>
        <p:nvSpPr>
          <p:cNvPr id="12" name="Title 1"/>
          <p:cNvSpPr txBox="1">
            <a:spLocks/>
          </p:cNvSpPr>
          <p:nvPr/>
        </p:nvSpPr>
        <p:spPr>
          <a:xfrm>
            <a:off x="1066800" y="8382000"/>
            <a:ext cx="8458200" cy="914400"/>
          </a:xfrm>
          <a:prstGeom prst="rect">
            <a:avLst/>
          </a:prstGeom>
        </p:spPr>
        <p:txBody>
          <a:bodyPr>
            <a:normAutofit fontScale="97500"/>
          </a:bodyPr>
          <a:lstStyle/>
          <a:p>
            <a:r>
              <a:rPr lang="en-US" sz="2900" b="1" dirty="0" smtClean="0">
                <a:effectLst>
                  <a:outerShdw blurRad="38100" dist="38100" dir="2700000" algn="tl">
                    <a:srgbClr val="000000">
                      <a:alpha val="43137"/>
                    </a:srgbClr>
                  </a:outerShdw>
                </a:effectLst>
                <a:latin typeface="+mj-lt"/>
                <a:ea typeface="+mj-ea"/>
                <a:cs typeface="+mj-cs"/>
              </a:rPr>
              <a:t>5</a:t>
            </a:r>
            <a:endParaRPr kumimoji="0" lang="sr-Latn-R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endParaRP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a:srcRect l="49780" t="25000" r="29722" b="39583"/>
          <a:stretch>
            <a:fillRect/>
          </a:stretch>
        </p:blipFill>
        <p:spPr bwMode="auto">
          <a:xfrm>
            <a:off x="5562600" y="3505200"/>
            <a:ext cx="3200400" cy="3108960"/>
          </a:xfrm>
          <a:prstGeom prst="rect">
            <a:avLst/>
          </a:prstGeom>
          <a:noFill/>
          <a:ln w="9525">
            <a:noFill/>
            <a:miter lim="800000"/>
            <a:headEnd/>
            <a:tailEnd/>
          </a:ln>
          <a:effectLst/>
        </p:spPr>
      </p:pic>
      <p:pic>
        <p:nvPicPr>
          <p:cNvPr id="65539" name="Picture 3"/>
          <p:cNvPicPr>
            <a:picLocks noChangeAspect="1" noChangeArrowheads="1"/>
          </p:cNvPicPr>
          <p:nvPr/>
        </p:nvPicPr>
        <p:blipFill>
          <a:blip r:embed="rId3"/>
          <a:srcRect l="48243" t="23958" r="28331" b="36458"/>
          <a:stretch>
            <a:fillRect/>
          </a:stretch>
        </p:blipFill>
        <p:spPr bwMode="auto">
          <a:xfrm>
            <a:off x="5394158" y="228601"/>
            <a:ext cx="3368842" cy="3200400"/>
          </a:xfrm>
          <a:prstGeom prst="rect">
            <a:avLst/>
          </a:prstGeom>
          <a:noFill/>
          <a:ln w="9525">
            <a:noFill/>
            <a:miter lim="800000"/>
            <a:headEnd/>
            <a:tailEnd/>
          </a:ln>
          <a:effectLst/>
        </p:spPr>
      </p:pic>
      <p:sp>
        <p:nvSpPr>
          <p:cNvPr id="4" name="Title 1"/>
          <p:cNvSpPr txBox="1">
            <a:spLocks/>
          </p:cNvSpPr>
          <p:nvPr/>
        </p:nvSpPr>
        <p:spPr>
          <a:xfrm>
            <a:off x="3276600" y="5181600"/>
            <a:ext cx="1905000" cy="1219200"/>
          </a:xfrm>
          <a:prstGeom prst="rect">
            <a:avLst/>
          </a:prstGeom>
        </p:spPr>
        <p:txBody>
          <a:bodyPr>
            <a:normAutofit fontScale="97500" lnSpcReduction="10000"/>
          </a:bodyPr>
          <a:lstStyle/>
          <a:p>
            <a:r>
              <a:rPr lang="en-US" sz="2900" b="1" dirty="0" smtClean="0">
                <a:latin typeface="+mj-lt"/>
                <a:ea typeface="+mj-ea"/>
                <a:cs typeface="+mj-cs"/>
              </a:rPr>
              <a:t>u degree 1</a:t>
            </a:r>
            <a:br>
              <a:rPr lang="en-US" sz="2900" b="1" dirty="0" smtClean="0">
                <a:latin typeface="+mj-lt"/>
                <a:ea typeface="+mj-ea"/>
                <a:cs typeface="+mj-cs"/>
              </a:rPr>
            </a:br>
            <a:r>
              <a:rPr lang="en-US" sz="2900" b="1" dirty="0" smtClean="0">
                <a:latin typeface="+mj-lt"/>
                <a:ea typeface="+mj-ea"/>
                <a:cs typeface="+mj-cs"/>
              </a:rPr>
              <a:t>v degree 2</a:t>
            </a:r>
            <a:endParaRPr kumimoji="0" lang="sr-Latn-RS" sz="2900" b="1" i="0" u="none" strike="noStrike" kern="1200" cap="none" spc="0" normalizeH="0" baseline="0" noProof="0" dirty="0" smtClean="0">
              <a:ln>
                <a:noFill/>
              </a:ln>
              <a:solidFill>
                <a:schemeClr val="tx1"/>
              </a:solidFill>
              <a:uLnTx/>
              <a:uFillTx/>
              <a:latin typeface="+mj-lt"/>
              <a:ea typeface="+mj-ea"/>
              <a:cs typeface="+mj-cs"/>
            </a:endParaRP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sp>
        <p:nvSpPr>
          <p:cNvPr id="5" name="Title 1"/>
          <p:cNvSpPr txBox="1">
            <a:spLocks/>
          </p:cNvSpPr>
          <p:nvPr/>
        </p:nvSpPr>
        <p:spPr>
          <a:xfrm>
            <a:off x="685800" y="1905000"/>
            <a:ext cx="8458200" cy="914400"/>
          </a:xfrm>
          <a:prstGeom prst="rect">
            <a:avLst/>
          </a:prstGeom>
        </p:spPr>
        <p:txBody>
          <a:bodyPr>
            <a:normAutofit fontScale="97500"/>
          </a:bodyPr>
          <a:lstStyle/>
          <a:p>
            <a:r>
              <a:rPr lang="en-US" sz="2900" b="1" dirty="0" smtClean="0">
                <a:effectLst>
                  <a:outerShdw blurRad="38100" dist="38100" dir="2700000" algn="tl">
                    <a:srgbClr val="000000">
                      <a:alpha val="43137"/>
                    </a:srgbClr>
                  </a:outerShdw>
                </a:effectLst>
                <a:latin typeface="+mj-lt"/>
                <a:ea typeface="+mj-ea"/>
                <a:cs typeface="+mj-cs"/>
              </a:rPr>
              <a:t>&gt; Degree</a:t>
            </a:r>
            <a:endParaRPr kumimoji="0" lang="sr-Latn-R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endParaRP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sp>
        <p:nvSpPr>
          <p:cNvPr id="6" name="Title 1"/>
          <p:cNvSpPr txBox="1">
            <a:spLocks/>
          </p:cNvSpPr>
          <p:nvPr/>
        </p:nvSpPr>
        <p:spPr>
          <a:xfrm>
            <a:off x="3429000" y="2438400"/>
            <a:ext cx="1905000" cy="1219200"/>
          </a:xfrm>
          <a:prstGeom prst="rect">
            <a:avLst/>
          </a:prstGeom>
        </p:spPr>
        <p:txBody>
          <a:bodyPr>
            <a:normAutofit fontScale="97500" lnSpcReduction="10000"/>
          </a:bodyPr>
          <a:lstStyle/>
          <a:p>
            <a:r>
              <a:rPr lang="en-US" sz="2900" b="1" dirty="0" smtClean="0">
                <a:latin typeface="+mj-lt"/>
                <a:ea typeface="+mj-ea"/>
                <a:cs typeface="+mj-cs"/>
              </a:rPr>
              <a:t>u degree 2</a:t>
            </a:r>
            <a:br>
              <a:rPr lang="en-US" sz="2900" b="1" dirty="0" smtClean="0">
                <a:latin typeface="+mj-lt"/>
                <a:ea typeface="+mj-ea"/>
                <a:cs typeface="+mj-cs"/>
              </a:rPr>
            </a:br>
            <a:r>
              <a:rPr lang="en-US" sz="2900" b="1" dirty="0" smtClean="0">
                <a:latin typeface="+mj-lt"/>
                <a:ea typeface="+mj-ea"/>
                <a:cs typeface="+mj-cs"/>
              </a:rPr>
              <a:t>v degree 2</a:t>
            </a:r>
            <a:endParaRPr kumimoji="0" lang="sr-Latn-RS" sz="2900" b="1" i="0" u="none" strike="noStrike" kern="1200" cap="none" spc="0" normalizeH="0" baseline="0" noProof="0" dirty="0" smtClean="0">
              <a:ln>
                <a:noFill/>
              </a:ln>
              <a:solidFill>
                <a:schemeClr val="tx1"/>
              </a:solidFill>
              <a:uLnTx/>
              <a:uFillTx/>
              <a:latin typeface="+mj-lt"/>
              <a:ea typeface="+mj-ea"/>
              <a:cs typeface="+mj-cs"/>
            </a:endParaRP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pic>
        <p:nvPicPr>
          <p:cNvPr id="65540" name="Picture 4"/>
          <p:cNvPicPr>
            <a:picLocks noChangeAspect="1" noChangeArrowheads="1"/>
          </p:cNvPicPr>
          <p:nvPr/>
        </p:nvPicPr>
        <p:blipFill>
          <a:blip r:embed="rId4"/>
          <a:srcRect l="50952" t="28125" r="29722" b="40625"/>
          <a:stretch>
            <a:fillRect/>
          </a:stretch>
        </p:blipFill>
        <p:spPr bwMode="auto">
          <a:xfrm>
            <a:off x="5943600" y="6781800"/>
            <a:ext cx="2514600" cy="2286000"/>
          </a:xfrm>
          <a:prstGeom prst="rect">
            <a:avLst/>
          </a:prstGeom>
          <a:noFill/>
          <a:ln w="9525">
            <a:noFill/>
            <a:miter lim="800000"/>
            <a:headEnd/>
            <a:tailEnd/>
          </a:ln>
          <a:effectLst/>
        </p:spPr>
      </p:pic>
      <p:sp>
        <p:nvSpPr>
          <p:cNvPr id="8" name="Title 1"/>
          <p:cNvSpPr txBox="1">
            <a:spLocks/>
          </p:cNvSpPr>
          <p:nvPr/>
        </p:nvSpPr>
        <p:spPr>
          <a:xfrm>
            <a:off x="3276600" y="7620000"/>
            <a:ext cx="1905000" cy="1219200"/>
          </a:xfrm>
          <a:prstGeom prst="rect">
            <a:avLst/>
          </a:prstGeom>
        </p:spPr>
        <p:txBody>
          <a:bodyPr>
            <a:normAutofit fontScale="97500" lnSpcReduction="10000"/>
          </a:bodyPr>
          <a:lstStyle/>
          <a:p>
            <a:r>
              <a:rPr lang="en-US" sz="2900" b="1" dirty="0" smtClean="0">
                <a:latin typeface="+mj-lt"/>
                <a:ea typeface="+mj-ea"/>
                <a:cs typeface="+mj-cs"/>
              </a:rPr>
              <a:t>u degree 1</a:t>
            </a:r>
            <a:br>
              <a:rPr lang="en-US" sz="2900" b="1" dirty="0" smtClean="0">
                <a:latin typeface="+mj-lt"/>
                <a:ea typeface="+mj-ea"/>
                <a:cs typeface="+mj-cs"/>
              </a:rPr>
            </a:br>
            <a:r>
              <a:rPr lang="en-US" sz="2900" b="1" dirty="0" smtClean="0">
                <a:latin typeface="+mj-lt"/>
                <a:ea typeface="+mj-ea"/>
                <a:cs typeface="+mj-cs"/>
              </a:rPr>
              <a:t>v degree 1</a:t>
            </a:r>
            <a:endParaRPr kumimoji="0" lang="sr-Latn-RS" sz="2900" b="1" i="0" u="none" strike="noStrike" kern="1200" cap="none" spc="0" normalizeH="0" baseline="0" noProof="0" dirty="0" smtClean="0">
              <a:ln>
                <a:noFill/>
              </a:ln>
              <a:solidFill>
                <a:schemeClr val="tx1"/>
              </a:solidFill>
              <a:uLnTx/>
              <a:uFillTx/>
              <a:latin typeface="+mj-lt"/>
              <a:ea typeface="+mj-ea"/>
              <a:cs typeface="+mj-cs"/>
            </a:endParaRP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5800" y="1905000"/>
            <a:ext cx="8458200" cy="914400"/>
          </a:xfrm>
          <a:prstGeom prst="rect">
            <a:avLst/>
          </a:prstGeom>
        </p:spPr>
        <p:txBody>
          <a:bodyPr>
            <a:normAutofit fontScale="97500"/>
          </a:bodyPr>
          <a:lstStyle/>
          <a:p>
            <a:r>
              <a:rPr lang="en-US" sz="2900" b="1" dirty="0" smtClean="0">
                <a:effectLst>
                  <a:outerShdw blurRad="38100" dist="38100" dir="2700000" algn="tl">
                    <a:srgbClr val="000000">
                      <a:alpha val="43137"/>
                    </a:srgbClr>
                  </a:outerShdw>
                </a:effectLst>
                <a:latin typeface="+mj-lt"/>
                <a:ea typeface="+mj-ea"/>
                <a:cs typeface="+mj-cs"/>
              </a:rPr>
              <a:t>&gt; </a:t>
            </a:r>
            <a:r>
              <a:rPr kumimoji="0" lang="en-U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Knot</a:t>
            </a:r>
            <a:endParaRPr kumimoji="0" lang="sr-Latn-R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endParaRP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sp>
        <p:nvSpPr>
          <p:cNvPr id="6" name="Rectangle 5"/>
          <p:cNvSpPr/>
          <p:nvPr/>
        </p:nvSpPr>
        <p:spPr>
          <a:xfrm>
            <a:off x="838200" y="2667000"/>
            <a:ext cx="7620000" cy="5632311"/>
          </a:xfrm>
          <a:prstGeom prst="rect">
            <a:avLst/>
          </a:prstGeom>
        </p:spPr>
        <p:txBody>
          <a:bodyPr wrap="square">
            <a:spAutoFit/>
          </a:bodyPr>
          <a:lstStyle/>
          <a:p>
            <a:r>
              <a:rPr lang="en-US" sz="2400" dirty="0" smtClean="0"/>
              <a:t>The knots are a list of degree+N-1 numbers, where N is the number of control points. Sometimes this list of numbers is called the knot vector. In this term, the word vector does not mean 3‑D direction. </a:t>
            </a:r>
          </a:p>
          <a:p>
            <a:endParaRPr lang="en-US" sz="2400" dirty="0" smtClean="0"/>
          </a:p>
          <a:p>
            <a:r>
              <a:rPr lang="en-US" sz="2400" dirty="0" smtClean="0"/>
              <a:t>This list of knot numbers must satisfy several technical conditions. The standard way to ensure that the technical conditions are satisfied is to require the numbers to stay the same or get larger as you go down the list and to limit the number of duplicate values to no more than the degree. For example, for a degree 3 NURBS curve with 11 control points, the list of numbers 0,0,0,1,2,2,2,3,7,7,9,9,9 is a satisfactory list of knots. The list 0,0,0,1,2,2,2,2,7,7,9,9,9 is unacceptable because there are four 2s and four is larger than the degree.</a:t>
            </a:r>
            <a:endParaRPr lang="en-US" sz="24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5800" y="1905000"/>
            <a:ext cx="8458200" cy="914400"/>
          </a:xfrm>
          <a:prstGeom prst="rect">
            <a:avLst/>
          </a:prstGeom>
        </p:spPr>
        <p:txBody>
          <a:bodyPr>
            <a:normAutofit fontScale="97500"/>
          </a:bodyPr>
          <a:lstStyle/>
          <a:p>
            <a:r>
              <a:rPr lang="en-US" sz="2900" b="1" dirty="0" smtClean="0">
                <a:effectLst>
                  <a:outerShdw blurRad="38100" dist="38100" dir="2700000" algn="tl">
                    <a:srgbClr val="000000">
                      <a:alpha val="43137"/>
                    </a:srgbClr>
                  </a:outerShdw>
                </a:effectLst>
                <a:latin typeface="+mj-lt"/>
                <a:ea typeface="+mj-ea"/>
                <a:cs typeface="+mj-cs"/>
              </a:rPr>
              <a:t>&gt; </a:t>
            </a:r>
            <a:r>
              <a:rPr kumimoji="0" lang="en-U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Knot</a:t>
            </a:r>
            <a:endParaRPr kumimoji="0" lang="sr-Latn-R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endParaRP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pic>
        <p:nvPicPr>
          <p:cNvPr id="2049" name="Picture 1"/>
          <p:cNvPicPr>
            <a:picLocks noChangeAspect="1" noChangeArrowheads="1"/>
          </p:cNvPicPr>
          <p:nvPr/>
        </p:nvPicPr>
        <p:blipFill>
          <a:blip r:embed="rId2"/>
          <a:srcRect l="16984" t="22917" r="26208" b="32292"/>
          <a:stretch>
            <a:fillRect/>
          </a:stretch>
        </p:blipFill>
        <p:spPr bwMode="auto">
          <a:xfrm>
            <a:off x="876300" y="2819400"/>
            <a:ext cx="7391400" cy="3276600"/>
          </a:xfrm>
          <a:prstGeom prst="rect">
            <a:avLst/>
          </a:prstGeom>
          <a:noFill/>
          <a:ln w="9525">
            <a:noFill/>
            <a:miter lim="800000"/>
            <a:headEnd/>
            <a:tailEnd/>
          </a:ln>
          <a:effectLst/>
        </p:spPr>
      </p:pic>
      <p:pic>
        <p:nvPicPr>
          <p:cNvPr id="2050" name="Picture 2"/>
          <p:cNvPicPr>
            <a:picLocks noChangeAspect="1" noChangeArrowheads="1"/>
          </p:cNvPicPr>
          <p:nvPr/>
        </p:nvPicPr>
        <p:blipFill>
          <a:blip r:embed="rId3">
            <a:clrChange>
              <a:clrFrom>
                <a:srgbClr val="FFFFFF"/>
              </a:clrFrom>
              <a:clrTo>
                <a:srgbClr val="FFFFFF">
                  <a:alpha val="0"/>
                </a:srgbClr>
              </a:clrTo>
            </a:clrChange>
          </a:blip>
          <a:srcRect l="17789" t="23958" r="27160" b="37500"/>
          <a:stretch>
            <a:fillRect/>
          </a:stretch>
        </p:blipFill>
        <p:spPr bwMode="auto">
          <a:xfrm>
            <a:off x="990600" y="4343400"/>
            <a:ext cx="7162800" cy="28194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a:clrChange>
              <a:clrFrom>
                <a:srgbClr val="FFFFFF"/>
              </a:clrFrom>
              <a:clrTo>
                <a:srgbClr val="FFFFFF">
                  <a:alpha val="0"/>
                </a:srgbClr>
              </a:clrTo>
            </a:clrChange>
          </a:blip>
          <a:srcRect l="18375" t="23958" r="26574" b="36458"/>
          <a:stretch>
            <a:fillRect/>
          </a:stretch>
        </p:blipFill>
        <p:spPr bwMode="auto">
          <a:xfrm>
            <a:off x="1066800" y="5791200"/>
            <a:ext cx="7162800" cy="2895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685800" y="2667000"/>
            <a:ext cx="7772400"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A kink is a point where a curve </a:t>
            </a:r>
            <a:r>
              <a:rPr kumimoji="0" lang="en-US" sz="2400" b="0" i="0" u="none" strike="noStrike" cap="none" normalizeH="0" baseline="0" dirty="0" smtClean="0">
                <a:ln>
                  <a:noFill/>
                </a:ln>
                <a:solidFill>
                  <a:srgbClr val="FF0000"/>
                </a:solidFill>
                <a:effectLst/>
                <a:latin typeface="Arial" pitchFamily="34" charset="0"/>
                <a:cs typeface="Arial" pitchFamily="34" charset="0"/>
              </a:rPr>
              <a:t>dramatically changes direction</a:t>
            </a:r>
            <a:r>
              <a:rPr kumimoji="0" lang="en-US" sz="2400" b="0" i="0" u="none" strike="noStrike" cap="none" normalizeH="0" baseline="0" dirty="0" smtClean="0">
                <a:ln>
                  <a:noFill/>
                </a:ln>
                <a:solidFill>
                  <a:schemeClr val="tx1"/>
                </a:solidFill>
                <a:effectLst/>
                <a:latin typeface="Arial" pitchFamily="34" charset="0"/>
                <a:cs typeface="Arial" pitchFamily="34" charset="0"/>
              </a:rPr>
              <a:t>. The corners of a rectangle are kinks. Kinks can also happen at a point where a curve dramatically changes its the amount it curves. For example a rounded rectangle has kinks where the line segments turn into arcs.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  </a:t>
            </a:r>
          </a:p>
        </p:txBody>
      </p:sp>
      <p:sp>
        <p:nvSpPr>
          <p:cNvPr id="1026" name="AutoShape 2" descr="mk:@MSITStore:C:\Program%20Files%20(x86)\Rhinoceros%204.0\English\Help\rhinov4.chm::/image/Kinks-001.png"/>
          <p:cNvSpPr>
            <a:spLocks noChangeAspect="1" noChangeArrowheads="1"/>
          </p:cNvSpPr>
          <p:nvPr/>
        </p:nvSpPr>
        <p:spPr bwMode="auto">
          <a:xfrm>
            <a:off x="63500" y="412750"/>
            <a:ext cx="1104900" cy="11049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itle 1"/>
          <p:cNvSpPr txBox="1">
            <a:spLocks/>
          </p:cNvSpPr>
          <p:nvPr/>
        </p:nvSpPr>
        <p:spPr>
          <a:xfrm>
            <a:off x="685800" y="1905000"/>
            <a:ext cx="8458200" cy="914400"/>
          </a:xfrm>
          <a:prstGeom prst="rect">
            <a:avLst/>
          </a:prstGeom>
        </p:spPr>
        <p:txBody>
          <a:bodyPr>
            <a:normAutofit fontScale="97500"/>
          </a:bodyPr>
          <a:lstStyle/>
          <a:p>
            <a:r>
              <a:rPr lang="en-US" sz="2900" b="1" dirty="0" smtClean="0">
                <a:effectLst>
                  <a:outerShdw blurRad="38100" dist="38100" dir="2700000" algn="tl">
                    <a:srgbClr val="000000">
                      <a:alpha val="43137"/>
                    </a:srgbClr>
                  </a:outerShdw>
                </a:effectLst>
                <a:latin typeface="+mj-lt"/>
                <a:ea typeface="+mj-ea"/>
                <a:cs typeface="+mj-cs"/>
              </a:rPr>
              <a:t>&gt; </a:t>
            </a:r>
            <a:r>
              <a:rPr kumimoji="0" lang="en-U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Kink</a:t>
            </a:r>
            <a:endParaRPr kumimoji="0" lang="sr-Latn-R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endParaRP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sp>
        <p:nvSpPr>
          <p:cNvPr id="1028" name="AutoShape 4" descr="mk:@MSITStore:C:\Program%20Files%20(x86)\Rhinoceros%204.0\English\Help\rhinov4.chm::/image/Kinks-001.png"/>
          <p:cNvSpPr>
            <a:spLocks noChangeAspect="1" noChangeArrowheads="1"/>
          </p:cNvSpPr>
          <p:nvPr/>
        </p:nvSpPr>
        <p:spPr bwMode="auto">
          <a:xfrm>
            <a:off x="155575" y="-525463"/>
            <a:ext cx="1104900" cy="11049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30" name="Picture 6"/>
          <p:cNvPicPr>
            <a:picLocks noChangeAspect="1" noChangeArrowheads="1"/>
          </p:cNvPicPr>
          <p:nvPr/>
        </p:nvPicPr>
        <p:blipFill>
          <a:blip r:embed="rId2"/>
          <a:srcRect l="14861" t="36458" r="30088" b="20833"/>
          <a:stretch>
            <a:fillRect/>
          </a:stretch>
        </p:blipFill>
        <p:spPr bwMode="auto">
          <a:xfrm>
            <a:off x="1544444" y="5969540"/>
            <a:ext cx="6753922" cy="2945860"/>
          </a:xfrm>
          <a:prstGeom prst="rect">
            <a:avLst/>
          </a:prstGeom>
          <a:noFill/>
          <a:ln w="9525">
            <a:noFill/>
            <a:miter lim="800000"/>
            <a:headEnd/>
            <a:tailEnd/>
          </a:ln>
          <a:effectLst/>
        </p:spPr>
      </p:pic>
      <p:pic>
        <p:nvPicPr>
          <p:cNvPr id="1031" name="Picture 7"/>
          <p:cNvPicPr>
            <a:picLocks noChangeAspect="1" noChangeArrowheads="1"/>
          </p:cNvPicPr>
          <p:nvPr/>
        </p:nvPicPr>
        <p:blipFill>
          <a:blip r:embed="rId3">
            <a:clrChange>
              <a:clrFrom>
                <a:srgbClr val="FFFFFF"/>
              </a:clrFrom>
              <a:clrTo>
                <a:srgbClr val="FFFFFF">
                  <a:alpha val="0"/>
                </a:srgbClr>
              </a:clrTo>
            </a:clrChange>
          </a:blip>
          <a:srcRect l="13104" t="36458" r="30088" b="17708"/>
          <a:stretch>
            <a:fillRect/>
          </a:stretch>
        </p:blipFill>
        <p:spPr bwMode="auto">
          <a:xfrm>
            <a:off x="1371600" y="4544506"/>
            <a:ext cx="6934200" cy="3145410"/>
          </a:xfrm>
          <a:prstGeom prst="rect">
            <a:avLst/>
          </a:prstGeom>
          <a:noFill/>
          <a:ln w="9525">
            <a:noFill/>
            <a:miter lim="800000"/>
            <a:headEnd/>
            <a:tailEnd/>
          </a:ln>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a:srcRect l="31040" t="30208" r="37921" b="15625"/>
          <a:stretch>
            <a:fillRect/>
          </a:stretch>
        </p:blipFill>
        <p:spPr bwMode="auto">
          <a:xfrm>
            <a:off x="4038600" y="457200"/>
            <a:ext cx="4114799" cy="4037161"/>
          </a:xfrm>
          <a:prstGeom prst="rect">
            <a:avLst/>
          </a:prstGeom>
          <a:noFill/>
          <a:ln w="9525">
            <a:noFill/>
            <a:miter lim="800000"/>
            <a:headEnd/>
            <a:tailEnd/>
          </a:ln>
          <a:effectLst/>
        </p:spPr>
      </p:pic>
      <p:pic>
        <p:nvPicPr>
          <p:cNvPr id="62467" name="Picture 3"/>
          <p:cNvPicPr>
            <a:picLocks noChangeAspect="1" noChangeArrowheads="1"/>
          </p:cNvPicPr>
          <p:nvPr/>
        </p:nvPicPr>
        <p:blipFill>
          <a:blip r:embed="rId3"/>
          <a:srcRect l="31845" t="25000" r="28916" b="11458"/>
          <a:stretch>
            <a:fillRect/>
          </a:stretch>
        </p:blipFill>
        <p:spPr bwMode="auto">
          <a:xfrm>
            <a:off x="4038600" y="4953000"/>
            <a:ext cx="3933669" cy="3581400"/>
          </a:xfrm>
          <a:prstGeom prst="rect">
            <a:avLst/>
          </a:prstGeom>
          <a:noFill/>
          <a:ln w="9525">
            <a:noFill/>
            <a:miter lim="800000"/>
            <a:headEnd/>
            <a:tailEnd/>
          </a:ln>
          <a:effectLst/>
        </p:spPr>
      </p:pic>
      <p:sp>
        <p:nvSpPr>
          <p:cNvPr id="6" name="Title 1"/>
          <p:cNvSpPr txBox="1">
            <a:spLocks/>
          </p:cNvSpPr>
          <p:nvPr/>
        </p:nvSpPr>
        <p:spPr>
          <a:xfrm>
            <a:off x="685800" y="1905000"/>
            <a:ext cx="8458200" cy="914400"/>
          </a:xfrm>
          <a:prstGeom prst="rect">
            <a:avLst/>
          </a:prstGeom>
        </p:spPr>
        <p:txBody>
          <a:bodyPr>
            <a:normAutofit fontScale="97500"/>
          </a:bodyPr>
          <a:lstStyle/>
          <a:p>
            <a:r>
              <a:rPr lang="en-US" sz="2900" b="1" dirty="0" smtClean="0">
                <a:effectLst>
                  <a:outerShdw blurRad="38100" dist="38100" dir="2700000" algn="tl">
                    <a:srgbClr val="000000">
                      <a:alpha val="43137"/>
                    </a:srgbClr>
                  </a:outerShdw>
                </a:effectLst>
                <a:latin typeface="+mj-lt"/>
                <a:ea typeface="+mj-ea"/>
                <a:cs typeface="+mj-cs"/>
              </a:rPr>
              <a:t>&gt; </a:t>
            </a:r>
            <a:r>
              <a:rPr kumimoji="0" lang="en-U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Kink</a:t>
            </a:r>
            <a:endParaRPr kumimoji="0" lang="sr-Latn-R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endParaRP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a:srcRect l="12884" t="23958" r="29722" b="38542"/>
          <a:stretch>
            <a:fillRect/>
          </a:stretch>
        </p:blipFill>
        <p:spPr bwMode="auto">
          <a:xfrm>
            <a:off x="1676400" y="4114800"/>
            <a:ext cx="7467600" cy="2743200"/>
          </a:xfrm>
          <a:prstGeom prst="rect">
            <a:avLst/>
          </a:prstGeom>
          <a:noFill/>
          <a:ln w="9525">
            <a:noFill/>
            <a:miter lim="800000"/>
            <a:headEnd/>
            <a:tailEnd/>
          </a:ln>
          <a:effectLst/>
        </p:spPr>
      </p:pic>
      <p:pic>
        <p:nvPicPr>
          <p:cNvPr id="5" name="Picture 3"/>
          <p:cNvPicPr>
            <a:picLocks noChangeAspect="1" noChangeArrowheads="1"/>
          </p:cNvPicPr>
          <p:nvPr/>
        </p:nvPicPr>
        <p:blipFill>
          <a:blip r:embed="rId3">
            <a:clrChange>
              <a:clrFrom>
                <a:srgbClr val="FFFFFF"/>
              </a:clrFrom>
              <a:clrTo>
                <a:srgbClr val="FFFFFF">
                  <a:alpha val="0"/>
                </a:srgbClr>
              </a:clrTo>
            </a:clrChange>
          </a:blip>
          <a:srcRect l="18375" t="23958" r="26574" b="36458"/>
          <a:stretch>
            <a:fillRect/>
          </a:stretch>
        </p:blipFill>
        <p:spPr bwMode="auto">
          <a:xfrm>
            <a:off x="1752600" y="2514600"/>
            <a:ext cx="7162800" cy="2895600"/>
          </a:xfrm>
          <a:prstGeom prst="rect">
            <a:avLst/>
          </a:prstGeom>
          <a:noFill/>
          <a:ln w="9525">
            <a:noFill/>
            <a:miter lim="800000"/>
            <a:headEnd/>
            <a:tailEnd/>
          </a:ln>
          <a:effectLst/>
        </p:spPr>
      </p:pic>
      <p:sp>
        <p:nvSpPr>
          <p:cNvPr id="6" name="Title 1"/>
          <p:cNvSpPr txBox="1">
            <a:spLocks/>
          </p:cNvSpPr>
          <p:nvPr/>
        </p:nvSpPr>
        <p:spPr>
          <a:xfrm>
            <a:off x="685800" y="1905000"/>
            <a:ext cx="8458200" cy="1295400"/>
          </a:xfrm>
          <a:prstGeom prst="rect">
            <a:avLst/>
          </a:prstGeom>
        </p:spPr>
        <p:txBody>
          <a:bodyPr>
            <a:normAutofit fontScale="97500"/>
          </a:bodyPr>
          <a:lstStyle/>
          <a:p>
            <a:r>
              <a:rPr lang="en-US" sz="2900" b="1" dirty="0" smtClean="0">
                <a:effectLst>
                  <a:outerShdw blurRad="38100" dist="38100" dir="2700000" algn="tl">
                    <a:srgbClr val="000000">
                      <a:alpha val="43137"/>
                    </a:srgbClr>
                  </a:outerShdw>
                </a:effectLst>
                <a:latin typeface="+mj-lt"/>
                <a:ea typeface="+mj-ea"/>
                <a:cs typeface="+mj-cs"/>
              </a:rPr>
              <a:t>&gt; </a:t>
            </a:r>
            <a:r>
              <a:rPr kumimoji="0" lang="en-U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Handlebar</a:t>
            </a:r>
            <a:endParaRPr kumimoji="0" lang="sr-Latn-R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endParaRPr>
          </a:p>
          <a:p>
            <a:r>
              <a:rPr lang="en-US" sz="2400" dirty="0" smtClean="0">
                <a:latin typeface="+mj-lt"/>
                <a:ea typeface="+mj-ea"/>
                <a:cs typeface="+mj-cs"/>
              </a:rPr>
              <a:t>    </a:t>
            </a:r>
            <a:r>
              <a:rPr lang="en-US" sz="2400" dirty="0" smtClean="0"/>
              <a:t>Edit a curve or surface with </a:t>
            </a:r>
            <a:r>
              <a:rPr lang="en-US" sz="2400" dirty="0" err="1" smtClean="0"/>
              <a:t>Bézier</a:t>
            </a:r>
            <a:r>
              <a:rPr lang="en-US" sz="2400" dirty="0" smtClean="0"/>
              <a:t> curve style handlebars.</a:t>
            </a:r>
          </a:p>
          <a:p>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pic>
        <p:nvPicPr>
          <p:cNvPr id="63492" name="Picture 4"/>
          <p:cNvPicPr>
            <a:picLocks noChangeAspect="1" noChangeArrowheads="1"/>
          </p:cNvPicPr>
          <p:nvPr/>
        </p:nvPicPr>
        <p:blipFill>
          <a:blip r:embed="rId4">
            <a:clrChange>
              <a:clrFrom>
                <a:srgbClr val="FFFFFF"/>
              </a:clrFrom>
              <a:clrTo>
                <a:srgbClr val="FFFFFF">
                  <a:alpha val="0"/>
                </a:srgbClr>
              </a:clrTo>
            </a:clrChange>
          </a:blip>
          <a:srcRect l="12518" t="27083" r="33016" b="31250"/>
          <a:stretch>
            <a:fillRect/>
          </a:stretch>
        </p:blipFill>
        <p:spPr bwMode="auto">
          <a:xfrm>
            <a:off x="1752600" y="5715000"/>
            <a:ext cx="7086600" cy="3048000"/>
          </a:xfrm>
          <a:prstGeom prst="rect">
            <a:avLst/>
          </a:prstGeom>
          <a:noFill/>
          <a:ln w="9525">
            <a:no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2860238"/>
            <a:ext cx="8305800" cy="6494085"/>
          </a:xfrm>
          <a:prstGeom prst="rect">
            <a:avLst/>
          </a:prstGeom>
        </p:spPr>
        <p:txBody>
          <a:bodyPr wrap="square">
            <a:spAutoFit/>
          </a:bodyPr>
          <a:lstStyle/>
          <a:p>
            <a:r>
              <a:rPr lang="en-US" sz="2400" b="1" dirty="0" smtClean="0"/>
              <a:t>NURBS</a:t>
            </a:r>
            <a:r>
              <a:rPr lang="en-US" sz="2400" dirty="0" smtClean="0"/>
              <a:t>, Non-Uniform Rational B-</a:t>
            </a:r>
            <a:r>
              <a:rPr lang="en-US" sz="2400" dirty="0" err="1" smtClean="0"/>
              <a:t>Splines</a:t>
            </a:r>
            <a:r>
              <a:rPr lang="en-US" sz="2400" dirty="0" smtClean="0"/>
              <a:t> (Non-Uniform Rational Basis </a:t>
            </a:r>
            <a:r>
              <a:rPr lang="en-US" sz="2400" dirty="0" err="1" smtClean="0"/>
              <a:t>Spline</a:t>
            </a:r>
            <a:r>
              <a:rPr lang="en-US" sz="2400" dirty="0" smtClean="0"/>
              <a:t>), are mathematical representations of 3-D geometry that can accurately describe any shape from a simple 2-D line, circle, arc, or curve to the most complex 3-D organic free-form surface or solid. Because of their flexibility and accuracy, NURBS models can be used in any process from illustration and animation to manufacturing</a:t>
            </a:r>
            <a:r>
              <a:rPr lang="en-US" sz="2400" dirty="0" smtClean="0"/>
              <a:t>.</a:t>
            </a:r>
          </a:p>
          <a:p>
            <a:endParaRPr lang="en-US" sz="2400" dirty="0"/>
          </a:p>
          <a:p>
            <a:endParaRPr lang="en-US" sz="2400" dirty="0" smtClean="0"/>
          </a:p>
          <a:p>
            <a:r>
              <a:rPr lang="en-US" sz="2400" dirty="0" smtClean="0"/>
              <a:t>Freeform surfaces</a:t>
            </a:r>
          </a:p>
          <a:p>
            <a:endParaRPr lang="en-US" sz="2400" dirty="0"/>
          </a:p>
          <a:p>
            <a:r>
              <a:rPr lang="en-US" sz="2400" dirty="0" smtClean="0"/>
              <a:t>“how to store a surface design digitally?”</a:t>
            </a:r>
          </a:p>
          <a:p>
            <a:endParaRPr lang="en-US" sz="2400" dirty="0"/>
          </a:p>
          <a:p>
            <a:r>
              <a:rPr lang="en-US" sz="2400" dirty="0" smtClean="0"/>
              <a:t>“how to communicate a design freeform geometry to a numerically controlled milling machine?”</a:t>
            </a:r>
          </a:p>
          <a:p>
            <a:r>
              <a:rPr lang="en-US" sz="2000" b="1" dirty="0" smtClean="0"/>
              <a:t>Source: </a:t>
            </a:r>
            <a:r>
              <a:rPr lang="en-US" sz="2000" b="1" dirty="0" err="1" smtClean="0"/>
              <a:t>Potmann</a:t>
            </a:r>
            <a:r>
              <a:rPr lang="en-US" sz="2000" b="1" dirty="0" smtClean="0"/>
              <a:t>, </a:t>
            </a:r>
            <a:r>
              <a:rPr lang="en-US" sz="2000" b="1" dirty="0" err="1" smtClean="0"/>
              <a:t>Asperl</a:t>
            </a:r>
            <a:r>
              <a:rPr lang="en-US" sz="2000" b="1" dirty="0" smtClean="0"/>
              <a:t>, Hofer, </a:t>
            </a:r>
            <a:r>
              <a:rPr lang="en-US" sz="2000" b="1" dirty="0" err="1" smtClean="0"/>
              <a:t>Kilian</a:t>
            </a:r>
            <a:r>
              <a:rPr lang="en-US" sz="2000" b="1" dirty="0" smtClean="0"/>
              <a:t>: Architectural Geometry, Bentley Institute Press, 2007</a:t>
            </a:r>
            <a:endParaRPr lang="en-US" sz="2000" b="1" dirty="0"/>
          </a:p>
        </p:txBody>
      </p:sp>
      <p:sp>
        <p:nvSpPr>
          <p:cNvPr id="3" name="Title 1"/>
          <p:cNvSpPr txBox="1">
            <a:spLocks/>
          </p:cNvSpPr>
          <p:nvPr/>
        </p:nvSpPr>
        <p:spPr>
          <a:xfrm>
            <a:off x="685800" y="1905000"/>
            <a:ext cx="8458200" cy="914400"/>
          </a:xfrm>
          <a:prstGeom prst="rect">
            <a:avLst/>
          </a:prstGeom>
        </p:spPr>
        <p:txBody>
          <a:bodyPr>
            <a:normAutofit fontScale="97500"/>
          </a:bodyPr>
          <a:lstStyle/>
          <a:p>
            <a:r>
              <a:rPr lang="en-US" sz="2900" b="1" dirty="0" smtClean="0">
                <a:effectLst>
                  <a:outerShdw blurRad="38100" dist="38100" dir="2700000" algn="tl">
                    <a:srgbClr val="000000">
                      <a:alpha val="43137"/>
                    </a:srgbClr>
                  </a:outerShdw>
                </a:effectLst>
                <a:latin typeface="+mj-lt"/>
                <a:ea typeface="+mj-ea"/>
                <a:cs typeface="+mj-cs"/>
              </a:rPr>
              <a:t>&gt; NURBS</a:t>
            </a:r>
            <a:endParaRPr kumimoji="0" lang="sr-Latn-R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endParaRP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144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3276600" y="5791200"/>
            <a:ext cx="5486400" cy="1714500"/>
          </a:xfrm>
          <a:prstGeom prst="rect">
            <a:avLst/>
          </a:prstGeom>
        </p:spPr>
        <p:txBody>
          <a:bodyPr>
            <a:normAutofit fontScale="97500"/>
          </a:bodyPr>
          <a:lstStyle/>
          <a:p>
            <a:pPr marL="238125" indent="-238125" algn="r"/>
            <a:r>
              <a:rPr lang="en-US" sz="2900" b="1" dirty="0" smtClean="0">
                <a:solidFill>
                  <a:schemeClr val="bg1"/>
                </a:solidFill>
                <a:effectLst>
                  <a:outerShdw blurRad="38100" dist="38100" dir="2700000" algn="tl">
                    <a:srgbClr val="000000">
                      <a:alpha val="43137"/>
                    </a:srgbClr>
                  </a:outerShdw>
                </a:effectLst>
                <a:latin typeface="+mj-lt"/>
                <a:ea typeface="+mj-ea"/>
                <a:cs typeface="+mj-cs"/>
              </a:rPr>
              <a:t>&gt; </a:t>
            </a:r>
            <a:r>
              <a:rPr lang="sr-Latn-RS" sz="2900" b="1" dirty="0" smtClean="0">
                <a:solidFill>
                  <a:schemeClr val="bg1"/>
                </a:solidFill>
                <a:effectLst>
                  <a:outerShdw blurRad="38100" dist="38100" dir="2700000" algn="tl">
                    <a:srgbClr val="000000">
                      <a:alpha val="43137"/>
                    </a:srgbClr>
                  </a:outerShdw>
                </a:effectLst>
                <a:latin typeface="+mj-lt"/>
                <a:ea typeface="+mj-ea"/>
                <a:cs typeface="+mj-cs"/>
              </a:rPr>
              <a:t>Rhino 3D</a:t>
            </a:r>
            <a:endParaRPr lang="en-US" sz="2900" b="1" dirty="0">
              <a:solidFill>
                <a:schemeClr val="bg1"/>
              </a:solidFill>
              <a:latin typeface="+mj-lt"/>
              <a:ea typeface="+mj-ea"/>
              <a:cs typeface="+mj-cs"/>
            </a:endParaRPr>
          </a:p>
        </p:txBody>
      </p:sp>
    </p:spTree>
    <p:extLst>
      <p:ext uri="{BB962C8B-B14F-4D97-AF65-F5344CB8AC3E}">
        <p14:creationId xmlns:p14="http://schemas.microsoft.com/office/powerpoint/2010/main" val="14296464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3470" t="15672" r="15821" b="2612"/>
          <a:stretch/>
        </p:blipFill>
        <p:spPr bwMode="auto">
          <a:xfrm>
            <a:off x="6753355" y="228600"/>
            <a:ext cx="2009644" cy="2590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9926" t="22435" r="21455" b="16837"/>
          <a:stretch/>
        </p:blipFill>
        <p:spPr bwMode="auto">
          <a:xfrm>
            <a:off x="152400" y="3344588"/>
            <a:ext cx="4488985" cy="56470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41268" t="22435" r="21344" b="10960"/>
          <a:stretch/>
        </p:blipFill>
        <p:spPr bwMode="auto">
          <a:xfrm>
            <a:off x="4800600" y="3344589"/>
            <a:ext cx="3962399" cy="56470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685800" y="1905000"/>
            <a:ext cx="8458200" cy="914400"/>
          </a:xfrm>
          <a:prstGeom prst="rect">
            <a:avLst/>
          </a:prstGeom>
        </p:spPr>
        <p:txBody>
          <a:bodyPr>
            <a:normAutofit fontScale="97500"/>
          </a:bodyPr>
          <a:lstStyle/>
          <a:p>
            <a:r>
              <a:rPr lang="en-US" sz="2900" b="1" dirty="0" smtClean="0">
                <a:effectLst>
                  <a:outerShdw blurRad="38100" dist="38100" dir="2700000" algn="tl">
                    <a:srgbClr val="000000">
                      <a:alpha val="43137"/>
                    </a:srgbClr>
                  </a:outerShdw>
                </a:effectLst>
                <a:latin typeface="+mj-lt"/>
                <a:ea typeface="+mj-ea"/>
                <a:cs typeface="+mj-cs"/>
              </a:rPr>
              <a:t>&gt; </a:t>
            </a:r>
            <a:r>
              <a:rPr kumimoji="0" lang="sr-Latn-C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Rhino Geometry Types</a:t>
            </a:r>
            <a:endParaRPr kumimoji="0" lang="sr-Latn-R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endParaRP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spTree>
    <p:extLst>
      <p:ext uri="{BB962C8B-B14F-4D97-AF65-F5344CB8AC3E}">
        <p14:creationId xmlns:p14="http://schemas.microsoft.com/office/powerpoint/2010/main" val="34265223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a:srcRect l="16984" t="22917" r="27965" b="11458"/>
          <a:stretch>
            <a:fillRect/>
          </a:stretch>
        </p:blipFill>
        <p:spPr bwMode="auto">
          <a:xfrm>
            <a:off x="0" y="2743200"/>
            <a:ext cx="9144000" cy="6128426"/>
          </a:xfrm>
          <a:prstGeom prst="rect">
            <a:avLst/>
          </a:prstGeom>
          <a:noFill/>
          <a:ln w="9525">
            <a:noFill/>
            <a:miter lim="800000"/>
            <a:headEnd/>
            <a:tailEnd/>
          </a:ln>
          <a:effectLst/>
        </p:spPr>
      </p:pic>
      <p:sp>
        <p:nvSpPr>
          <p:cNvPr id="5" name="Title 1"/>
          <p:cNvSpPr txBox="1">
            <a:spLocks/>
          </p:cNvSpPr>
          <p:nvPr/>
        </p:nvSpPr>
        <p:spPr>
          <a:xfrm>
            <a:off x="685800" y="1905000"/>
            <a:ext cx="8458200" cy="914400"/>
          </a:xfrm>
          <a:prstGeom prst="rect">
            <a:avLst/>
          </a:prstGeom>
        </p:spPr>
        <p:txBody>
          <a:bodyPr>
            <a:normAutofit fontScale="97500"/>
          </a:bodyPr>
          <a:lstStyle/>
          <a:p>
            <a:r>
              <a:rPr lang="en-US" sz="2900" b="1" dirty="0" smtClean="0">
                <a:effectLst>
                  <a:outerShdw blurRad="38100" dist="38100" dir="2700000" algn="tl">
                    <a:srgbClr val="000000">
                      <a:alpha val="43137"/>
                    </a:srgbClr>
                  </a:outerShdw>
                </a:effectLst>
                <a:latin typeface="+mj-lt"/>
                <a:ea typeface="+mj-ea"/>
                <a:cs typeface="+mj-cs"/>
              </a:rPr>
              <a:t>&gt; </a:t>
            </a:r>
            <a:r>
              <a:rPr kumimoji="0" lang="en-U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Loft</a:t>
            </a:r>
            <a:endParaRPr kumimoji="0" lang="sr-Latn-R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endParaRP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a:srcRect l="18155" t="27083" r="30560" b="12500"/>
          <a:stretch>
            <a:fillRect/>
          </a:stretch>
        </p:blipFill>
        <p:spPr bwMode="auto">
          <a:xfrm>
            <a:off x="0" y="3087584"/>
            <a:ext cx="9144000" cy="6056416"/>
          </a:xfrm>
          <a:prstGeom prst="rect">
            <a:avLst/>
          </a:prstGeom>
          <a:noFill/>
          <a:ln w="9525">
            <a:noFill/>
            <a:miter lim="800000"/>
            <a:headEnd/>
            <a:tailEnd/>
          </a:ln>
          <a:effectLst/>
        </p:spPr>
      </p:pic>
      <p:sp>
        <p:nvSpPr>
          <p:cNvPr id="5" name="Title 1"/>
          <p:cNvSpPr txBox="1">
            <a:spLocks/>
          </p:cNvSpPr>
          <p:nvPr/>
        </p:nvSpPr>
        <p:spPr>
          <a:xfrm>
            <a:off x="685800" y="1905000"/>
            <a:ext cx="8458200" cy="914400"/>
          </a:xfrm>
          <a:prstGeom prst="rect">
            <a:avLst/>
          </a:prstGeom>
        </p:spPr>
        <p:txBody>
          <a:bodyPr>
            <a:normAutofit fontScale="97500"/>
          </a:bodyPr>
          <a:lstStyle/>
          <a:p>
            <a:r>
              <a:rPr lang="en-US" sz="2900" b="1" dirty="0" smtClean="0">
                <a:effectLst>
                  <a:outerShdw blurRad="38100" dist="38100" dir="2700000" algn="tl">
                    <a:srgbClr val="000000">
                      <a:alpha val="43137"/>
                    </a:srgbClr>
                  </a:outerShdw>
                </a:effectLst>
                <a:latin typeface="+mj-lt"/>
                <a:ea typeface="+mj-ea"/>
                <a:cs typeface="+mj-cs"/>
              </a:rPr>
              <a:t>&gt; </a:t>
            </a:r>
            <a:r>
              <a:rPr kumimoji="0" lang="en-U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Loft</a:t>
            </a:r>
            <a:endParaRPr kumimoji="0" lang="sr-Latn-R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endParaRP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pic>
        <p:nvPicPr>
          <p:cNvPr id="78851" name="Picture 3"/>
          <p:cNvPicPr>
            <a:picLocks noChangeAspect="1" noChangeArrowheads="1"/>
          </p:cNvPicPr>
          <p:nvPr/>
        </p:nvPicPr>
        <p:blipFill>
          <a:blip r:embed="rId3"/>
          <a:srcRect l="4685" t="26042" r="56662" b="13542"/>
          <a:stretch>
            <a:fillRect/>
          </a:stretch>
        </p:blipFill>
        <p:spPr bwMode="auto">
          <a:xfrm>
            <a:off x="4981902" y="381000"/>
            <a:ext cx="4162097" cy="3657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5" name="Picture 3"/>
          <p:cNvPicPr>
            <a:picLocks noChangeAspect="1" noChangeArrowheads="1"/>
          </p:cNvPicPr>
          <p:nvPr/>
        </p:nvPicPr>
        <p:blipFill>
          <a:blip r:embed="rId2"/>
          <a:srcRect l="35359" t="27083" b="11458"/>
          <a:stretch>
            <a:fillRect/>
          </a:stretch>
        </p:blipFill>
        <p:spPr bwMode="auto">
          <a:xfrm>
            <a:off x="1" y="2895600"/>
            <a:ext cx="9144000" cy="4887846"/>
          </a:xfrm>
          <a:prstGeom prst="rect">
            <a:avLst/>
          </a:prstGeom>
          <a:noFill/>
          <a:ln w="9525">
            <a:noFill/>
            <a:miter lim="800000"/>
            <a:headEnd/>
            <a:tailEnd/>
          </a:ln>
          <a:effectLst/>
        </p:spPr>
      </p:pic>
      <p:sp>
        <p:nvSpPr>
          <p:cNvPr id="6" name="Title 1"/>
          <p:cNvSpPr txBox="1">
            <a:spLocks/>
          </p:cNvSpPr>
          <p:nvPr/>
        </p:nvSpPr>
        <p:spPr>
          <a:xfrm>
            <a:off x="685800" y="1905000"/>
            <a:ext cx="8458200" cy="914400"/>
          </a:xfrm>
          <a:prstGeom prst="rect">
            <a:avLst/>
          </a:prstGeom>
        </p:spPr>
        <p:txBody>
          <a:bodyPr>
            <a:normAutofit fontScale="97500"/>
          </a:bodyPr>
          <a:lstStyle/>
          <a:p>
            <a:r>
              <a:rPr lang="en-US" sz="2900" b="1" dirty="0" smtClean="0">
                <a:effectLst>
                  <a:outerShdw blurRad="38100" dist="38100" dir="2700000" algn="tl">
                    <a:srgbClr val="000000">
                      <a:alpha val="43137"/>
                    </a:srgbClr>
                  </a:outerShdw>
                </a:effectLst>
                <a:latin typeface="+mj-lt"/>
                <a:ea typeface="+mj-ea"/>
                <a:cs typeface="+mj-cs"/>
              </a:rPr>
              <a:t>&gt; </a:t>
            </a:r>
            <a:r>
              <a:rPr kumimoji="0" lang="en-U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Extract </a:t>
            </a:r>
            <a:r>
              <a:rPr kumimoji="0" lang="en-US" sz="2900" b="1"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mj-lt"/>
                <a:ea typeface="+mj-ea"/>
                <a:cs typeface="+mj-cs"/>
              </a:rPr>
              <a:t>Isocurve</a:t>
            </a:r>
            <a:endParaRPr kumimoji="0" lang="sr-Latn-R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endParaRP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a:srcRect l="36896" t="27083" r="1611" b="13542"/>
          <a:stretch>
            <a:fillRect/>
          </a:stretch>
        </p:blipFill>
        <p:spPr bwMode="auto">
          <a:xfrm>
            <a:off x="0" y="3352800"/>
            <a:ext cx="9144000" cy="4963886"/>
          </a:xfrm>
          <a:prstGeom prst="rect">
            <a:avLst/>
          </a:prstGeom>
          <a:noFill/>
          <a:ln w="9525">
            <a:noFill/>
            <a:miter lim="800000"/>
            <a:headEnd/>
            <a:tailEnd/>
          </a:ln>
          <a:effectLst/>
        </p:spPr>
      </p:pic>
      <p:sp>
        <p:nvSpPr>
          <p:cNvPr id="3" name="Title 1"/>
          <p:cNvSpPr txBox="1">
            <a:spLocks/>
          </p:cNvSpPr>
          <p:nvPr/>
        </p:nvSpPr>
        <p:spPr>
          <a:xfrm>
            <a:off x="685800" y="1905000"/>
            <a:ext cx="8458200" cy="914400"/>
          </a:xfrm>
          <a:prstGeom prst="rect">
            <a:avLst/>
          </a:prstGeom>
        </p:spPr>
        <p:txBody>
          <a:bodyPr>
            <a:normAutofit fontScale="97500"/>
          </a:bodyPr>
          <a:lstStyle/>
          <a:p>
            <a:r>
              <a:rPr lang="en-US" sz="2900" b="1" dirty="0" smtClean="0">
                <a:effectLst>
                  <a:outerShdw blurRad="38100" dist="38100" dir="2700000" algn="tl">
                    <a:srgbClr val="000000">
                      <a:alpha val="43137"/>
                    </a:srgbClr>
                  </a:outerShdw>
                </a:effectLst>
                <a:latin typeface="+mj-lt"/>
                <a:ea typeface="+mj-ea"/>
                <a:cs typeface="+mj-cs"/>
              </a:rPr>
              <a:t>&gt; </a:t>
            </a:r>
            <a:r>
              <a:rPr kumimoji="0" lang="en-U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Trim Surface</a:t>
            </a:r>
            <a:endParaRPr kumimoji="0" lang="sr-Latn-R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endParaRP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a:srcRect l="19912" t="27083" r="1611" b="11458"/>
          <a:stretch>
            <a:fillRect/>
          </a:stretch>
        </p:blipFill>
        <p:spPr bwMode="auto">
          <a:xfrm>
            <a:off x="0" y="4038600"/>
            <a:ext cx="9172414" cy="4038600"/>
          </a:xfrm>
          <a:prstGeom prst="rect">
            <a:avLst/>
          </a:prstGeom>
          <a:noFill/>
          <a:ln w="9525">
            <a:noFill/>
            <a:miter lim="800000"/>
            <a:headEnd/>
            <a:tailEnd/>
          </a:ln>
          <a:effectLst/>
        </p:spPr>
      </p:pic>
      <p:sp>
        <p:nvSpPr>
          <p:cNvPr id="3" name="Title 1"/>
          <p:cNvSpPr txBox="1">
            <a:spLocks/>
          </p:cNvSpPr>
          <p:nvPr/>
        </p:nvSpPr>
        <p:spPr>
          <a:xfrm>
            <a:off x="685800" y="1905000"/>
            <a:ext cx="8458200" cy="914400"/>
          </a:xfrm>
          <a:prstGeom prst="rect">
            <a:avLst/>
          </a:prstGeom>
        </p:spPr>
        <p:txBody>
          <a:bodyPr>
            <a:normAutofit fontScale="97500"/>
          </a:bodyPr>
          <a:lstStyle/>
          <a:p>
            <a:r>
              <a:rPr lang="en-US" sz="2900" b="1" dirty="0" smtClean="0">
                <a:effectLst>
                  <a:outerShdw blurRad="38100" dist="38100" dir="2700000" algn="tl">
                    <a:srgbClr val="000000">
                      <a:alpha val="43137"/>
                    </a:srgbClr>
                  </a:outerShdw>
                </a:effectLst>
                <a:latin typeface="+mj-lt"/>
                <a:ea typeface="+mj-ea"/>
                <a:cs typeface="+mj-cs"/>
              </a:rPr>
              <a:t>&gt; </a:t>
            </a:r>
            <a:r>
              <a:rPr kumimoji="0" lang="en-US" sz="2900" b="1" i="0" u="none" strike="noStrike" kern="1200" cap="none" spc="0" normalizeH="0" baseline="0" noProof="0" smtClean="0">
                <a:ln>
                  <a:noFill/>
                </a:ln>
                <a:solidFill>
                  <a:schemeClr val="tx1"/>
                </a:solidFill>
                <a:effectLst>
                  <a:outerShdw blurRad="38100" dist="38100" dir="2700000" algn="tl">
                    <a:srgbClr val="000000">
                      <a:alpha val="43137"/>
                    </a:srgbClr>
                  </a:outerShdw>
                </a:effectLst>
                <a:uLnTx/>
                <a:uFillTx/>
                <a:latin typeface="+mj-lt"/>
                <a:ea typeface="+mj-ea"/>
                <a:cs typeface="+mj-cs"/>
              </a:rPr>
              <a:t>Blend </a:t>
            </a:r>
            <a:endParaRPr kumimoji="0" lang="sr-Latn-R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endParaRP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a:srcRect l="37482" t="27083" r="1611" b="11459"/>
          <a:stretch>
            <a:fillRect/>
          </a:stretch>
        </p:blipFill>
        <p:spPr bwMode="auto">
          <a:xfrm>
            <a:off x="0" y="3505200"/>
            <a:ext cx="9144000" cy="5187462"/>
          </a:xfrm>
          <a:prstGeom prst="rect">
            <a:avLst/>
          </a:prstGeom>
          <a:noFill/>
          <a:ln w="9525">
            <a:noFill/>
            <a:miter lim="800000"/>
            <a:headEnd/>
            <a:tailEnd/>
          </a:ln>
          <a:effectLst/>
        </p:spPr>
      </p:pic>
      <p:sp>
        <p:nvSpPr>
          <p:cNvPr id="3" name="Title 1"/>
          <p:cNvSpPr txBox="1">
            <a:spLocks/>
          </p:cNvSpPr>
          <p:nvPr/>
        </p:nvSpPr>
        <p:spPr>
          <a:xfrm>
            <a:off x="685800" y="1905000"/>
            <a:ext cx="8458200" cy="914400"/>
          </a:xfrm>
          <a:prstGeom prst="rect">
            <a:avLst/>
          </a:prstGeom>
        </p:spPr>
        <p:txBody>
          <a:bodyPr>
            <a:normAutofit fontScale="97500"/>
          </a:bodyPr>
          <a:lstStyle/>
          <a:p>
            <a:r>
              <a:rPr lang="en-US" sz="2900" b="1" dirty="0" smtClean="0">
                <a:effectLst>
                  <a:outerShdw blurRad="38100" dist="38100" dir="2700000" algn="tl">
                    <a:srgbClr val="000000">
                      <a:alpha val="43137"/>
                    </a:srgbClr>
                  </a:outerShdw>
                </a:effectLst>
                <a:latin typeface="+mj-lt"/>
                <a:ea typeface="+mj-ea"/>
                <a:cs typeface="+mj-cs"/>
              </a:rPr>
              <a:t>&gt; </a:t>
            </a:r>
            <a:r>
              <a:rPr kumimoji="0" lang="en-U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Offset</a:t>
            </a:r>
            <a:r>
              <a:rPr kumimoji="0" lang="en-US" sz="2900" b="1" i="0" u="none" strike="noStrike" kern="1200" cap="none" spc="0" normalizeH="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 Surface</a:t>
            </a:r>
            <a:endParaRPr kumimoji="0" lang="sr-Latn-R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endParaRP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752600" y="2209800"/>
            <a:ext cx="7391400" cy="6248400"/>
          </a:xfrm>
          <a:prstGeom prst="rect">
            <a:avLst/>
          </a:prstGeom>
        </p:spPr>
        <p:txBody>
          <a:bodyPr>
            <a:normAutofit fontScale="97500"/>
          </a:bodyPr>
          <a:lstStyle/>
          <a:p>
            <a:r>
              <a:rPr lang="en-US" sz="3700" b="1" dirty="0" smtClean="0">
                <a:effectLst>
                  <a:outerShdw blurRad="38100" dist="38100" dir="2700000" algn="tl">
                    <a:srgbClr val="000000">
                      <a:alpha val="43137"/>
                    </a:srgbClr>
                  </a:outerShdw>
                </a:effectLst>
                <a:latin typeface="+mj-lt"/>
                <a:ea typeface="+mj-ea"/>
                <a:cs typeface="+mj-cs"/>
              </a:rPr>
              <a:t>&gt; </a:t>
            </a:r>
            <a:r>
              <a:rPr kumimoji="0" lang="sr-Latn-RS" sz="37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Reference</a:t>
            </a:r>
            <a:endParaRPr kumimoji="0" lang="sr-Latn-RS" sz="3700" b="1" i="0" u="none" strike="noStrike" kern="1200" cap="none" spc="0" normalizeH="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endParaRPr>
          </a:p>
          <a:p>
            <a:endParaRPr lang="sr-Latn-RS" sz="2500" dirty="0" smtClean="0">
              <a:latin typeface="+mj-lt"/>
              <a:ea typeface="+mj-ea"/>
              <a:cs typeface="+mj-cs"/>
            </a:endParaRPr>
          </a:p>
          <a:p>
            <a:r>
              <a:rPr lang="sr-Latn-RS" sz="2100" dirty="0" smtClean="0">
                <a:latin typeface="+mj-lt"/>
                <a:ea typeface="+mj-ea"/>
                <a:cs typeface="+mj-cs"/>
              </a:rPr>
              <a:t> </a:t>
            </a:r>
            <a:r>
              <a:rPr lang="en-US" sz="2100" b="1" dirty="0" smtClean="0"/>
              <a:t>What is NURBS?</a:t>
            </a:r>
            <a:r>
              <a:rPr lang="en-US" sz="2100" dirty="0" smtClean="0"/>
              <a:t>, Rhinoceros, NURBS modeling for windows,  </a:t>
            </a:r>
            <a:r>
              <a:rPr lang="en-US" sz="1400" dirty="0" smtClean="0">
                <a:hlinkClick r:id="rId2"/>
              </a:rPr>
              <a:t>http://www.rhino3d.com/nurbs.htm</a:t>
            </a:r>
            <a:r>
              <a:rPr lang="en-US" sz="1400" dirty="0" smtClean="0"/>
              <a:t> </a:t>
            </a:r>
            <a:endParaRPr lang="en-US" sz="1400" dirty="0" smtClean="0"/>
          </a:p>
          <a:p>
            <a:endParaRPr lang="en-US" sz="2100" dirty="0">
              <a:latin typeface="+mj-lt"/>
              <a:ea typeface="+mj-ea"/>
              <a:cs typeface="+mj-cs"/>
            </a:endParaRPr>
          </a:p>
          <a:p>
            <a:r>
              <a:rPr lang="en-US" sz="2100" dirty="0" err="1" smtClean="0"/>
              <a:t>Potmann</a:t>
            </a:r>
            <a:r>
              <a:rPr lang="en-US" sz="2100" dirty="0"/>
              <a:t>, </a:t>
            </a:r>
            <a:r>
              <a:rPr lang="en-US" sz="2100" dirty="0" err="1"/>
              <a:t>Asperl</a:t>
            </a:r>
            <a:r>
              <a:rPr lang="en-US" sz="2100" dirty="0"/>
              <a:t>, Hofer, </a:t>
            </a:r>
            <a:r>
              <a:rPr lang="en-US" sz="2100" dirty="0" err="1"/>
              <a:t>Kilian</a:t>
            </a:r>
            <a:r>
              <a:rPr lang="en-US" sz="2100" dirty="0"/>
              <a:t>: </a:t>
            </a:r>
            <a:r>
              <a:rPr lang="en-US" sz="2100" b="1" dirty="0"/>
              <a:t>Architectural Geometry</a:t>
            </a:r>
            <a:r>
              <a:rPr lang="en-US" sz="2100" dirty="0"/>
              <a:t>, Bentley Institute Press, </a:t>
            </a:r>
            <a:r>
              <a:rPr lang="en-US" sz="2100" dirty="0" smtClean="0"/>
              <a:t>2007</a:t>
            </a:r>
            <a:endParaRPr lang="sr-Latn-CS" sz="2100" dirty="0" smtClean="0"/>
          </a:p>
          <a:p>
            <a:endParaRPr lang="sr-Latn-CS" sz="2100" dirty="0"/>
          </a:p>
          <a:p>
            <a:endParaRPr lang="en-US" sz="2100" dirty="0"/>
          </a:p>
          <a:p>
            <a:r>
              <a:rPr lang="en-US" sz="2100" b="1" dirty="0"/>
              <a:t>Rhino 4.0 User's </a:t>
            </a:r>
            <a:r>
              <a:rPr lang="en-US" sz="2100" b="1" dirty="0" smtClean="0"/>
              <a:t>Guide</a:t>
            </a:r>
            <a:r>
              <a:rPr lang="sr-Latn-CS" sz="2800" dirty="0"/>
              <a:t>, </a:t>
            </a:r>
            <a:r>
              <a:rPr lang="sr-Latn-CS" sz="1400" dirty="0">
                <a:hlinkClick r:id="rId3"/>
              </a:rPr>
              <a:t>http://</a:t>
            </a:r>
            <a:r>
              <a:rPr lang="sr-Latn-CS" sz="1400" dirty="0" smtClean="0">
                <a:hlinkClick r:id="rId3"/>
              </a:rPr>
              <a:t>elearning.amres.ac.rs/moodle/pluginfile.php/12814/block_html/content/Rhino%204.0%20Users%20Guide.pdf</a:t>
            </a:r>
            <a:r>
              <a:rPr lang="sr-Latn-CS" sz="1400" dirty="0" smtClean="0"/>
              <a:t> </a:t>
            </a:r>
            <a:endParaRPr lang="en-US" sz="1400" dirty="0"/>
          </a:p>
          <a:p>
            <a:endParaRPr lang="sr-Latn-RS" sz="2500" dirty="0" smtClean="0">
              <a:latin typeface="+mj-lt"/>
              <a:ea typeface="+mj-ea"/>
              <a:cs typeface="+mj-cs"/>
            </a:endParaRPr>
          </a:p>
          <a:p>
            <a:endParaRPr lang="sr-Latn-RS" sz="2500" dirty="0" smtClean="0">
              <a:latin typeface="+mj-lt"/>
              <a:ea typeface="+mj-ea"/>
              <a:cs typeface="+mj-cs"/>
            </a:endParaRPr>
          </a:p>
          <a:p>
            <a:r>
              <a:rPr lang="sr-Latn-RS" sz="2100" b="1" dirty="0">
                <a:latin typeface="+mj-lt"/>
                <a:ea typeface="+mj-ea"/>
                <a:cs typeface="+mj-cs"/>
              </a:rPr>
              <a:t>NURBS</a:t>
            </a:r>
            <a:r>
              <a:rPr lang="sr-Latn-RS" sz="2100" dirty="0">
                <a:latin typeface="+mj-lt"/>
                <a:ea typeface="+mj-ea"/>
                <a:cs typeface="+mj-cs"/>
              </a:rPr>
              <a:t>, Wikipedia, </a:t>
            </a:r>
            <a:r>
              <a:rPr lang="sr-Latn-RS" sz="1400" dirty="0">
                <a:latin typeface="+mj-lt"/>
                <a:ea typeface="+mj-ea"/>
                <a:cs typeface="+mj-cs"/>
                <a:hlinkClick r:id="rId4"/>
              </a:rPr>
              <a:t>http://</a:t>
            </a:r>
            <a:r>
              <a:rPr lang="sr-Latn-RS" sz="1400" dirty="0" smtClean="0">
                <a:latin typeface="+mj-lt"/>
                <a:ea typeface="+mj-ea"/>
                <a:cs typeface="+mj-cs"/>
                <a:hlinkClick r:id="rId4"/>
              </a:rPr>
              <a:t>en.wikipedia.org/wiki/Non-uniform_rational_B-spline</a:t>
            </a:r>
            <a:r>
              <a:rPr lang="sr-Latn-RS" sz="1400" dirty="0" smtClean="0">
                <a:latin typeface="+mj-lt"/>
                <a:ea typeface="+mj-ea"/>
                <a:cs typeface="+mj-cs"/>
              </a:rPr>
              <a:t> </a:t>
            </a:r>
            <a:endParaRPr lang="sr-Latn-RS" sz="1400" dirty="0" smtClean="0">
              <a:latin typeface="+mj-lt"/>
              <a:ea typeface="+mj-ea"/>
              <a:cs typeface="+mj-cs"/>
            </a:endParaRPr>
          </a:p>
          <a:p>
            <a:endParaRPr lang="sr-Latn-RS" sz="2500" dirty="0" smtClean="0">
              <a:latin typeface="+mj-lt"/>
              <a:ea typeface="+mj-ea"/>
              <a:cs typeface="+mj-cs"/>
            </a:endParaRPr>
          </a:p>
          <a:p>
            <a:endParaRPr lang="sr-Latn-RS" sz="2500" dirty="0" smtClean="0">
              <a:latin typeface="+mj-lt"/>
              <a:ea typeface="+mj-ea"/>
              <a:cs typeface="+mj-cs"/>
            </a:endParaRPr>
          </a:p>
        </p:txBody>
      </p:sp>
      <p:pic>
        <p:nvPicPr>
          <p:cNvPr id="11266" name="Picture 2" descr="http://t0.gstatic.com/images?q=tbn:ANd9GcQ_2hpJYffqt91oUwcOV1Fs0CRSlXwhZQJAeICRo4MunMs8mFPV"/>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657601"/>
            <a:ext cx="908538" cy="1143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3470" t="15672" r="15821" b="2612"/>
          <a:stretch/>
        </p:blipFill>
        <p:spPr bwMode="auto">
          <a:xfrm>
            <a:off x="364253" y="5181600"/>
            <a:ext cx="702547" cy="9057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2320" t="40538" r="72025" b="11250"/>
          <a:stretch/>
        </p:blipFill>
        <p:spPr bwMode="auto">
          <a:xfrm>
            <a:off x="388121" y="6477000"/>
            <a:ext cx="75487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descr="http://ecx.images-amazon.com/images/I/61BPYefUlCL._SL350_.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8121" y="7539028"/>
            <a:ext cx="919171" cy="9191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144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0" y="5791200"/>
            <a:ext cx="9144000" cy="1714500"/>
          </a:xfrm>
          <a:prstGeom prst="rect">
            <a:avLst/>
          </a:prstGeom>
        </p:spPr>
        <p:txBody>
          <a:bodyPr>
            <a:normAutofit fontScale="97500"/>
          </a:bodyPr>
          <a:lstStyle/>
          <a:p>
            <a:pPr marL="238125" indent="-238125" algn="ctr"/>
            <a:r>
              <a:rPr lang="sr-Latn-RS" sz="2900" b="1" dirty="0" smtClean="0">
                <a:solidFill>
                  <a:schemeClr val="bg1"/>
                </a:solidFill>
                <a:effectLst>
                  <a:outerShdw blurRad="38100" dist="38100" dir="2700000" algn="tl">
                    <a:srgbClr val="000000">
                      <a:alpha val="43137"/>
                    </a:srgbClr>
                  </a:outerShdw>
                </a:effectLst>
                <a:latin typeface="+mj-lt"/>
                <a:ea typeface="+mj-ea"/>
                <a:cs typeface="+mj-cs"/>
              </a:rPr>
              <a:t>Beograd 2012</a:t>
            </a:r>
            <a:endParaRPr lang="en-US" sz="2900" b="1" dirty="0">
              <a:solidFill>
                <a:schemeClr val="bg1"/>
              </a:solidFill>
              <a:latin typeface="+mj-lt"/>
              <a:ea typeface="+mj-ea"/>
              <a:cs typeface="+mj-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a:srcRect l="28111" t="23958" r="29722" b="18750"/>
          <a:stretch>
            <a:fillRect/>
          </a:stretch>
        </p:blipFill>
        <p:spPr bwMode="auto">
          <a:xfrm>
            <a:off x="2362200" y="0"/>
            <a:ext cx="5486400" cy="4191000"/>
          </a:xfrm>
          <a:prstGeom prst="rect">
            <a:avLst/>
          </a:prstGeom>
          <a:noFill/>
          <a:ln w="9525">
            <a:noFill/>
            <a:miter lim="800000"/>
            <a:headEnd/>
            <a:tailEnd/>
          </a:ln>
          <a:effectLst/>
        </p:spPr>
      </p:pic>
      <p:pic>
        <p:nvPicPr>
          <p:cNvPr id="69635" name="Picture 3"/>
          <p:cNvPicPr>
            <a:picLocks noChangeAspect="1" noChangeArrowheads="1"/>
          </p:cNvPicPr>
          <p:nvPr/>
        </p:nvPicPr>
        <p:blipFill>
          <a:blip r:embed="rId3"/>
          <a:srcRect l="27745" t="23958" r="31259" b="9375"/>
          <a:stretch>
            <a:fillRect/>
          </a:stretch>
        </p:blipFill>
        <p:spPr bwMode="auto">
          <a:xfrm>
            <a:off x="2286000" y="4114800"/>
            <a:ext cx="5334000" cy="4876800"/>
          </a:xfrm>
          <a:prstGeom prst="rect">
            <a:avLst/>
          </a:prstGeom>
          <a:noFill/>
          <a:ln w="9525">
            <a:noFill/>
            <a:miter lim="800000"/>
            <a:headEnd/>
            <a:tailEnd/>
          </a:ln>
          <a:effectLst/>
        </p:spPr>
      </p:pic>
      <p:sp>
        <p:nvSpPr>
          <p:cNvPr id="4" name="Rectangle 3"/>
          <p:cNvSpPr/>
          <p:nvPr/>
        </p:nvSpPr>
        <p:spPr>
          <a:xfrm>
            <a:off x="0" y="0"/>
            <a:ext cx="9144000" cy="9144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3276600" y="5791200"/>
            <a:ext cx="5486400" cy="1714500"/>
          </a:xfrm>
          <a:prstGeom prst="rect">
            <a:avLst/>
          </a:prstGeom>
        </p:spPr>
        <p:txBody>
          <a:bodyPr>
            <a:normAutofit fontScale="97500"/>
          </a:bodyPr>
          <a:lstStyle/>
          <a:p>
            <a:pPr marL="238125" indent="-238125" algn="r"/>
            <a:r>
              <a:rPr lang="en-US" sz="2900" b="1" dirty="0" smtClean="0">
                <a:solidFill>
                  <a:schemeClr val="bg1"/>
                </a:solidFill>
                <a:effectLst>
                  <a:outerShdw blurRad="38100" dist="38100" dir="2700000" algn="tl">
                    <a:srgbClr val="000000">
                      <a:alpha val="43137"/>
                    </a:srgbClr>
                  </a:outerShdw>
                </a:effectLst>
                <a:latin typeface="+mj-lt"/>
                <a:ea typeface="+mj-ea"/>
                <a:cs typeface="+mj-cs"/>
              </a:rPr>
              <a:t>&gt; </a:t>
            </a:r>
            <a:r>
              <a:rPr lang="en-US" sz="2900" b="1" dirty="0" smtClean="0">
                <a:solidFill>
                  <a:schemeClr val="bg1"/>
                </a:solidFill>
                <a:effectLst>
                  <a:outerShdw blurRad="38100" dist="38100" dir="2700000" algn="tl">
                    <a:srgbClr val="000000">
                      <a:alpha val="43137"/>
                    </a:srgbClr>
                  </a:outerShdw>
                </a:effectLst>
                <a:latin typeface="+mj-lt"/>
                <a:ea typeface="+mj-ea"/>
                <a:cs typeface="+mj-cs"/>
              </a:rPr>
              <a:t>Freeform Architecture</a:t>
            </a:r>
            <a:endParaRPr lang="en-US" sz="2900" b="1" dirty="0">
              <a:solidFill>
                <a:schemeClr val="bg1"/>
              </a:solidFill>
              <a:latin typeface="+mj-lt"/>
              <a:ea typeface="+mj-ea"/>
              <a:cs typeface="+mj-cs"/>
            </a:endParaRPr>
          </a:p>
        </p:txBody>
      </p:sp>
    </p:spTree>
    <p:extLst>
      <p:ext uri="{BB962C8B-B14F-4D97-AF65-F5344CB8AC3E}">
        <p14:creationId xmlns:p14="http://schemas.microsoft.com/office/powerpoint/2010/main" val="26150489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p:cNvSpPr txBox="1">
            <a:spLocks/>
          </p:cNvSpPr>
          <p:nvPr/>
        </p:nvSpPr>
        <p:spPr>
          <a:xfrm>
            <a:off x="685800" y="1905000"/>
            <a:ext cx="8458200" cy="914400"/>
          </a:xfrm>
          <a:prstGeom prst="rect">
            <a:avLst/>
          </a:prstGeom>
        </p:spPr>
        <p:txBody>
          <a:bodyPr>
            <a:normAutofit fontScale="97500"/>
          </a:bodyPr>
          <a:lstStyle/>
          <a:p>
            <a:r>
              <a:rPr lang="en-US" sz="2900" b="1" dirty="0" smtClean="0">
                <a:effectLst>
                  <a:outerShdw blurRad="38100" dist="38100" dir="2700000" algn="tl">
                    <a:srgbClr val="000000">
                      <a:alpha val="43137"/>
                    </a:srgbClr>
                  </a:outerShdw>
                </a:effectLst>
                <a:latin typeface="+mj-lt"/>
                <a:ea typeface="+mj-ea"/>
                <a:cs typeface="+mj-cs"/>
              </a:rPr>
              <a:t>&gt; </a:t>
            </a:r>
            <a:r>
              <a:rPr lang="en-US" sz="2900" b="1" dirty="0" smtClean="0">
                <a:effectLst>
                  <a:outerShdw blurRad="38100" dist="38100" dir="2700000" algn="tl">
                    <a:srgbClr val="000000">
                      <a:alpha val="43137"/>
                    </a:srgbClr>
                  </a:outerShdw>
                </a:effectLst>
                <a:latin typeface="+mj-lt"/>
                <a:ea typeface="+mj-ea"/>
                <a:cs typeface="+mj-cs"/>
              </a:rPr>
              <a:t>Freeform architecture</a:t>
            </a:r>
            <a:endParaRPr kumimoji="0" lang="sr-Latn-R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endParaRP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pic>
        <p:nvPicPr>
          <p:cNvPr id="1026" name="Picture 2" descr="http://www.dgolds.com/photos/spain2003/images/casaMila/web/001CasaMila.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24400"/>
            <a:ext cx="4509483" cy="29908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sa Mila Roof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9483" y="4724400"/>
            <a:ext cx="4634517" cy="299084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audi">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4050" y="-19050"/>
            <a:ext cx="3409950" cy="360045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0" y="7715249"/>
            <a:ext cx="8458200" cy="914400"/>
          </a:xfrm>
          <a:prstGeom prst="rect">
            <a:avLst/>
          </a:prstGeom>
        </p:spPr>
        <p:txBody>
          <a:bodyPr>
            <a:normAutofit fontScale="97500"/>
          </a:bodyPr>
          <a:lstStyle/>
          <a:p>
            <a:r>
              <a:rPr lang="en-US" sz="2400" dirty="0" smtClean="0">
                <a:latin typeface="+mj-lt"/>
                <a:ea typeface="+mj-ea"/>
                <a:cs typeface="+mj-cs"/>
              </a:rPr>
              <a:t>Gaudi: Casa Mila (1905-07)</a:t>
            </a:r>
            <a:endParaRPr kumimoji="0" lang="sr-Latn-RS" sz="2400" i="0" u="none" strike="noStrike" kern="1200" cap="none" spc="0" normalizeH="0" baseline="0" noProof="0" dirty="0" smtClean="0">
              <a:ln>
                <a:noFill/>
              </a:ln>
              <a:solidFill>
                <a:schemeClr val="tx1"/>
              </a:solidFill>
              <a:uLnTx/>
              <a:uFillTx/>
              <a:latin typeface="+mj-lt"/>
              <a:ea typeface="+mj-ea"/>
              <a:cs typeface="+mj-cs"/>
            </a:endParaRP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sp>
        <p:nvSpPr>
          <p:cNvPr id="3" name="Rectangle 2"/>
          <p:cNvSpPr/>
          <p:nvPr/>
        </p:nvSpPr>
        <p:spPr>
          <a:xfrm>
            <a:off x="5734050" y="3581401"/>
            <a:ext cx="3409950" cy="1077218"/>
          </a:xfrm>
          <a:prstGeom prst="rect">
            <a:avLst/>
          </a:prstGeom>
        </p:spPr>
        <p:txBody>
          <a:bodyPr wrap="square">
            <a:spAutoFit/>
          </a:bodyPr>
          <a:lstStyle/>
          <a:p>
            <a:r>
              <a:rPr lang="en-US" sz="1600" dirty="0"/>
              <a:t>Gaudi: weights attached to chains and the resulting </a:t>
            </a:r>
            <a:r>
              <a:rPr lang="en-US" sz="1600" dirty="0" smtClean="0"/>
              <a:t>form</a:t>
            </a:r>
            <a:r>
              <a:rPr lang="en-US" sz="1600" dirty="0"/>
              <a:t>, source: </a:t>
            </a:r>
            <a:r>
              <a:rPr lang="en-US" sz="1600" dirty="0">
                <a:hlinkClick r:id="rId6"/>
              </a:rPr>
              <a:t>http://</a:t>
            </a:r>
            <a:r>
              <a:rPr lang="en-US" sz="1600" dirty="0" smtClean="0">
                <a:hlinkClick r:id="rId6"/>
              </a:rPr>
              <a:t>labs.blogs.com/its_alive_in_the_lab/2010/10/index.html</a:t>
            </a:r>
            <a:r>
              <a:rPr lang="en-US" sz="1600" dirty="0" smtClean="0"/>
              <a:t>  </a:t>
            </a:r>
            <a:endParaRPr lang="en-US" sz="1600" dirty="0"/>
          </a:p>
        </p:txBody>
      </p:sp>
    </p:spTree>
    <p:extLst>
      <p:ext uri="{BB962C8B-B14F-4D97-AF65-F5344CB8AC3E}">
        <p14:creationId xmlns:p14="http://schemas.microsoft.com/office/powerpoint/2010/main" val="14679817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Gaudi">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
            <a:ext cx="9144000" cy="916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1492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1.bp.blogspot.com/-uuET4aFYURQ/TeACXnpIUbI/AAAAAAAAAPQ/WndCiv8TLUA/s1600/Mendelsohn_Einstein%2BTower%2BPotsda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 y="4724400"/>
            <a:ext cx="4061835" cy="302895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685800" y="1905000"/>
            <a:ext cx="8458200" cy="914400"/>
          </a:xfrm>
          <a:prstGeom prst="rect">
            <a:avLst/>
          </a:prstGeom>
        </p:spPr>
        <p:txBody>
          <a:bodyPr>
            <a:normAutofit fontScale="97500"/>
          </a:bodyPr>
          <a:lstStyle/>
          <a:p>
            <a:r>
              <a:rPr lang="en-US" sz="2900" b="1" dirty="0" smtClean="0">
                <a:effectLst>
                  <a:outerShdw blurRad="38100" dist="38100" dir="2700000" algn="tl">
                    <a:srgbClr val="000000">
                      <a:alpha val="43137"/>
                    </a:srgbClr>
                  </a:outerShdw>
                </a:effectLst>
                <a:latin typeface="+mj-lt"/>
                <a:ea typeface="+mj-ea"/>
                <a:cs typeface="+mj-cs"/>
              </a:rPr>
              <a:t>&gt; </a:t>
            </a:r>
            <a:r>
              <a:rPr lang="en-US" sz="2900" b="1" dirty="0" smtClean="0">
                <a:effectLst>
                  <a:outerShdw blurRad="38100" dist="38100" dir="2700000" algn="tl">
                    <a:srgbClr val="000000">
                      <a:alpha val="43137"/>
                    </a:srgbClr>
                  </a:outerShdw>
                </a:effectLst>
                <a:latin typeface="+mj-lt"/>
                <a:ea typeface="+mj-ea"/>
                <a:cs typeface="+mj-cs"/>
              </a:rPr>
              <a:t>Freeform architecture</a:t>
            </a:r>
            <a:endParaRPr kumimoji="0" lang="sr-Latn-R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endParaRP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sp>
        <p:nvSpPr>
          <p:cNvPr id="4" name="Title 1"/>
          <p:cNvSpPr txBox="1">
            <a:spLocks/>
          </p:cNvSpPr>
          <p:nvPr/>
        </p:nvSpPr>
        <p:spPr>
          <a:xfrm>
            <a:off x="0" y="7715249"/>
            <a:ext cx="8458200" cy="914400"/>
          </a:xfrm>
          <a:prstGeom prst="rect">
            <a:avLst/>
          </a:prstGeom>
        </p:spPr>
        <p:txBody>
          <a:bodyPr>
            <a:normAutofit fontScale="97500"/>
          </a:bodyPr>
          <a:lstStyle/>
          <a:p>
            <a:r>
              <a:rPr lang="en-US" sz="2400" dirty="0" smtClean="0">
                <a:latin typeface="+mj-lt"/>
                <a:ea typeface="+mj-ea"/>
                <a:cs typeface="+mj-cs"/>
              </a:rPr>
              <a:t>Erich </a:t>
            </a:r>
            <a:r>
              <a:rPr lang="en-US" sz="2400" dirty="0" err="1" smtClean="0">
                <a:latin typeface="+mj-lt"/>
                <a:ea typeface="+mj-ea"/>
                <a:cs typeface="+mj-cs"/>
              </a:rPr>
              <a:t>Mendelson</a:t>
            </a:r>
            <a:r>
              <a:rPr lang="en-US" sz="2400" dirty="0" smtClean="0">
                <a:latin typeface="+mj-lt"/>
                <a:ea typeface="+mj-ea"/>
                <a:cs typeface="+mj-cs"/>
              </a:rPr>
              <a:t>: Einstein Tower, 1919-21, Potsdam, Germany</a:t>
            </a:r>
            <a:endParaRPr kumimoji="0" lang="sr-Latn-RS" sz="2400" i="0" u="none" strike="noStrike" kern="1200" cap="none" spc="0" normalizeH="0" baseline="0" noProof="0" dirty="0" smtClean="0">
              <a:ln>
                <a:noFill/>
              </a:ln>
              <a:solidFill>
                <a:schemeClr val="tx1"/>
              </a:solidFill>
              <a:uLnTx/>
              <a:uFillTx/>
              <a:latin typeface="+mj-lt"/>
              <a:ea typeface="+mj-ea"/>
              <a:cs typeface="+mj-cs"/>
            </a:endParaRP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pic>
        <p:nvPicPr>
          <p:cNvPr id="2052" name="Picture 4" descr="http://www.GreatBuildings.com/gbc/images/cid_1118761152_Einsteintower_side_view_1.150.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9934" y="4724400"/>
            <a:ext cx="2943225" cy="29432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GreatBuildings.com/gbc/images/cid_1118762091_Einsteintower_model.150.jpg">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8621" r="1"/>
          <a:stretch/>
        </p:blipFill>
        <p:spPr bwMode="auto">
          <a:xfrm>
            <a:off x="7043159" y="4724399"/>
            <a:ext cx="2100841" cy="2943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92767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tatic.urbarama.com/photos/original/46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71600"/>
            <a:ext cx="9144000" cy="6818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40805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5925</TotalTime>
  <Words>825</Words>
  <Application>Microsoft Office PowerPoint</Application>
  <PresentationFormat>Custom</PresentationFormat>
  <Paragraphs>146</Paragraphs>
  <Slides>49</Slides>
  <Notes>0</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Rhinoceros 3D - NURBS modeliranje  Kurs: Principi CAAD-a, Predavanje 12 Univerzitet u Beogradu, Arhitektonski fakultet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Mirjana</dc:creator>
  <cp:lastModifiedBy>Mirjana Devetaković</cp:lastModifiedBy>
  <cp:revision>431</cp:revision>
  <dcterms:created xsi:type="dcterms:W3CDTF">2011-04-27T09:19:57Z</dcterms:created>
  <dcterms:modified xsi:type="dcterms:W3CDTF">2012-05-11T12:28:49Z</dcterms:modified>
</cp:coreProperties>
</file>