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64" r:id="rId5"/>
    <p:sldId id="266" r:id="rId6"/>
    <p:sldId id="267" r:id="rId7"/>
    <p:sldId id="270" r:id="rId8"/>
    <p:sldId id="268" r:id="rId9"/>
    <p:sldId id="278" r:id="rId10"/>
    <p:sldId id="281" r:id="rId11"/>
    <p:sldId id="279" r:id="rId12"/>
    <p:sldId id="280" r:id="rId13"/>
    <p:sldId id="269" r:id="rId14"/>
    <p:sldId id="286" r:id="rId15"/>
    <p:sldId id="287" r:id="rId16"/>
    <p:sldId id="289" r:id="rId17"/>
    <p:sldId id="290" r:id="rId18"/>
    <p:sldId id="291" r:id="rId19"/>
    <p:sldId id="292" r:id="rId20"/>
    <p:sldId id="288" r:id="rId21"/>
    <p:sldId id="293" r:id="rId22"/>
    <p:sldId id="294" r:id="rId23"/>
    <p:sldId id="296" r:id="rId24"/>
    <p:sldId id="295" r:id="rId25"/>
    <p:sldId id="297" r:id="rId26"/>
    <p:sldId id="298" r:id="rId27"/>
    <p:sldId id="284" r:id="rId28"/>
    <p:sldId id="285" r:id="rId29"/>
    <p:sldId id="282" r:id="rId30"/>
    <p:sldId id="283" r:id="rId31"/>
    <p:sldId id="272" r:id="rId32"/>
    <p:sldId id="271" r:id="rId33"/>
    <p:sldId id="273" r:id="rId34"/>
    <p:sldId id="274" r:id="rId35"/>
    <p:sldId id="275" r:id="rId36"/>
    <p:sldId id="265" r:id="rId37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088" autoAdjust="0"/>
    <p:restoredTop sz="94624" autoAdjust="0"/>
  </p:normalViewPr>
  <p:slideViewPr>
    <p:cSldViewPr>
      <p:cViewPr>
        <p:scale>
          <a:sx n="60" d="100"/>
          <a:sy n="60" d="100"/>
        </p:scale>
        <p:origin x="-1674" y="240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5AC10-1E04-4C64-84AA-DEEEB2228BE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matrbim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utodesk.blogs.com/between_the_lines/autocad-release-history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usa.autodesk.com/adsk/servlet/item?siteID=123112&amp;id=13202153&amp;linkID=9240615" TargetMode="External"/><Relationship Id="rId2" Type="http://schemas.openxmlformats.org/officeDocument/2006/relationships/hyperlink" Target="http://adskmedia.com/autocad-2012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trbim.com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AutoCAD 2012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/>
              <a:t>Kurs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Principi</a:t>
            </a:r>
            <a:r>
              <a:rPr lang="en-US" sz="2800" b="1" dirty="0" smtClean="0"/>
              <a:t> CAAD-a, </a:t>
            </a:r>
            <a:r>
              <a:rPr lang="en-US" sz="2800" b="1" dirty="0" err="1" smtClean="0"/>
              <a:t>Predavanje</a:t>
            </a:r>
            <a:r>
              <a:rPr lang="en-US" sz="2800" b="1" dirty="0" smtClean="0"/>
              <a:t> 04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2100" b="1" dirty="0" err="1" smtClean="0"/>
              <a:t>Univerzitet</a:t>
            </a:r>
            <a:r>
              <a:rPr lang="en-US" sz="2100" b="1" dirty="0" smtClean="0"/>
              <a:t> u </a:t>
            </a:r>
            <a:r>
              <a:rPr lang="en-US" sz="2100" b="1" dirty="0" err="1" smtClean="0"/>
              <a:t>Beogradu</a:t>
            </a:r>
            <a:r>
              <a:rPr lang="en-US" sz="2100" b="1" dirty="0" smtClean="0"/>
              <a:t>, </a:t>
            </a:r>
            <a:r>
              <a:rPr lang="en-US" sz="2100" b="1" dirty="0" err="1" smtClean="0"/>
              <a:t>Arhitektonski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1882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Dr Mirjana Devetakovic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Beograd, 2012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8712200"/>
            <a:ext cx="7010400" cy="43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illustration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http://www.SmatrBIM.com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0600" y="6172200"/>
            <a:ext cx="1066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000" y="4572000"/>
            <a:ext cx="7010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Instaliranje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AutoCAD-a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sr-Latn-R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studentska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r-Latn-R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verzija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sr-Latn-R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Autodesk Exchange – Resursi za učenje AutoCAD-a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Radno okruženje,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</a:t>
            </a:r>
            <a:r>
              <a:rPr lang="sr-Latn-RS" sz="2000" dirty="0" smtClean="0"/>
              <a:t>rganizacija </a:t>
            </a:r>
            <a:r>
              <a:rPr lang="sr-Latn-RS" sz="2000" dirty="0" smtClean="0"/>
              <a:t>crteža,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</a:t>
            </a:r>
            <a:r>
              <a:rPr lang="sr-Latn-RS" sz="2000" dirty="0" smtClean="0"/>
              <a:t>snovne </a:t>
            </a:r>
            <a:r>
              <a:rPr lang="sr-Latn-RS" sz="2000" dirty="0" smtClean="0"/>
              <a:t>komande za crtanje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sr-Latn-RS" sz="2000" dirty="0" smtClean="0"/>
              <a:t>modifikaciju</a:t>
            </a:r>
            <a:endParaRPr kumimoji="0" lang="sr-Latn-RS" sz="20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 r="42020" b="5208"/>
          <a:stretch>
            <a:fillRect/>
          </a:stretch>
        </p:blipFill>
        <p:spPr bwMode="auto">
          <a:xfrm>
            <a:off x="2743200" y="3260436"/>
            <a:ext cx="6400800" cy="588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Palete sa komandama i padajući meniji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4582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AutoCAD Classic </a:t>
            </a:r>
            <a:endParaRPr lang="en-US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r="66618" b="72917"/>
          <a:stretch>
            <a:fillRect/>
          </a:stretch>
        </p:blipFill>
        <p:spPr bwMode="auto">
          <a:xfrm>
            <a:off x="-2931" y="6781800"/>
            <a:ext cx="25058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b="70833"/>
          <a:stretch>
            <a:fillRect/>
          </a:stretch>
        </p:blipFill>
        <p:spPr bwMode="auto">
          <a:xfrm>
            <a:off x="0" y="3276600"/>
            <a:ext cx="9144000" cy="149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Trake sa komandama (ribbons)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 b="66667"/>
          <a:stretch>
            <a:fillRect/>
          </a:stretch>
        </p:blipFill>
        <p:spPr bwMode="auto">
          <a:xfrm>
            <a:off x="0" y="5181600"/>
            <a:ext cx="9144000" cy="171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 b="66667"/>
          <a:stretch>
            <a:fillRect/>
          </a:stretch>
        </p:blipFill>
        <p:spPr bwMode="auto">
          <a:xfrm>
            <a:off x="0" y="7162800"/>
            <a:ext cx="9144000" cy="171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248400" y="45720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Drafting and Annotation 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67056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Basics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87438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Modeling</a:t>
            </a:r>
            <a:endParaRPr lang="en-US" sz="2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r="66618" b="72917"/>
          <a:stretch>
            <a:fillRect/>
          </a:stretch>
        </p:blipFill>
        <p:spPr bwMode="auto">
          <a:xfrm>
            <a:off x="6638192" y="381000"/>
            <a:ext cx="25058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b="59375"/>
          <a:stretch>
            <a:fillRect/>
          </a:stretch>
        </p:blipFill>
        <p:spPr bwMode="auto">
          <a:xfrm>
            <a:off x="0" y="6445873"/>
            <a:ext cx="9144000" cy="208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b="63542"/>
          <a:stretch>
            <a:fillRect/>
          </a:stretch>
        </p:blipFill>
        <p:spPr bwMode="auto">
          <a:xfrm>
            <a:off x="0" y="4145481"/>
            <a:ext cx="9144000" cy="187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 b="64583"/>
          <a:stretch>
            <a:fillRect/>
          </a:stretch>
        </p:blipFill>
        <p:spPr bwMode="auto">
          <a:xfrm>
            <a:off x="0" y="1836833"/>
            <a:ext cx="9144000" cy="182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248400" y="36576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Drafting and Annotation 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019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Basics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83820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Modeling</a:t>
            </a:r>
            <a:endParaRPr lang="en-US" sz="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 r="66618" b="72917"/>
          <a:stretch>
            <a:fillRect/>
          </a:stretch>
        </p:blipFill>
        <p:spPr bwMode="auto">
          <a:xfrm>
            <a:off x="6638192" y="381000"/>
            <a:ext cx="25058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r="74817" b="60417"/>
          <a:stretch>
            <a:fillRect/>
          </a:stretch>
        </p:blipFill>
        <p:spPr bwMode="auto">
          <a:xfrm>
            <a:off x="0" y="3733800"/>
            <a:ext cx="3276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r="77526" b="35417"/>
          <a:stretch>
            <a:fillRect/>
          </a:stretch>
        </p:blipFill>
        <p:spPr bwMode="auto">
          <a:xfrm>
            <a:off x="3109912" y="4038600"/>
            <a:ext cx="29241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/>
          <a:srcRect r="74597" b="38542"/>
          <a:stretch>
            <a:fillRect/>
          </a:stretch>
        </p:blipFill>
        <p:spPr bwMode="auto">
          <a:xfrm>
            <a:off x="5838825" y="4648200"/>
            <a:ext cx="33051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Prikazi</a:t>
            </a:r>
            <a:endParaRPr kumimoji="0" lang="sr-Latn-RS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48400" y="4191000"/>
            <a:ext cx="2286000" cy="533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prikaza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29000" y="3657600"/>
            <a:ext cx="2286000" cy="533400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Definisani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prikazi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352800"/>
            <a:ext cx="2971800" cy="533400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Broj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raspored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prikaza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Pode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šavanje crteža (Drafting Settings)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2931368"/>
            <a:ext cx="5638800" cy="540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Snap &amp;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Grid</a:t>
            </a:r>
            <a:b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sr-Latn-RS" sz="2900" dirty="0" smtClean="0">
                <a:latin typeface="+mj-lt"/>
                <a:ea typeface="+mj-ea"/>
                <a:cs typeface="+mj-cs"/>
              </a:rPr>
              <a:t>p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odešavanje skoka kursora i mreže pomoćnih linija 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10400" y="304800"/>
            <a:ext cx="1828800" cy="762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algn="ctr"/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F9 – Snap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10400" y="1371600"/>
            <a:ext cx="1828800" cy="685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algn="ctr"/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F7 – Grid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 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84582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Tools  - Drafting Settings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5988" t="25000" r="31845" b="23958"/>
          <a:stretch>
            <a:fillRect/>
          </a:stretch>
        </p:blipFill>
        <p:spPr bwMode="auto">
          <a:xfrm>
            <a:off x="762000" y="4652433"/>
            <a:ext cx="3352800" cy="228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3352800" cy="2209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Polar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Snap</a:t>
            </a:r>
            <a:b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kontrola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skoka</a:t>
            </a:r>
            <a:b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kursora pod uglom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kumimoji="0" lang="en-U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 Tracking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228600" indent="-228600"/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kontrola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ugla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pod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kojim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     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se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kre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ć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e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kursor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50" y="4667250"/>
            <a:ext cx="46672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0" y="19050"/>
            <a:ext cx="46672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8458200"/>
            <a:ext cx="86106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Tools  - Drafting Settings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7010400"/>
            <a:ext cx="3352800" cy="12192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o</a:t>
            </a: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lar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Snap ima efekta samo kada je aktiviran Polar Tracking</a:t>
            </a:r>
            <a:endParaRPr kumimoji="0" lang="sr-Latn-RS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0" y="304800"/>
            <a:ext cx="3276600" cy="762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algn="ctr"/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F10 – Polar Tracking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"/>
            <a:ext cx="5029200" cy="482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819400"/>
            <a:ext cx="3352800" cy="28956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Object Snap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5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recizno pogađanje karakterističnih tačaka</a:t>
            </a:r>
          </a:p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Snap Tracking</a:t>
            </a:r>
          </a:p>
          <a:p>
            <a:pPr marL="171450" indent="-171450"/>
            <a:r>
              <a:rPr lang="sr-Latn-RS" sz="2900" dirty="0" smtClean="0">
                <a:latin typeface="+mj-lt"/>
                <a:ea typeface="+mj-ea"/>
                <a:cs typeface="+mj-cs"/>
              </a:rPr>
              <a:t>  </a:t>
            </a:r>
            <a:r>
              <a:rPr lang="sr-Latn-RS" sz="2700" dirty="0" smtClean="0">
                <a:latin typeface="+mj-lt"/>
                <a:ea typeface="+mj-ea"/>
                <a:cs typeface="+mj-cs"/>
              </a:rPr>
              <a:t>pozicioniranje u odnosu na karakteristične tačke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304800"/>
            <a:ext cx="3048000" cy="609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F3 – Object Snap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1083" t="19792" r="29722" b="5208"/>
          <a:stretch>
            <a:fillRect/>
          </a:stretch>
        </p:blipFill>
        <p:spPr bwMode="auto">
          <a:xfrm>
            <a:off x="4114800" y="4833257"/>
            <a:ext cx="5029200" cy="4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0" y="1066800"/>
            <a:ext cx="3048000" cy="762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0000" lnSpcReduction="20000"/>
          </a:bodyPr>
          <a:lstStyle/>
          <a:p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F11 – Object Snap Tracking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8458200"/>
            <a:ext cx="86106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Tools  - Drafting Settings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5955" t="37319" r="35069" b="16878"/>
          <a:stretch>
            <a:fillRect/>
          </a:stretch>
        </p:blipFill>
        <p:spPr bwMode="auto">
          <a:xfrm>
            <a:off x="4724400" y="6223907"/>
            <a:ext cx="4419600" cy="292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26054" t="37038" r="35162" b="16715"/>
          <a:stretch>
            <a:fillRect/>
          </a:stretch>
        </p:blipFill>
        <p:spPr bwMode="auto">
          <a:xfrm>
            <a:off x="4724400" y="3048000"/>
            <a:ext cx="4419600" cy="296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 l="26213" t="36732" r="35601" b="17258"/>
          <a:stretch>
            <a:fillRect/>
          </a:stretch>
        </p:blipFill>
        <p:spPr bwMode="auto">
          <a:xfrm>
            <a:off x="0" y="3075039"/>
            <a:ext cx="4419599" cy="299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 l="25988" t="37500" r="35359" b="16666"/>
          <a:stretch>
            <a:fillRect/>
          </a:stretch>
        </p:blipFill>
        <p:spPr bwMode="auto">
          <a:xfrm>
            <a:off x="0" y="6273800"/>
            <a:ext cx="44196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752600"/>
            <a:ext cx="3352800" cy="2895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Snap Tracking</a:t>
            </a:r>
          </a:p>
          <a:p>
            <a:pPr marL="171450" indent="-171450"/>
            <a:r>
              <a:rPr lang="sr-Latn-RS" sz="2900" dirty="0" smtClean="0">
                <a:latin typeface="+mj-lt"/>
                <a:ea typeface="+mj-ea"/>
                <a:cs typeface="+mj-cs"/>
              </a:rPr>
              <a:t>   primeri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"/>
            <a:ext cx="4876800" cy="467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752600"/>
            <a:ext cx="3352800" cy="2895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 Cycling</a:t>
            </a:r>
          </a:p>
          <a:p>
            <a:pPr marL="171450" indent="-171450"/>
            <a:r>
              <a:rPr lang="sr-Latn-RS" sz="2400" dirty="0" smtClean="0">
                <a:latin typeface="+mj-lt"/>
                <a:ea typeface="+mj-ea"/>
                <a:cs typeface="+mj-cs"/>
              </a:rPr>
              <a:t>  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I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zbor iz liste entiteta koji su nacrtani jedan preko drugog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 l="21303" t="18750" r="30674" b="5208"/>
          <a:stretch>
            <a:fillRect/>
          </a:stretch>
        </p:blipFill>
        <p:spPr bwMode="auto">
          <a:xfrm>
            <a:off x="4267201" y="4802459"/>
            <a:ext cx="4876800" cy="434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2590800"/>
            <a:ext cx="8458200" cy="33528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Neke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činjenice</a:t>
            </a:r>
            <a:r>
              <a:rPr kumimoji="0" lang="sr-Latn-R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</a:t>
            </a:r>
            <a:r>
              <a:rPr kumimoji="0" lang="sr-Latn-R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AutoCAD-u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Proizvodi ga i distribuira američka firma Autodesk</a:t>
            </a:r>
          </a:p>
          <a:p>
            <a:pPr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Prva verzija 1982. godine</a:t>
            </a:r>
          </a:p>
          <a:p>
            <a:pPr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Prvi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CAD softver koji je radio na personalnim računarima (PC), dok su ostali softveri ovog tipa radili na tzv.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m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ainframe i mini kompjuterima</a:t>
            </a:r>
            <a:b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://autodesk.blogs.com/AutoCAD%20Release%20History%202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122003"/>
            <a:ext cx="9144000" cy="21552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8610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/>
              <a:t>Izvor ilustracije: </a:t>
            </a:r>
            <a:br>
              <a:rPr lang="sr-Latn-RS" sz="1200" dirty="0" smtClean="0"/>
            </a:br>
            <a:r>
              <a:rPr lang="sr-Latn-RS" sz="1200" dirty="0" smtClean="0"/>
              <a:t>Hurlay, S.: AutoCAD Release History; </a:t>
            </a:r>
            <a:r>
              <a:rPr lang="en-US" sz="1200" dirty="0" smtClean="0">
                <a:hlinkClick r:id="rId3"/>
              </a:rPr>
              <a:t>http://autodesk.blogs.com/between_the_lines/autocad-release-history.html</a:t>
            </a:r>
            <a:r>
              <a:rPr lang="sr-Latn-RS" sz="1200" dirty="0" smtClean="0"/>
              <a:t>  </a:t>
            </a:r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>
            <a:off x="27432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576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3914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6106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102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0" y="55626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solidFill>
                  <a:srgbClr val="FF0000"/>
                </a:solidFill>
              </a:rPr>
              <a:t>Intenzivnije korišćenje u Srbiji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 flipV="1">
            <a:off x="2819400" y="5701100"/>
            <a:ext cx="1588" cy="1156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5791201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solidFill>
                  <a:srgbClr val="FF0000"/>
                </a:solidFill>
              </a:rPr>
              <a:t>AutoCAD za Windows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>
            <a:stCxn id="15" idx="1"/>
          </p:cNvCxnSpPr>
          <p:nvPr/>
        </p:nvCxnSpPr>
        <p:spPr>
          <a:xfrm rot="10800000" flipV="1">
            <a:off x="3733800" y="5929700"/>
            <a:ext cx="1588" cy="9282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67600" y="5562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solidFill>
                  <a:srgbClr val="FF0000"/>
                </a:solidFill>
              </a:rPr>
              <a:t>Unapređeno </a:t>
            </a:r>
            <a:br>
              <a:rPr lang="sr-Latn-RS" sz="1200" dirty="0" smtClean="0">
                <a:solidFill>
                  <a:srgbClr val="FF0000"/>
                </a:solidFill>
              </a:rPr>
            </a:br>
            <a:r>
              <a:rPr lang="sr-Latn-RS" sz="1200" dirty="0" smtClean="0">
                <a:solidFill>
                  <a:srgbClr val="FF0000"/>
                </a:solidFill>
              </a:rPr>
              <a:t>modeliranje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7467600" y="5701100"/>
            <a:ext cx="1588" cy="1156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84066"/>
            <a:ext cx="4572000" cy="537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Units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j</a:t>
            </a:r>
            <a:r>
              <a:rPr lang="sr-Latn-RS" sz="2900" dirty="0" smtClean="0">
                <a:latin typeface="+mj-lt"/>
                <a:ea typeface="+mj-ea"/>
                <a:cs typeface="+mj-cs"/>
              </a:rPr>
              <a:t>edinice za unos veličina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80772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Format - Units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 za crtanje novih elemenata (Draw)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 l="50566" r="14861" b="19792"/>
          <a:stretch>
            <a:fillRect/>
          </a:stretch>
        </p:blipFill>
        <p:spPr bwMode="auto">
          <a:xfrm>
            <a:off x="2133600" y="0"/>
            <a:ext cx="70104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29200" y="5791200"/>
            <a:ext cx="2057400" cy="3352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39000" y="0"/>
            <a:ext cx="1905000" cy="457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86600" y="6705600"/>
            <a:ext cx="2057400" cy="2438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91600" y="4572000"/>
            <a:ext cx="152400" cy="2133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Draw</a:t>
            </a:r>
          </a:p>
          <a:p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meni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7570" t="25000" r="60761" b="50000"/>
          <a:stretch>
            <a:fillRect/>
          </a:stretch>
        </p:blipFill>
        <p:spPr bwMode="auto">
          <a:xfrm>
            <a:off x="838200" y="2895600"/>
            <a:ext cx="5019675" cy="325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Draw</a:t>
            </a:r>
          </a:p>
          <a:p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ribbon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64008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Drafting and Annotation Workspace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2680" y="0"/>
            <a:ext cx="2941320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82296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AutoCAD Classic Workspace - Tool Palette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6164" t="30589" r="40259" b="8406"/>
          <a:stretch>
            <a:fillRect/>
          </a:stretch>
        </p:blipFill>
        <p:spPr bwMode="auto">
          <a:xfrm>
            <a:off x="0" y="5562600"/>
            <a:ext cx="31242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1035" t="48294" r="9817" b="41254"/>
          <a:stretch>
            <a:fillRect/>
          </a:stretch>
        </p:blipFill>
        <p:spPr bwMode="auto">
          <a:xfrm>
            <a:off x="-54428" y="4114800"/>
            <a:ext cx="9198428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l="20601" t="39583" r="54099" b="12291"/>
          <a:stretch>
            <a:fillRect/>
          </a:stretch>
        </p:blipFill>
        <p:spPr bwMode="auto">
          <a:xfrm>
            <a:off x="3276600" y="5562600"/>
            <a:ext cx="292133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 l="20717" t="36458" r="55271" b="15625"/>
          <a:stretch>
            <a:fillRect/>
          </a:stretch>
        </p:blipFill>
        <p:spPr bwMode="auto">
          <a:xfrm>
            <a:off x="6359386" y="5562600"/>
            <a:ext cx="278461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/>
          <a:srcRect l="20132" t="32292" r="54099" b="18750"/>
          <a:stretch>
            <a:fillRect/>
          </a:stretch>
        </p:blipFill>
        <p:spPr bwMode="auto">
          <a:xfrm>
            <a:off x="0" y="0"/>
            <a:ext cx="3048000" cy="325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/>
          <a:srcRect l="20717" t="5208" r="52929" b="35417"/>
          <a:stretch>
            <a:fillRect/>
          </a:stretch>
        </p:blipFill>
        <p:spPr bwMode="auto">
          <a:xfrm>
            <a:off x="3200400" y="0"/>
            <a:ext cx="2586789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/>
          <a:srcRect l="20640" r="53436" b="52083"/>
          <a:stretch>
            <a:fillRect/>
          </a:stretch>
        </p:blipFill>
        <p:spPr bwMode="auto">
          <a:xfrm>
            <a:off x="5991047" y="0"/>
            <a:ext cx="3152954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1035" t="48294" r="9817" b="41254"/>
          <a:stretch>
            <a:fillRect/>
          </a:stretch>
        </p:blipFill>
        <p:spPr bwMode="auto">
          <a:xfrm>
            <a:off x="0" y="3962400"/>
            <a:ext cx="914400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1691" t="15934" r="55797" b="34615"/>
          <a:stretch>
            <a:fillRect/>
          </a:stretch>
        </p:blipFill>
        <p:spPr bwMode="auto">
          <a:xfrm>
            <a:off x="-6773" y="5715000"/>
            <a:ext cx="305477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 l="966" t="50000" r="56763"/>
          <a:stretch>
            <a:fillRect/>
          </a:stretch>
        </p:blipFill>
        <p:spPr bwMode="auto">
          <a:xfrm>
            <a:off x="3124200" y="5715000"/>
            <a:ext cx="3020158" cy="314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 l="2657" t="45605" r="54831" b="1648"/>
          <a:stretch>
            <a:fillRect/>
          </a:stretch>
        </p:blipFill>
        <p:spPr bwMode="auto">
          <a:xfrm>
            <a:off x="6280150" y="5715000"/>
            <a:ext cx="28638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/>
          <a:srcRect l="2657" t="18132" r="54831" b="29121"/>
          <a:stretch>
            <a:fillRect/>
          </a:stretch>
        </p:blipFill>
        <p:spPr bwMode="auto">
          <a:xfrm>
            <a:off x="0" y="0"/>
            <a:ext cx="2819400" cy="307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/>
          <a:srcRect l="1691" t="10440" r="57729" b="41209"/>
          <a:stretch>
            <a:fillRect/>
          </a:stretch>
        </p:blipFill>
        <p:spPr bwMode="auto">
          <a:xfrm>
            <a:off x="2892138" y="0"/>
            <a:ext cx="298219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/>
          <a:srcRect l="2657" t="26923" r="53865" b="24725"/>
          <a:stretch>
            <a:fillRect/>
          </a:stretch>
        </p:blipFill>
        <p:spPr bwMode="auto">
          <a:xfrm>
            <a:off x="5948794" y="0"/>
            <a:ext cx="3195205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6398" t="23958" r="39678" b="41667"/>
          <a:stretch>
            <a:fillRect/>
          </a:stretch>
        </p:blipFill>
        <p:spPr bwMode="auto">
          <a:xfrm>
            <a:off x="1066800" y="3429000"/>
            <a:ext cx="57150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Precizan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unos veličina</a:t>
            </a:r>
            <a:endParaRPr kumimoji="0" lang="sr-Latn-RS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400800"/>
            <a:ext cx="7543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Unos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iz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komandne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linije</a:t>
            </a:r>
            <a:r>
              <a:rPr lang="en-US" sz="2400" b="1" dirty="0" smtClean="0"/>
              <a:t>:</a:t>
            </a:r>
            <a:br>
              <a:rPr lang="en-US" sz="2400" b="1" dirty="0" smtClean="0"/>
            </a:br>
            <a:endParaRPr lang="en-US" sz="1200" b="1" dirty="0" smtClean="0"/>
          </a:p>
          <a:p>
            <a:r>
              <a:rPr lang="en-US" sz="2400" dirty="0" smtClean="0"/>
              <a:t>0, 0 to 4.5,0 (</a:t>
            </a:r>
            <a:r>
              <a:rPr lang="en-US" sz="2400" dirty="0" err="1" smtClean="0"/>
              <a:t>x,y</a:t>
            </a:r>
            <a:r>
              <a:rPr lang="en-US" sz="2400" dirty="0" smtClean="0"/>
              <a:t>  </a:t>
            </a:r>
            <a:r>
              <a:rPr lang="en-US" sz="2400" dirty="0" err="1" smtClean="0"/>
              <a:t>unos</a:t>
            </a:r>
            <a:r>
              <a:rPr lang="en-US" sz="2400" dirty="0" smtClean="0"/>
              <a:t> </a:t>
            </a:r>
            <a:r>
              <a:rPr lang="en-US" sz="2400" dirty="0" err="1" smtClean="0"/>
              <a:t>apsolutnih</a:t>
            </a:r>
            <a:r>
              <a:rPr lang="en-US" sz="2400" dirty="0" smtClean="0"/>
              <a:t> </a:t>
            </a:r>
            <a:r>
              <a:rPr lang="en-US" sz="2400" dirty="0" err="1" smtClean="0"/>
              <a:t>koordinata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@4.5, 0  (@</a:t>
            </a:r>
            <a:r>
              <a:rPr lang="en-US" sz="2400" dirty="0" err="1" smtClean="0"/>
              <a:t>x,y</a:t>
            </a:r>
            <a:r>
              <a:rPr lang="en-US" sz="2400" dirty="0" smtClean="0"/>
              <a:t>  </a:t>
            </a:r>
            <a:r>
              <a:rPr lang="en-US" sz="2400" dirty="0" err="1" smtClean="0"/>
              <a:t>kretanje</a:t>
            </a:r>
            <a:r>
              <a:rPr lang="en-US" sz="2400" dirty="0" smtClean="0"/>
              <a:t> u </a:t>
            </a:r>
            <a:r>
              <a:rPr lang="en-US" sz="2400" dirty="0" err="1" smtClean="0"/>
              <a:t>odnosu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poslednju</a:t>
            </a:r>
            <a:r>
              <a:rPr lang="en-US" sz="2400" dirty="0" smtClean="0"/>
              <a:t> </a:t>
            </a:r>
            <a:r>
              <a:rPr lang="en-US" sz="2400" dirty="0" err="1" smtClean="0"/>
              <a:t>unetu</a:t>
            </a:r>
            <a:r>
              <a:rPr lang="en-US" sz="2400" dirty="0" smtClean="0"/>
              <a:t> </a:t>
            </a:r>
            <a:r>
              <a:rPr lang="en-US" sz="2400" dirty="0" err="1" smtClean="0"/>
              <a:t>ta</a:t>
            </a:r>
            <a:r>
              <a:rPr lang="sr-Latn-RS" sz="2400" dirty="0" smtClean="0"/>
              <a:t>čku, relativno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@4.5&lt;0</a:t>
            </a:r>
            <a:r>
              <a:rPr lang="sr-Latn-RS" sz="2400" dirty="0" smtClean="0"/>
              <a:t> </a:t>
            </a:r>
            <a:r>
              <a:rPr lang="en-US" sz="2400" dirty="0" smtClean="0"/>
              <a:t>(@t&lt;</a:t>
            </a:r>
            <a:r>
              <a:rPr lang="en-US" sz="2400" dirty="0" smtClean="0">
                <a:sym typeface="Mathematica1"/>
              </a:rPr>
              <a:t></a:t>
            </a:r>
            <a:r>
              <a:rPr lang="en-US" sz="2400" dirty="0" smtClean="0"/>
              <a:t>  </a:t>
            </a:r>
            <a:r>
              <a:rPr lang="en-US" sz="2400" dirty="0" err="1" smtClean="0"/>
              <a:t>kretanje</a:t>
            </a:r>
            <a:r>
              <a:rPr lang="en-US" sz="2400" dirty="0" smtClean="0"/>
              <a:t> u </a:t>
            </a:r>
            <a:r>
              <a:rPr lang="en-US" sz="2400" dirty="0" err="1" smtClean="0"/>
              <a:t>odnosu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poslednju</a:t>
            </a:r>
            <a:r>
              <a:rPr lang="en-US" sz="2400" dirty="0" smtClean="0"/>
              <a:t> </a:t>
            </a:r>
            <a:r>
              <a:rPr lang="en-US" sz="2400" dirty="0" err="1" smtClean="0"/>
              <a:t>unetu</a:t>
            </a:r>
            <a:r>
              <a:rPr lang="en-US" sz="2400" dirty="0" smtClean="0"/>
              <a:t> </a:t>
            </a:r>
            <a:r>
              <a:rPr lang="en-US" sz="2400" dirty="0" err="1" smtClean="0"/>
              <a:t>ta</a:t>
            </a:r>
            <a:r>
              <a:rPr lang="sr-Latn-RS" sz="2400" dirty="0" smtClean="0"/>
              <a:t>čku</a:t>
            </a:r>
            <a:r>
              <a:rPr lang="en-US" sz="2400" dirty="0" smtClean="0"/>
              <a:t> pod </a:t>
            </a:r>
            <a:r>
              <a:rPr lang="en-US" sz="2400" dirty="0" err="1" smtClean="0"/>
              <a:t>uglom</a:t>
            </a:r>
            <a:r>
              <a:rPr lang="sr-Latn-RS" sz="2400" dirty="0" smtClean="0"/>
              <a:t>, relativno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4800600"/>
            <a:ext cx="1905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Ekranski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unos</a:t>
            </a:r>
            <a:endParaRPr lang="en-US" sz="2400" b="1" dirty="0" smtClean="0"/>
          </a:p>
          <a:p>
            <a:r>
              <a:rPr lang="en-US" sz="2000" dirty="0" smtClean="0"/>
              <a:t>Dynamic </a:t>
            </a:r>
            <a:r>
              <a:rPr lang="en-US" sz="2000" dirty="0" err="1" smtClean="0"/>
              <a:t>Imput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41581" t="23958" r="20351" b="44792"/>
          <a:stretch>
            <a:fillRect/>
          </a:stretch>
        </p:blipFill>
        <p:spPr bwMode="auto">
          <a:xfrm>
            <a:off x="838200" y="1676400"/>
            <a:ext cx="4953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19800" y="35814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Rectangle</a:t>
            </a:r>
            <a:endParaRPr lang="en-US" sz="2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14641" t="28125" r="47292" b="31250"/>
          <a:stretch>
            <a:fillRect/>
          </a:stretch>
        </p:blipFill>
        <p:spPr bwMode="auto">
          <a:xfrm>
            <a:off x="838200" y="4267200"/>
            <a:ext cx="49530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19800" y="6781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 l="12518" t="32292" r="52343" b="34375"/>
          <a:stretch>
            <a:fillRect/>
          </a:stretch>
        </p:blipFill>
        <p:spPr bwMode="auto">
          <a:xfrm>
            <a:off x="3886200" y="4419600"/>
            <a:ext cx="45720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Multifunkcionalni gripovi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 l="11713" t="32292" r="58419" b="45833"/>
          <a:stretch>
            <a:fillRect/>
          </a:stretch>
        </p:blipFill>
        <p:spPr bwMode="auto">
          <a:xfrm>
            <a:off x="685800" y="3276600"/>
            <a:ext cx="3886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 l="11933" t="30208" r="53514" b="44792"/>
          <a:stretch>
            <a:fillRect/>
          </a:stretch>
        </p:blipFill>
        <p:spPr bwMode="auto">
          <a:xfrm>
            <a:off x="3886200" y="7086600"/>
            <a:ext cx="45720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Stretch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84582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Lenghten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6248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Tipovi datoteka u AutoAD-u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+mj-ea"/>
                <a:cs typeface="+mj-cs"/>
              </a:rPr>
              <a:t>.dwg </a:t>
            </a: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(izvorna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datoteka AutoCAD-a)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.dwt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(drawing template, datoteka po svojim karakteristikama identična kao .dwg i služi za započinjanje novog crteža)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latin typeface="+mj-lt"/>
                <a:ea typeface="+mj-ea"/>
                <a:cs typeface="+mj-cs"/>
              </a:rPr>
              <a:t> 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.dxf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(datoteka za razmenu sa drugim CAD programima, standard u interoperabilnosti)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.sv$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(backup datoteka, </a:t>
            </a:r>
            <a:r>
              <a:rPr lang="en-US" sz="2400" i="1" dirty="0" smtClean="0"/>
              <a:t>filename_a_b_nnnn.sv$</a:t>
            </a:r>
            <a:endParaRPr lang="sr-Latn-RS" sz="2400" i="1" dirty="0" smtClean="0"/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i="1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.dst </a:t>
            </a:r>
            <a:r>
              <a:rPr lang="sr-Latn-RS" sz="2400" i="1" dirty="0" smtClean="0">
                <a:latin typeface="+mj-lt"/>
                <a:ea typeface="+mj-ea"/>
                <a:cs typeface="+mj-cs"/>
              </a:rPr>
              <a:t>(sheet set  -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kolekcija layout-a iz više crteža)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.dwf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(2D vektorska datoteka, za publikovanje na Web-u; otvara se, pregleda i štampa pomoću programa Design Review, kao i pomoću Internet Explorer-a)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14818" y="3733800"/>
            <a:ext cx="8329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>
              <a:buFont typeface="Arial" pitchFamily="34" charset="0"/>
              <a:buChar char="•"/>
            </a:pPr>
            <a:r>
              <a:rPr lang="sr-Latn-RS" sz="2400" dirty="0" smtClean="0"/>
              <a:t>AutoCAD 2012 Overview, </a:t>
            </a:r>
            <a:r>
              <a:rPr lang="en-US" sz="2400" dirty="0" smtClean="0">
                <a:hlinkClick r:id="rId2"/>
              </a:rPr>
              <a:t>http://adskmedia.com/autocad-2012/</a:t>
            </a:r>
            <a:endParaRPr lang="sr-Latn-RS" sz="2400" dirty="0" smtClean="0"/>
          </a:p>
          <a:p>
            <a:pPr indent="171450">
              <a:buFont typeface="Arial" pitchFamily="34" charset="0"/>
              <a:buChar char="•"/>
            </a:pPr>
            <a:r>
              <a:rPr lang="sr-Latn-RS" sz="2400" dirty="0" smtClean="0"/>
              <a:t>Getting started video tutorials, </a:t>
            </a:r>
            <a:r>
              <a:rPr lang="en-US" sz="2400" dirty="0" smtClean="0">
                <a:hlinkClick r:id="rId3"/>
              </a:rPr>
              <a:t>http://usa.autodesk.com/adsk/servlet/item?siteID=123112&amp;id=13202153&amp;linkID=9240615</a:t>
            </a:r>
            <a:r>
              <a:rPr lang="sr-Latn-RS" sz="2400" dirty="0" smtClean="0"/>
              <a:t> </a:t>
            </a:r>
            <a:endParaRPr 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Video tutorijali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5334000"/>
            <a:ext cx="49854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AutoCAD 2012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/>
              <a:t>Kurs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Principi</a:t>
            </a:r>
            <a:r>
              <a:rPr lang="en-US" sz="2800" b="1" dirty="0" smtClean="0"/>
              <a:t> CAAD-a, </a:t>
            </a:r>
            <a:r>
              <a:rPr lang="en-US" sz="2800" b="1" dirty="0" err="1" smtClean="0"/>
              <a:t>Predavanje</a:t>
            </a:r>
            <a:r>
              <a:rPr lang="en-US" sz="2800" b="1" dirty="0" smtClean="0"/>
              <a:t> 04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2100" b="1" dirty="0" err="1" smtClean="0"/>
              <a:t>Univerzitet</a:t>
            </a:r>
            <a:r>
              <a:rPr lang="en-US" sz="2100" b="1" dirty="0" smtClean="0"/>
              <a:t> u </a:t>
            </a:r>
            <a:r>
              <a:rPr lang="en-US" sz="2100" b="1" dirty="0" err="1" smtClean="0"/>
              <a:t>Beogradu</a:t>
            </a:r>
            <a:r>
              <a:rPr lang="en-US" sz="2100" b="1" dirty="0" smtClean="0"/>
              <a:t>, </a:t>
            </a:r>
            <a:r>
              <a:rPr lang="en-US" sz="2100" b="1" dirty="0" err="1" smtClean="0"/>
              <a:t>Arhitektonski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1882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Dr Mirjana Devetakovic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Beograd, 2012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 l="17297" t="25157" r="43063" b="11950"/>
          <a:stretch>
            <a:fillRect/>
          </a:stretch>
        </p:blipFill>
        <p:spPr bwMode="auto">
          <a:xfrm>
            <a:off x="4953000" y="5334000"/>
            <a:ext cx="4191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85800" y="8712200"/>
            <a:ext cx="7010400" cy="43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illustration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http://www.SmatrBIM.com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0600" y="6172200"/>
            <a:ext cx="1066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000" y="4572000"/>
            <a:ext cx="7010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Organizacija lista za štampu (Layout)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Publikovanje lista u .pdf formatu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Štampanje</a:t>
            </a:r>
            <a:r>
              <a:rPr kumimoji="0" lang="sr-Latn-R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crteža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6150" y="0"/>
            <a:ext cx="52878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134" y="4038600"/>
            <a:ext cx="529286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68960" b="28125"/>
          <a:stretch>
            <a:fillRect/>
          </a:stretch>
        </p:blipFill>
        <p:spPr bwMode="auto">
          <a:xfrm>
            <a:off x="533400" y="3276600"/>
            <a:ext cx="4038600" cy="5257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362200"/>
            <a:ext cx="29718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PDF export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lang="sr-Latn-RS" sz="36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36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05000" y="304800"/>
            <a:ext cx="19050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sr-Latn-RS" sz="2400" dirty="0" smtClean="0">
                <a:latin typeface="+mj-lt"/>
                <a:ea typeface="+mj-ea"/>
                <a:cs typeface="+mj-cs"/>
              </a:rPr>
              <a:t>M</a:t>
            </a: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odel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239000" y="7772400"/>
            <a:ext cx="19050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sr-Latn-RS" sz="2400" dirty="0" smtClean="0">
                <a:latin typeface="+mj-lt"/>
                <a:ea typeface="+mj-ea"/>
                <a:cs typeface="+mj-cs"/>
              </a:rPr>
              <a:t>Layout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6150" y="0"/>
            <a:ext cx="52878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3935" y="5410200"/>
            <a:ext cx="530006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4191000"/>
            <a:ext cx="529286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362200"/>
            <a:ext cx="29718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Isključivanje layer-a</a:t>
            </a:r>
            <a:r>
              <a:rPr kumimoji="0" lang="sr-Latn-R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0 u pdf-u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lang="sr-Latn-RS" sz="32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32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3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 l="4173" t="25000" r="34622" b="17857"/>
          <a:stretch>
            <a:fillRect/>
          </a:stretch>
        </p:blipFill>
        <p:spPr bwMode="auto">
          <a:xfrm>
            <a:off x="1447800" y="152400"/>
            <a:ext cx="335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8673" y="3733801"/>
            <a:ext cx="694532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362200"/>
            <a:ext cx="4800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Primer: </a:t>
            </a:r>
            <a:br>
              <a:rPr kumimoji="0" lang="sr-Latn-R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Model terena</a:t>
            </a:r>
            <a:r>
              <a:rPr kumimoji="0" lang="sr-Latn-R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lang="sr-Latn-RS" sz="32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32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28600"/>
            <a:ext cx="4267200" cy="332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3810000"/>
            <a:ext cx="4800600" cy="25908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Komande:</a:t>
            </a:r>
          </a:p>
          <a:p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Layer</a:t>
            </a:r>
          </a:p>
          <a:p>
            <a:pPr marL="233363" indent="-233363">
              <a:buFont typeface="Arial" pitchFamily="34" charset="0"/>
              <a:buChar char="•"/>
            </a:pPr>
            <a:endParaRPr kumimoji="0" lang="sr-Latn-RS" sz="20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Rectangle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sr-Latn-RS" sz="2000" dirty="0" smtClean="0">
                <a:latin typeface="+mj-lt"/>
                <a:ea typeface="+mj-ea"/>
                <a:cs typeface="+mj-cs"/>
              </a:rPr>
              <a:t>Spline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sr-Latn-RS" sz="2000" dirty="0" smtClean="0"/>
              <a:t>Boundary</a:t>
            </a:r>
            <a:endParaRPr kumimoji="0" lang="sr-Latn-RS" sz="20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Extrude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sr-Latn-RS" sz="2000" dirty="0" smtClean="0">
                <a:latin typeface="+mj-lt"/>
                <a:ea typeface="+mj-ea"/>
                <a:cs typeface="+mj-cs"/>
              </a:rPr>
              <a:t>Extract edges</a:t>
            </a:r>
            <a:endParaRPr kumimoji="0" lang="sr-Latn-RS" sz="20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233363" indent="-233363">
              <a:buFont typeface="Arial" pitchFamily="34" charset="0"/>
              <a:buChar char="•"/>
            </a:pPr>
            <a:endParaRPr kumimoji="0" lang="sr-Latn-RS" sz="20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Copy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sr-Latn-RS" sz="2000" dirty="0" smtClean="0">
                <a:latin typeface="+mj-lt"/>
                <a:ea typeface="+mj-ea"/>
                <a:cs typeface="+mj-cs"/>
              </a:rPr>
              <a:t>Move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233363" indent="-233363">
              <a:buFont typeface="Arial" pitchFamily="34" charset="0"/>
              <a:buChar char="•"/>
            </a:pPr>
            <a:endParaRPr kumimoji="0" lang="sr-Latn-RS" sz="20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Layout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Export PDF</a:t>
            </a:r>
          </a:p>
          <a:p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l="7725" t="25344" r="32189" b="24656"/>
          <a:stretch>
            <a:fillRect/>
          </a:stretch>
        </p:blipFill>
        <p:spPr bwMode="auto">
          <a:xfrm>
            <a:off x="4267200" y="6172200"/>
            <a:ext cx="446704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8785" t="22917" r="48462" b="22917"/>
          <a:stretch>
            <a:fillRect/>
          </a:stretch>
        </p:blipFill>
        <p:spPr bwMode="auto">
          <a:xfrm>
            <a:off x="4953000" y="457200"/>
            <a:ext cx="374405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7940" t="24656" r="30258" b="22452"/>
          <a:stretch>
            <a:fillRect/>
          </a:stretch>
        </p:blipFill>
        <p:spPr bwMode="auto">
          <a:xfrm>
            <a:off x="4572000" y="3200400"/>
            <a:ext cx="445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 l="59443" t="22452" r="21674" b="16457"/>
          <a:stretch>
            <a:fillRect/>
          </a:stretch>
        </p:blipFill>
        <p:spPr bwMode="auto">
          <a:xfrm>
            <a:off x="1295400" y="3429000"/>
            <a:ext cx="1905000" cy="48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2362200"/>
            <a:ext cx="53340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Varijacija:</a:t>
            </a:r>
            <a:r>
              <a:rPr kumimoji="0" lang="sr-Latn-R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objekti usečeni u teren</a:t>
            </a:r>
          </a:p>
          <a:p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lang="sr-Latn-RS" sz="32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32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3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6928" y="3733800"/>
            <a:ext cx="724707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362200"/>
            <a:ext cx="8458200" cy="203623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AutoCAD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WS</a:t>
            </a:r>
            <a:b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Web </a:t>
            </a:r>
            <a:r>
              <a:rPr kumimoji="0" lang="sr-Latn-R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 mobilni uređaji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36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36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iPhone Screensho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0"/>
            <a:ext cx="2362200" cy="3543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3765556"/>
            <a:ext cx="7239000" cy="514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840568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Autodesk Exchange</a:t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851983"/>
            <a:ext cx="7010400" cy="498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Radno okruženje AutoCAD-a</a:t>
            </a:r>
          </a:p>
          <a:p>
            <a:r>
              <a:rPr lang="en-US" sz="3300" dirty="0" smtClean="0">
                <a:latin typeface="+mj-lt"/>
                <a:ea typeface="+mj-ea"/>
                <a:cs typeface="+mj-cs"/>
              </a:rPr>
              <a:t>    </a:t>
            </a:r>
            <a:r>
              <a:rPr lang="en-US" sz="2900" dirty="0" smtClean="0">
                <a:latin typeface="Arial" pitchFamily="34" charset="0"/>
                <a:ea typeface="+mj-ea"/>
                <a:cs typeface="Arial" pitchFamily="34" charset="0"/>
              </a:rPr>
              <a:t>G</a:t>
            </a:r>
            <a:r>
              <a:rPr lang="sr-Latn-RS" sz="2900" dirty="0" smtClean="0">
                <a:latin typeface="Arial" pitchFamily="34" charset="0"/>
                <a:ea typeface="+mj-ea"/>
                <a:cs typeface="Arial" pitchFamily="34" charset="0"/>
              </a:rPr>
              <a:t>etting started videos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Radno okruženje AutoCAD-a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 r="66618" b="72917"/>
          <a:stretch>
            <a:fillRect/>
          </a:stretch>
        </p:blipFill>
        <p:spPr bwMode="auto">
          <a:xfrm>
            <a:off x="4800600" y="304800"/>
            <a:ext cx="4343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 b="5208"/>
          <a:stretch>
            <a:fillRect/>
          </a:stretch>
        </p:blipFill>
        <p:spPr bwMode="auto">
          <a:xfrm>
            <a:off x="0" y="5326637"/>
            <a:ext cx="7162800" cy="381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 b="5208"/>
          <a:stretch>
            <a:fillRect/>
          </a:stretch>
        </p:blipFill>
        <p:spPr bwMode="auto">
          <a:xfrm>
            <a:off x="708200" y="3810000"/>
            <a:ext cx="843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b="5208"/>
          <a:stretch>
            <a:fillRect/>
          </a:stretch>
        </p:blipFill>
        <p:spPr bwMode="auto">
          <a:xfrm>
            <a:off x="2590800" y="1295400"/>
            <a:ext cx="6553200" cy="349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b="5208"/>
          <a:stretch>
            <a:fillRect/>
          </a:stretch>
        </p:blipFill>
        <p:spPr bwMode="auto">
          <a:xfrm>
            <a:off x="2590800" y="4953000"/>
            <a:ext cx="6553200" cy="349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1676400"/>
            <a:ext cx="8458200" cy="203623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3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Prikazi</a:t>
            </a:r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Model </a:t>
            </a:r>
            <a:r>
              <a:rPr kumimoji="0" lang="en-US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Layout 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1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organizacija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1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lista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1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za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štampu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sr-Latn-RS" sz="31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4267200"/>
            <a:ext cx="15240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7924800"/>
            <a:ext cx="15240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Radno okruženje AutoCAD-a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t="65872" r="61424" b="5208"/>
          <a:stretch>
            <a:fillRect/>
          </a:stretch>
        </p:blipFill>
        <p:spPr bwMode="auto">
          <a:xfrm>
            <a:off x="609599" y="3581400"/>
            <a:ext cx="433893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60973" t="65872" r="412" b="5208"/>
          <a:stretch>
            <a:fillRect/>
          </a:stretch>
        </p:blipFill>
        <p:spPr bwMode="auto">
          <a:xfrm>
            <a:off x="609600" y="6019800"/>
            <a:ext cx="4343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81600" y="3581400"/>
            <a:ext cx="4419600" cy="12954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Komandna linija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koordinate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snap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, grid, ortho, dynamic input,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lineweight 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81600" y="6019800"/>
            <a:ext cx="3962400" cy="14478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Model/Paper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Q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uick view layout, quick view paper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Annotation scale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Workspace swithing (izgled radnog okruženja), Cleanscreen</a:t>
            </a:r>
          </a:p>
          <a:p>
            <a:endParaRPr lang="sr-Latn-RS" sz="2400" dirty="0" smtClean="0">
              <a:latin typeface="+mj-lt"/>
              <a:ea typeface="+mj-ea"/>
              <a:cs typeface="+mj-cs"/>
            </a:endParaRPr>
          </a:p>
          <a:p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50292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81600" y="52578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" y="55626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81600" y="76962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t="33333" r="56662" b="5208"/>
          <a:stretch>
            <a:fillRect/>
          </a:stretch>
        </p:blipFill>
        <p:spPr bwMode="auto">
          <a:xfrm>
            <a:off x="3200400" y="3276600"/>
            <a:ext cx="5638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Komandna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linija</a:t>
            </a:r>
            <a:endParaRPr kumimoji="0" lang="sr-Latn-RS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520</Words>
  <Application>Microsoft Office PowerPoint</Application>
  <PresentationFormat>Custom</PresentationFormat>
  <Paragraphs>148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AutoCAD 2012  Kurs: Principi CAAD-a, Predavanje 04 Univerzitet u Beogradu, Arhitektonski fakultet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AutoCAD 2012  Kurs: Principi CAAD-a, Predavanje 04 Univerzitet u Beogradu, Arhitektonski fakultet   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Mirjana</cp:lastModifiedBy>
  <cp:revision>178</cp:revision>
  <dcterms:created xsi:type="dcterms:W3CDTF">2011-04-27T09:19:57Z</dcterms:created>
  <dcterms:modified xsi:type="dcterms:W3CDTF">2012-03-15T18:38:48Z</dcterms:modified>
</cp:coreProperties>
</file>