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14" r:id="rId3"/>
    <p:sldId id="315" r:id="rId4"/>
    <p:sldId id="308" r:id="rId5"/>
    <p:sldId id="319" r:id="rId6"/>
    <p:sldId id="320" r:id="rId7"/>
    <p:sldId id="321" r:id="rId8"/>
    <p:sldId id="322" r:id="rId9"/>
    <p:sldId id="323" r:id="rId10"/>
    <p:sldId id="316" r:id="rId11"/>
    <p:sldId id="318" r:id="rId12"/>
    <p:sldId id="317" r:id="rId13"/>
    <p:sldId id="324" r:id="rId14"/>
    <p:sldId id="325" r:id="rId15"/>
    <p:sldId id="326" r:id="rId16"/>
    <p:sldId id="328" r:id="rId17"/>
    <p:sldId id="32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12" r:id="rId26"/>
    <p:sldId id="313" r:id="rId27"/>
    <p:sldId id="329" r:id="rId28"/>
    <p:sldId id="330" r:id="rId29"/>
    <p:sldId id="331" r:id="rId30"/>
    <p:sldId id="332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10" r:id="rId44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3088" autoAdjust="0"/>
    <p:restoredTop sz="94624" autoAdjust="0"/>
  </p:normalViewPr>
  <p:slideViewPr>
    <p:cSldViewPr>
      <p:cViewPr>
        <p:scale>
          <a:sx n="50" d="100"/>
          <a:sy n="50" d="100"/>
        </p:scale>
        <p:origin x="-1974" y="-7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C10-1E04-4C64-84AA-DEEEB2228BEB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utocad-2012"/>
          <p:cNvPicPr>
            <a:picLocks noChangeAspect="1" noChangeArrowheads="1"/>
          </p:cNvPicPr>
          <p:nvPr/>
        </p:nvPicPr>
        <p:blipFill>
          <a:blip r:embed="rId2"/>
          <a:srcRect r="51326"/>
          <a:stretch>
            <a:fillRect/>
          </a:stretch>
        </p:blipFill>
        <p:spPr bwMode="auto">
          <a:xfrm>
            <a:off x="5613844" y="2895600"/>
            <a:ext cx="3530155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AutoCAD 2012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/>
              <a:t>Kurs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Principi</a:t>
            </a:r>
            <a:r>
              <a:rPr lang="en-US" sz="2800" b="1" dirty="0" smtClean="0"/>
              <a:t> CAAD-a, </a:t>
            </a:r>
            <a:r>
              <a:rPr lang="en-US" sz="2800" b="1" dirty="0" err="1" smtClean="0"/>
              <a:t>Predavanje</a:t>
            </a:r>
            <a:r>
              <a:rPr lang="en-US" sz="2800" b="1" dirty="0" smtClean="0"/>
              <a:t> 5</a:t>
            </a:r>
            <a:br>
              <a:rPr lang="en-US" sz="2800" b="1" dirty="0" smtClean="0"/>
            </a:br>
            <a:r>
              <a:rPr lang="en-US" sz="2100" b="1" dirty="0" err="1" smtClean="0"/>
              <a:t>Univerzitet</a:t>
            </a:r>
            <a:r>
              <a:rPr lang="en-US" sz="2100" b="1" dirty="0" smtClean="0"/>
              <a:t> u </a:t>
            </a:r>
            <a:r>
              <a:rPr lang="en-US" sz="2100" b="1" dirty="0" err="1" smtClean="0"/>
              <a:t>Beogradu</a:t>
            </a:r>
            <a:r>
              <a:rPr lang="en-US" sz="2100" b="1" dirty="0" smtClean="0"/>
              <a:t>, </a:t>
            </a:r>
            <a:r>
              <a:rPr lang="en-US" sz="2100" b="1" dirty="0" err="1" smtClean="0"/>
              <a:t>Arhitektonski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fakultet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188200"/>
            <a:ext cx="7010400" cy="8128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Dr Mirjana Devetakovic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Beograd,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6172200"/>
            <a:ext cx="1066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0"/>
            <a:ext cx="70104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Organizacija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lista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R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štampu</a:t>
            </a:r>
            <a:r>
              <a:rPr kumimoji="0" lang="sr-Latn-R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sz="2000" dirty="0" smtClean="0"/>
              <a:t>Šrafiranje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sz="2000" dirty="0" smtClean="0"/>
              <a:t>Kotiranje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sz="2000" dirty="0" smtClean="0"/>
              <a:t>Natpisi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sz="2000" dirty="0" smtClean="0"/>
              <a:t>Zadatak 0</a:t>
            </a:r>
            <a:r>
              <a:rPr lang="en-US" sz="2000" dirty="0" smtClean="0"/>
              <a:t>5</a:t>
            </a:r>
            <a:endParaRPr lang="sr-Latn-RS" sz="2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76600" y="5791200"/>
            <a:ext cx="5486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Organizacija lista - Layout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Layout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43192" b="5208"/>
          <a:stretch>
            <a:fillRect/>
          </a:stretch>
        </p:blipFill>
        <p:spPr bwMode="auto">
          <a:xfrm>
            <a:off x="0" y="556967"/>
            <a:ext cx="9144000" cy="857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" y="4200525"/>
            <a:ext cx="87344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Layout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392903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1332" y="4314825"/>
            <a:ext cx="621266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68" y="0"/>
            <a:ext cx="392903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905000"/>
            <a:ext cx="8458200" cy="4191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Osobine stranice </a:t>
            </a:r>
            <a:b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Page Setup</a:t>
            </a:r>
          </a:p>
          <a:p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sr-Latn-RS" sz="2400" dirty="0" smtClean="0">
                <a:latin typeface="+mj-lt"/>
                <a:ea typeface="+mj-ea"/>
                <a:cs typeface="+mj-cs"/>
              </a:rPr>
              <a:t>Izbor printera</a:t>
            </a:r>
          </a:p>
          <a:p>
            <a:r>
              <a:rPr lang="sr-Latn-RS" sz="2400" dirty="0" smtClean="0">
                <a:latin typeface="+mj-lt"/>
                <a:ea typeface="+mj-ea"/>
                <a:cs typeface="+mj-cs"/>
              </a:rPr>
              <a:t>Format stranice</a:t>
            </a:r>
          </a:p>
          <a:p>
            <a:r>
              <a:rPr lang="sr-Latn-RS" sz="2400" dirty="0" smtClean="0">
                <a:latin typeface="+mj-lt"/>
                <a:ea typeface="+mj-ea"/>
                <a:cs typeface="+mj-cs"/>
              </a:rPr>
              <a:t>Šta će se štampati</a:t>
            </a:r>
          </a:p>
          <a:p>
            <a:r>
              <a:rPr lang="sr-Latn-RS" sz="2400" dirty="0" smtClean="0">
                <a:latin typeface="+mj-lt"/>
                <a:ea typeface="+mj-ea"/>
                <a:cs typeface="+mj-cs"/>
              </a:rPr>
              <a:t>Razmera</a:t>
            </a:r>
          </a:p>
          <a:p>
            <a:r>
              <a:rPr lang="sr-Latn-RS" sz="2400" dirty="0" smtClean="0">
                <a:latin typeface="+mj-lt"/>
                <a:ea typeface="+mj-ea"/>
                <a:cs typeface="+mj-cs"/>
              </a:rPr>
              <a:t>Stil štampanja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06218"/>
            <a:ext cx="4343400" cy="48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CTB Style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(color table based)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306" y="3352800"/>
            <a:ext cx="439169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1127" t="3125" r="15081" b="10417"/>
          <a:stretch>
            <a:fillRect/>
          </a:stretch>
        </p:blipFill>
        <p:spPr bwMode="auto">
          <a:xfrm>
            <a:off x="0" y="3120571"/>
            <a:ext cx="9144000" cy="60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Preview 01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2057400"/>
            <a:ext cx="4800600" cy="6629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3400" y="990600"/>
            <a:ext cx="4800600" cy="914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sr-Latn-RS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Problem sa debljinom linije kod zidova!!!</a:t>
            </a:r>
          </a:p>
          <a:p>
            <a:r>
              <a:rPr lang="sr-Latn-RS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Nepotrebni natpisi</a:t>
            </a:r>
          </a:p>
          <a:p>
            <a:r>
              <a:rPr lang="sr-Latn-RS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...</a:t>
            </a:r>
            <a:endParaRPr lang="en-US" sz="2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-801" t="20833" r="21523" b="12308"/>
          <a:stretch>
            <a:fillRect/>
          </a:stretch>
        </p:blipFill>
        <p:spPr bwMode="auto">
          <a:xfrm>
            <a:off x="-16329" y="3581400"/>
            <a:ext cx="91603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Kontrola osobina Layer-a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u pojedinačnim prikazima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3200400"/>
            <a:ext cx="3352800" cy="2971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2590800"/>
            <a:ext cx="33528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sr-Latn-RS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VP ...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426" t="12500" r="22694" b="18750"/>
          <a:stretch>
            <a:fillRect/>
          </a:stretch>
        </p:blipFill>
        <p:spPr bwMode="auto">
          <a:xfrm>
            <a:off x="0" y="2584174"/>
            <a:ext cx="9144000" cy="655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Preview 02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76600" y="5791200"/>
            <a:ext cx="5486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Šrafure, tekstovi i kote</a:t>
            </a:r>
          </a:p>
          <a:p>
            <a:pPr marL="238125" indent="-238125" algn="r"/>
            <a:r>
              <a:rPr lang="sr-Latn-R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(Annotation scale)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0454" t="3125" r="3953" b="9375"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6764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Šrafure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3276600"/>
            <a:ext cx="8928100" cy="4239399"/>
            <a:chOff x="622300" y="1899336"/>
            <a:chExt cx="8928100" cy="4239399"/>
          </a:xfrm>
        </p:grpSpPr>
        <p:sp>
          <p:nvSpPr>
            <p:cNvPr id="3" name="Rectangle 2"/>
            <p:cNvSpPr/>
            <p:nvPr/>
          </p:nvSpPr>
          <p:spPr>
            <a:xfrm>
              <a:off x="622300" y="1899336"/>
              <a:ext cx="426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01: </a:t>
              </a:r>
              <a:r>
                <a:rPr lang="sr-Latn-RS" dirty="0" smtClean="0"/>
                <a:t>Dinamičan</a:t>
              </a:r>
              <a:r>
                <a:rPr lang="en-US" dirty="0" smtClean="0"/>
                <a:t> </a:t>
              </a:r>
              <a:r>
                <a:rPr lang="en-US" dirty="0" err="1" smtClean="0"/>
                <a:t>razvoj</a:t>
              </a:r>
              <a:r>
                <a:rPr lang="en-US" dirty="0" smtClean="0"/>
                <a:t> CAAD-</a:t>
              </a:r>
              <a:r>
                <a:rPr lang="sr-Latn-CS" dirty="0" smtClean="0"/>
                <a:t>a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300" y="2508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2</a:t>
              </a:r>
              <a:r>
                <a:rPr lang="en-US" b="1" dirty="0" smtClean="0"/>
                <a:t>: </a:t>
              </a:r>
              <a:r>
                <a:rPr lang="sr-Latn-CS" dirty="0" smtClean="0"/>
                <a:t>Približavanje korisniku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300" y="3016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3</a:t>
              </a:r>
              <a:r>
                <a:rPr lang="en-US" b="1" dirty="0" smtClean="0"/>
                <a:t>: </a:t>
              </a:r>
              <a:r>
                <a:rPr lang="en-US" dirty="0" err="1" smtClean="0"/>
                <a:t>Slika</a:t>
              </a:r>
              <a:r>
                <a:rPr lang="en-US" dirty="0" smtClean="0"/>
                <a:t> </a:t>
              </a:r>
              <a:r>
                <a:rPr lang="en-US" dirty="0" err="1" smtClean="0"/>
                <a:t>kao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300" y="367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4</a:t>
              </a:r>
              <a:r>
                <a:rPr lang="en-US" b="1" dirty="0" smtClean="0"/>
                <a:t>: </a:t>
              </a:r>
              <a:r>
                <a:rPr lang="sr-Latn-CS" dirty="0" smtClean="0"/>
                <a:t>Preciznost i brzina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00" y="40329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Princip</a:t>
              </a:r>
              <a:r>
                <a:rPr lang="en-US" b="1" dirty="0" smtClean="0">
                  <a:solidFill>
                    <a:srgbClr val="C00000"/>
                  </a:solidFill>
                </a:rPr>
                <a:t> 0</a:t>
              </a:r>
              <a:r>
                <a:rPr lang="sr-Latn-CS" b="1" dirty="0" smtClean="0">
                  <a:solidFill>
                    <a:srgbClr val="C00000"/>
                  </a:solidFill>
                </a:rPr>
                <a:t>5</a:t>
              </a:r>
              <a:r>
                <a:rPr lang="en-US" b="1" dirty="0" smtClean="0">
                  <a:solidFill>
                    <a:srgbClr val="C00000"/>
                  </a:solidFill>
                </a:rPr>
                <a:t>: </a:t>
              </a:r>
              <a:r>
                <a:rPr lang="en-US" dirty="0" err="1" smtClean="0">
                  <a:solidFill>
                    <a:srgbClr val="C00000"/>
                  </a:solidFill>
                </a:rPr>
                <a:t>Crte</a:t>
              </a:r>
              <a:r>
                <a:rPr lang="sr-Cyrl-CS" dirty="0" smtClean="0">
                  <a:solidFill>
                    <a:srgbClr val="C00000"/>
                  </a:solidFill>
                </a:rPr>
                <a:t>ž </a:t>
              </a:r>
              <a:r>
                <a:rPr lang="en-US" dirty="0" err="1" smtClean="0">
                  <a:solidFill>
                    <a:srgbClr val="C00000"/>
                  </a:solidFill>
                </a:rPr>
                <a:t>kao</a:t>
              </a:r>
              <a:r>
                <a:rPr lang="en-US" dirty="0" smtClean="0">
                  <a:solidFill>
                    <a:srgbClr val="C00000"/>
                  </a:solidFill>
                </a:rPr>
                <a:t> document </a:t>
              </a:r>
              <a:r>
                <a:rPr lang="en-US" dirty="0" err="1" smtClean="0">
                  <a:solidFill>
                    <a:srgbClr val="C00000"/>
                  </a:solidFill>
                </a:rPr>
                <a:t>i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sredstvo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saop</a:t>
              </a:r>
              <a:r>
                <a:rPr lang="sr-Cyrl-CS" dirty="0" smtClean="0">
                  <a:solidFill>
                    <a:srgbClr val="C00000"/>
                  </a:solidFill>
                </a:rPr>
                <a:t>š</a:t>
              </a:r>
              <a:r>
                <a:rPr lang="en-US" dirty="0" err="1" smtClean="0">
                  <a:solidFill>
                    <a:srgbClr val="C00000"/>
                  </a:solidFill>
                </a:rPr>
                <a:t>tavanja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arhitektonske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ideje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00" y="475820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6</a:t>
              </a:r>
              <a:r>
                <a:rPr lang="en-US" b="1" dirty="0" smtClean="0"/>
                <a:t>: </a:t>
              </a:r>
              <a:r>
                <a:rPr lang="en-US" dirty="0" err="1" smtClean="0"/>
                <a:t>Efikasnost</a:t>
              </a:r>
              <a:r>
                <a:rPr lang="en-US" dirty="0" smtClean="0"/>
                <a:t> u </a:t>
              </a:r>
              <a:r>
                <a:rPr lang="en-US" dirty="0" err="1" smtClean="0"/>
                <a:t>izmenama</a:t>
              </a:r>
              <a:r>
                <a:rPr lang="en-US" dirty="0" smtClean="0"/>
                <a:t> </a:t>
              </a:r>
              <a:r>
                <a:rPr lang="en-US" dirty="0" err="1" smtClean="0"/>
                <a:t>tokom</a:t>
              </a:r>
              <a:r>
                <a:rPr lang="en-US" dirty="0" smtClean="0"/>
                <a:t> </a:t>
              </a:r>
              <a:r>
                <a:rPr lang="en-US" dirty="0" err="1" smtClean="0"/>
                <a:t>procesa</a:t>
              </a:r>
              <a:r>
                <a:rPr lang="en-US" dirty="0" smtClean="0"/>
                <a:t> </a:t>
              </a:r>
              <a:r>
                <a:rPr lang="en-US" dirty="0" err="1" smtClean="0"/>
                <a:t>projektovanja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300" y="5492404"/>
              <a:ext cx="4381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7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sr-Latn-RS" dirty="0" smtClean="0"/>
                <a:t>Model kao sistem informacija i sredstvo saopštavanja arhitektonske ideje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1899336"/>
              <a:ext cx="321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8</a:t>
              </a:r>
              <a:r>
                <a:rPr lang="en-US" b="1" dirty="0" smtClean="0"/>
                <a:t>: </a:t>
              </a:r>
              <a:r>
                <a:rPr lang="sr-Latn-CS" dirty="0" smtClean="0"/>
                <a:t>Objektno orijentisani CAAD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8400" y="2508936"/>
              <a:ext cx="355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9</a:t>
              </a:r>
              <a:r>
                <a:rPr lang="en-US" b="1" dirty="0" smtClean="0"/>
                <a:t>: </a:t>
              </a:r>
              <a:r>
                <a:rPr lang="sr-Latn-RS" dirty="0" smtClean="0"/>
                <a:t>BIM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8400" y="3042336"/>
              <a:ext cx="3746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10: </a:t>
              </a:r>
              <a:r>
                <a:rPr lang="sr-Latn-RS" dirty="0" smtClean="0"/>
                <a:t>Integrisano projektovanje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78400" y="349953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11</a:t>
              </a:r>
              <a:r>
                <a:rPr lang="en-US" b="1" dirty="0" smtClean="0"/>
                <a:t>: </a:t>
              </a:r>
              <a:r>
                <a:rPr lang="sr-Latn-CS" dirty="0" smtClean="0"/>
                <a:t>Interoperabilnost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8400" y="395673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12</a:t>
              </a:r>
              <a:r>
                <a:rPr lang="en-US" b="1" dirty="0" smtClean="0"/>
                <a:t>: </a:t>
              </a:r>
              <a:r>
                <a:rPr lang="sr-Latn-CS" dirty="0" smtClean="0"/>
                <a:t>NURBS modeliranje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8400" y="4413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13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en-US" dirty="0" err="1" smtClean="0"/>
                <a:t>Matematičko</a:t>
              </a:r>
              <a:r>
                <a:rPr lang="en-US" dirty="0" smtClean="0"/>
                <a:t> </a:t>
              </a:r>
              <a:r>
                <a:rPr lang="en-US" dirty="0" err="1" smtClean="0"/>
                <a:t>definisanje</a:t>
              </a:r>
              <a:r>
                <a:rPr lang="en-US" dirty="0" smtClean="0"/>
                <a:t>  </a:t>
              </a:r>
              <a:r>
                <a:rPr lang="en-US" dirty="0" err="1" smtClean="0"/>
                <a:t>kompleksne</a:t>
              </a:r>
              <a:r>
                <a:rPr lang="en-US" dirty="0" smtClean="0"/>
                <a:t> </a:t>
              </a:r>
              <a:r>
                <a:rPr lang="en-US" dirty="0" err="1" smtClean="0"/>
                <a:t>forme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78400" y="50997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14</a:t>
              </a:r>
              <a:r>
                <a:rPr lang="en-US" b="1" dirty="0" smtClean="0"/>
                <a:t>: </a:t>
              </a:r>
              <a:r>
                <a:rPr lang="sr-Latn-CS" dirty="0" smtClean="0"/>
                <a:t>Parametarsko modeliranje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0" y="5556936"/>
              <a:ext cx="401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15</a:t>
              </a:r>
              <a:r>
                <a:rPr lang="en-US" b="1" dirty="0" smtClean="0"/>
                <a:t>: </a:t>
              </a:r>
              <a:r>
                <a:rPr lang="sr-Latn-CS" dirty="0" smtClean="0"/>
                <a:t>Fabrikacija</a:t>
              </a:r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Principi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4597" t="16667" r="25622" b="22917"/>
          <a:stretch>
            <a:fillRect/>
          </a:stretch>
        </p:blipFill>
        <p:spPr bwMode="auto">
          <a:xfrm>
            <a:off x="1828800" y="2895600"/>
            <a:ext cx="7315200" cy="49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Stil teksta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Kotiranje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4011" r="51977" b="13542"/>
          <a:stretch>
            <a:fillRect/>
          </a:stretch>
        </p:blipFill>
        <p:spPr bwMode="auto">
          <a:xfrm>
            <a:off x="4800600" y="-1"/>
            <a:ext cx="4343400" cy="879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5490" t="13542" r="65227" b="19792"/>
          <a:stretch>
            <a:fillRect/>
          </a:stretch>
        </p:blipFill>
        <p:spPr bwMode="auto">
          <a:xfrm>
            <a:off x="381000" y="3886200"/>
            <a:ext cx="3810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4478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Stil kotiranja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4" y="2057400"/>
            <a:ext cx="3792066" cy="345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886200" cy="354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669017"/>
            <a:ext cx="3810000" cy="347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634267"/>
            <a:ext cx="3848100" cy="350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2840" t="16667" r="22108" b="15625"/>
          <a:stretch>
            <a:fillRect/>
          </a:stretch>
        </p:blipFill>
        <p:spPr bwMode="auto">
          <a:xfrm>
            <a:off x="2362200" y="76200"/>
            <a:ext cx="6553200" cy="453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24231" t="16667" r="20717" b="18750"/>
          <a:stretch>
            <a:fillRect/>
          </a:stretch>
        </p:blipFill>
        <p:spPr bwMode="auto">
          <a:xfrm>
            <a:off x="2362200" y="4724400"/>
            <a:ext cx="6553200" cy="432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28194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Annotation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scale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24012" t="17708" r="20937" b="16667"/>
          <a:stretch>
            <a:fillRect/>
          </a:stretch>
        </p:blipFill>
        <p:spPr bwMode="auto">
          <a:xfrm>
            <a:off x="2743200" y="0"/>
            <a:ext cx="6400799" cy="42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85800" y="28194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Annotation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scale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24012" t="15625" r="20937" b="14583"/>
          <a:stretch>
            <a:fillRect/>
          </a:stretch>
        </p:blipFill>
        <p:spPr bwMode="auto">
          <a:xfrm>
            <a:off x="2729552" y="4572000"/>
            <a:ext cx="6414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76600" y="5791200"/>
            <a:ext cx="5486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Zadatak 05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Zadatak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971800"/>
            <a:ext cx="6858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/>
              <a:t>Zadatak 05 – Svetionik: osnove,presek, izgledi</a:t>
            </a:r>
            <a:endParaRPr lang="sr-Latn-RS" sz="2400" dirty="0" smtClean="0"/>
          </a:p>
          <a:p>
            <a:endParaRPr lang="sr-Latn-RS" sz="2400" dirty="0" smtClean="0"/>
          </a:p>
          <a:p>
            <a:r>
              <a:rPr lang="sr-Latn-RS" sz="2400" dirty="0" smtClean="0"/>
              <a:t>Na jednom listu A4 formata prikazati projekat svetionika sa predmeta Elementi projektovanja. Za organizaciju lista koristiti predložak iz izabranog časopisa.</a:t>
            </a:r>
            <a:br>
              <a:rPr lang="sr-Latn-RS" sz="2400" dirty="0" smtClean="0"/>
            </a:br>
            <a:r>
              <a:rPr lang="sr-Latn-RS" sz="2400" dirty="0" smtClean="0"/>
              <a:t> U forumu postaviti prikaz ovog lista i koršćenog predloška u .jpg formatu, kao i .pdf datoteku. Odštampan list predati na času 6. aprila.</a:t>
            </a:r>
          </a:p>
          <a:p>
            <a:endParaRPr lang="en-US" sz="2400" dirty="0" smtClean="0"/>
          </a:p>
          <a:p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sr-Latn-RS" dirty="0" smtClean="0"/>
              <a:t>nosi do 10 poena. Procenat koji će neki zadatak imati u ukupnom broju poena predviđenom za kvalitet redovnog rada, biće određen naknadno.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04-01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4355011" y="1828800"/>
            <a:ext cx="4633414" cy="675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04-01a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33400" y="1872199"/>
            <a:ext cx="3551009" cy="487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04-0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092755" y="1295399"/>
            <a:ext cx="4822645" cy="701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7" descr="04-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61" y="1335321"/>
            <a:ext cx="3691505" cy="540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7019" y="1371600"/>
            <a:ext cx="8806363" cy="7086600"/>
            <a:chOff x="736600" y="1862138"/>
            <a:chExt cx="5186363" cy="4173537"/>
          </a:xfrm>
        </p:grpSpPr>
        <p:pic>
          <p:nvPicPr>
            <p:cNvPr id="2" name="Picture 6" descr="04-0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8325" y="1862138"/>
              <a:ext cx="2814638" cy="41735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7" descr="04-05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6600" y="1876425"/>
              <a:ext cx="2244725" cy="3003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76600" y="5791200"/>
            <a:ext cx="5486400" cy="1714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Struktura crteža , Layer-i</a:t>
            </a:r>
            <a:endParaRPr lang="en-US" sz="2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04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6272" y="1895474"/>
            <a:ext cx="5012928" cy="6395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7" descr="04-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4" y="1922492"/>
            <a:ext cx="2976810" cy="37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05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6425" y="2133600"/>
            <a:ext cx="4310062" cy="601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05-0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3192462" cy="439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05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0889" y="1265260"/>
            <a:ext cx="4473575" cy="63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05-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3178175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05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537" y="2057400"/>
            <a:ext cx="4675188" cy="653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05-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2789237" cy="390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05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057400"/>
            <a:ext cx="4578350" cy="64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32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057400"/>
            <a:ext cx="2743200" cy="3771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05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4640262" cy="648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05-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2713037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32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05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09800"/>
            <a:ext cx="4535487" cy="63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32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286000"/>
            <a:ext cx="2743200" cy="3771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05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484437"/>
            <a:ext cx="4629150" cy="650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05-0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2511425"/>
            <a:ext cx="3343275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32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05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927" y="2057400"/>
            <a:ext cx="4474986" cy="67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05-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754" y="2057400"/>
            <a:ext cx="2774524" cy="371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32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32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05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57400"/>
            <a:ext cx="4476750" cy="648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05-1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325" y="2057400"/>
            <a:ext cx="3009900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1219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sr-Latn-RS" sz="29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slojevi</a:t>
            </a:r>
            <a:r>
              <a:rPr kumimoji="0" lang="en-US" sz="2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RS" sz="29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crte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ža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 l="30092" t="-76" r="35413" b="65878"/>
          <a:stretch>
            <a:fillRect/>
          </a:stretch>
        </p:blipFill>
        <p:spPr bwMode="auto">
          <a:xfrm>
            <a:off x="3132364" y="0"/>
            <a:ext cx="601163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34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934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6934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24200" y="3810000"/>
            <a:ext cx="6019800" cy="28956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Osobine layer-a</a:t>
            </a:r>
          </a:p>
          <a:p>
            <a:r>
              <a:rPr kumimoji="0" lang="sr-Latn-R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Uključen-isključen</a:t>
            </a:r>
            <a:r>
              <a:rPr kumimoji="0" lang="sr-Latn-RS" sz="2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sr-Latn-R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n-off)</a:t>
            </a:r>
          </a:p>
          <a:p>
            <a:r>
              <a:rPr lang="en-US" sz="2900" dirty="0" smtClean="0">
                <a:latin typeface="+mj-lt"/>
                <a:ea typeface="+mj-ea"/>
                <a:cs typeface="+mj-cs"/>
              </a:rPr>
              <a:t>Z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amrznut (frozen-thow)</a:t>
            </a:r>
          </a:p>
          <a:p>
            <a:r>
              <a:rPr kumimoji="0" lang="sr-Latn-R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Boja</a:t>
            </a:r>
          </a:p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Tip linije</a:t>
            </a:r>
          </a:p>
          <a:p>
            <a:r>
              <a:rPr kumimoji="0" lang="sr-Latn-R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Transparentnost</a:t>
            </a:r>
          </a:p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Stil štampanja</a:t>
            </a:r>
          </a:p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Tip linije</a:t>
            </a:r>
          </a:p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Debljina linije</a:t>
            </a:r>
          </a:p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Ponašanje u određenom prikazu</a:t>
            </a:r>
          </a:p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...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6934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32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05-1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06662"/>
            <a:ext cx="3455988" cy="514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05-1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2282825"/>
            <a:ext cx="4487862" cy="663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</a:t>
            </a:r>
            <a:endParaRPr lang="sr-Latn-RS" sz="32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05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2522537" cy="336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05-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7" y="1831975"/>
            <a:ext cx="4541838" cy="659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05-1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259013"/>
            <a:ext cx="4311650" cy="626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05-13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2259013"/>
            <a:ext cx="4340225" cy="627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8800" y="5791200"/>
            <a:ext cx="5486400" cy="1714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ctr"/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2012</a:t>
            </a:r>
            <a:endParaRPr lang="en-US" sz="2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219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Layer Properties Manager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12500" r="33822" b="8333"/>
          <a:stretch>
            <a:fillRect/>
          </a:stretch>
        </p:blipFill>
        <p:spPr bwMode="auto">
          <a:xfrm>
            <a:off x="0" y="2994053"/>
            <a:ext cx="9144000" cy="614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313</Words>
  <Application>Microsoft Office PowerPoint</Application>
  <PresentationFormat>Custom</PresentationFormat>
  <Paragraphs>106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AutoCAD 2012  Kurs: Principi CAAD-a, Predavanje 5 Univerzitet u Beogradu, Arhitektonski fakultet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Mirjana</cp:lastModifiedBy>
  <cp:revision>241</cp:revision>
  <dcterms:created xsi:type="dcterms:W3CDTF">2011-04-27T09:19:57Z</dcterms:created>
  <dcterms:modified xsi:type="dcterms:W3CDTF">2012-04-18T06:41:51Z</dcterms:modified>
</cp:coreProperties>
</file>