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6" r:id="rId8"/>
    <p:sldId id="267" r:id="rId9"/>
    <p:sldId id="270" r:id="rId10"/>
    <p:sldId id="265" r:id="rId11"/>
    <p:sldId id="262" r:id="rId12"/>
    <p:sldId id="272" r:id="rId13"/>
    <p:sldId id="268" r:id="rId14"/>
    <p:sldId id="269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5" r:id="rId25"/>
    <p:sldId id="280" r:id="rId26"/>
    <p:sldId id="281" r:id="rId27"/>
    <p:sldId id="282" r:id="rId28"/>
    <p:sldId id="283" r:id="rId29"/>
    <p:sldId id="263" r:id="rId30"/>
    <p:sldId id="264" r:id="rId31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3162" autoAdjust="0"/>
    <p:restoredTop sz="94624" autoAdjust="0"/>
  </p:normalViewPr>
  <p:slideViewPr>
    <p:cSldViewPr>
      <p:cViewPr>
        <p:scale>
          <a:sx n="50" d="100"/>
          <a:sy n="50" d="100"/>
        </p:scale>
        <p:origin x="-1968" y="-60"/>
      </p:cViewPr>
      <p:guideLst>
        <p:guide orient="horz" pos="2736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C10-1E04-4C64-84AA-DEEEB2228BE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hyperlink" Target="http://www.arcspace.com/architects/gehry/retrospective/index.ht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4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3BsvviR21gQ/SvvXYQYTnhI/AAAAAAAAAUI/yr9ADRbnIhg/s1600-h/Patric+Schumacher+SG08.jpg" TargetMode="External"/><Relationship Id="rId2" Type="http://schemas.openxmlformats.org/officeDocument/2006/relationships/hyperlink" Target="http://stream.bentley.com/MEDIA50/Viewer/?peid=39eef0c4e490470b8656d1badaa3267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hyperlink" Target="http://bp2.blogger.com/_zC15HIeDcK8/SJATKt9WAuI/AAAAAAAAAB4/-Io4yFMb9co/s1600-h/brankokolarevic.jpg" TargetMode="External"/><Relationship Id="rId2" Type="http://schemas.openxmlformats.org/officeDocument/2006/relationships/hyperlink" Target="http://3.bp.blogspot.com/_Q3ZRkcKayzw/Rsrm9TsltvI/AAAAAAAABJ8/cq-31VNjhZc/s1600-h/digita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hyperlink" Target="http://www.amazon.com/gp/product/images/0415775752/sr=1-1/qid=1266529947/ref=dp_image_0?ie=UTF8&amp;n=283155&amp;s=books&amp;qid=1266529947&amp;sr=1-1" TargetMode="External"/><Relationship Id="rId10" Type="http://schemas.openxmlformats.org/officeDocument/2006/relationships/image" Target="../media/image62.jpeg"/><Relationship Id="rId4" Type="http://schemas.openxmlformats.org/officeDocument/2006/relationships/image" Target="../media/image59.jpeg"/><Relationship Id="rId9" Type="http://schemas.openxmlformats.org/officeDocument/2006/relationships/hyperlink" Target="http://www.amazon.co.jp/gp/reader/0415700833/ref=sib_dp_p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ketchup.google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hino3d.com/" TargetMode="External"/><Relationship Id="rId5" Type="http://schemas.openxmlformats.org/officeDocument/2006/relationships/hyperlink" Target="https://myarchicad.com/" TargetMode="External"/><Relationship Id="rId4" Type="http://schemas.openxmlformats.org/officeDocument/2006/relationships/hyperlink" Target="http://students.autodesk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learning.amres.ac.rs/moodle/course/view.php?id=16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045631"/>
          </a:xfrm>
        </p:spPr>
        <p:txBody>
          <a:bodyPr>
            <a:normAutofit fontScale="90000"/>
          </a:bodyPr>
          <a:lstStyle/>
          <a:p>
            <a:pPr algn="l"/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 CAAD-a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/>
              <a:t>Predavanje</a:t>
            </a:r>
            <a:r>
              <a:rPr lang="en-US" sz="2800" b="1" dirty="0" smtClean="0"/>
              <a:t> 01</a:t>
            </a:r>
            <a:r>
              <a:rPr lang="sr-Latn-RS" sz="2800" b="1" dirty="0" smtClean="0"/>
              <a:t>: Dinamičan razvoj CAAD-a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569200"/>
            <a:ext cx="7010400" cy="812800"/>
          </a:xfrm>
        </p:spPr>
        <p:txBody>
          <a:bodyPr>
            <a:noAutofit/>
          </a:bodyPr>
          <a:lstStyle/>
          <a:p>
            <a:pPr algn="l"/>
            <a:r>
              <a:rPr lang="en-US" sz="1900" dirty="0" smtClean="0">
                <a:solidFill>
                  <a:schemeClr val="tx1"/>
                </a:solidFill>
              </a:rPr>
              <a:t>Dr Mirjana </a:t>
            </a:r>
            <a:r>
              <a:rPr lang="en-US" sz="1900" dirty="0" smtClean="0">
                <a:solidFill>
                  <a:schemeClr val="tx1"/>
                </a:solidFill>
              </a:rPr>
              <a:t>Devetakovic</a:t>
            </a:r>
            <a:r>
              <a:rPr lang="sr-Latn-RS" sz="1900" dirty="0" smtClean="0">
                <a:solidFill>
                  <a:schemeClr val="tx1"/>
                </a:solidFill>
              </a:rPr>
              <a:t/>
            </a:r>
            <a:br>
              <a:rPr lang="sr-Latn-RS" sz="1900" dirty="0" smtClean="0">
                <a:solidFill>
                  <a:schemeClr val="tx1"/>
                </a:solidFill>
              </a:rPr>
            </a:br>
            <a:r>
              <a:rPr lang="en-US" sz="1900" dirty="0" err="1" smtClean="0">
                <a:solidFill>
                  <a:schemeClr val="tx1"/>
                </a:solidFill>
              </a:rPr>
              <a:t>Univerzitet</a:t>
            </a:r>
            <a:r>
              <a:rPr lang="en-US" sz="1900" dirty="0" smtClean="0">
                <a:solidFill>
                  <a:schemeClr val="tx1"/>
                </a:solidFill>
              </a:rPr>
              <a:t> u </a:t>
            </a:r>
            <a:r>
              <a:rPr lang="en-US" sz="1900" dirty="0" err="1" smtClean="0">
                <a:solidFill>
                  <a:schemeClr val="tx1"/>
                </a:solidFill>
              </a:rPr>
              <a:t>Beogradu</a:t>
            </a:r>
            <a:r>
              <a:rPr lang="en-US" sz="1900" dirty="0" smtClean="0">
                <a:solidFill>
                  <a:schemeClr val="tx1"/>
                </a:solidFill>
              </a:rPr>
              <a:t>, </a:t>
            </a:r>
            <a:r>
              <a:rPr lang="en-US" sz="1900" dirty="0" err="1" smtClean="0">
                <a:solidFill>
                  <a:schemeClr val="tx1"/>
                </a:solidFill>
              </a:rPr>
              <a:t>Arhitektonski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fakultet</a:t>
            </a:r>
            <a:r>
              <a:rPr lang="sr-Latn-RS" sz="1900" dirty="0" smtClean="0">
                <a:solidFill>
                  <a:schemeClr val="tx1"/>
                </a:solidFill>
              </a:rPr>
              <a:t/>
            </a:r>
            <a:br>
              <a:rPr lang="sr-Latn-RS" sz="1900" dirty="0" smtClean="0">
                <a:solidFill>
                  <a:schemeClr val="tx1"/>
                </a:solidFill>
              </a:rPr>
            </a:br>
            <a:r>
              <a:rPr lang="en-US" sz="1900" dirty="0" smtClean="0">
                <a:solidFill>
                  <a:schemeClr val="tx1"/>
                </a:solidFill>
              </a:rPr>
              <a:t>Beograd, 2012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6172200"/>
            <a:ext cx="1066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 descr="018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06440" y="4364037"/>
            <a:ext cx="10302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00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002090" y="4368800"/>
            <a:ext cx="101282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002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715963" y="5262562"/>
            <a:ext cx="10302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003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2911477" y="4362450"/>
            <a:ext cx="10318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004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836740" y="4349749"/>
            <a:ext cx="10302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005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3997325" y="5638800"/>
            <a:ext cx="10302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007"/>
          <p:cNvPicPr>
            <a:picLocks noChangeAspect="1" noChangeArrowheads="1"/>
          </p:cNvPicPr>
          <p:nvPr/>
        </p:nvPicPr>
        <p:blipFill>
          <a:blip r:embed="rId8">
            <a:grayscl/>
          </a:blip>
          <a:srcRect/>
          <a:stretch>
            <a:fillRect/>
          </a:stretch>
        </p:blipFill>
        <p:spPr bwMode="auto">
          <a:xfrm>
            <a:off x="5080000" y="5532437"/>
            <a:ext cx="10302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3" descr="009"/>
          <p:cNvPicPr>
            <a:picLocks noChangeAspect="1" noChangeArrowheads="1"/>
          </p:cNvPicPr>
          <p:nvPr/>
        </p:nvPicPr>
        <p:blipFill>
          <a:blip r:embed="rId9">
            <a:grayscl/>
          </a:blip>
          <a:srcRect/>
          <a:stretch>
            <a:fillRect/>
          </a:stretch>
        </p:blipFill>
        <p:spPr bwMode="auto">
          <a:xfrm>
            <a:off x="1852615" y="5456237"/>
            <a:ext cx="103028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011"/>
          <p:cNvPicPr>
            <a:picLocks noChangeAspect="1" noChangeArrowheads="1"/>
          </p:cNvPicPr>
          <p:nvPr/>
        </p:nvPicPr>
        <p:blipFill>
          <a:blip r:embed="rId10">
            <a:grayscl/>
          </a:blip>
          <a:srcRect/>
          <a:stretch>
            <a:fillRect/>
          </a:stretch>
        </p:blipFill>
        <p:spPr bwMode="auto">
          <a:xfrm>
            <a:off x="2917827" y="5165724"/>
            <a:ext cx="101441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012"/>
          <p:cNvPicPr>
            <a:picLocks noChangeAspect="1" noChangeArrowheads="1"/>
          </p:cNvPicPr>
          <p:nvPr/>
        </p:nvPicPr>
        <p:blipFill>
          <a:blip r:embed="rId11">
            <a:grayscl/>
          </a:blip>
          <a:srcRect/>
          <a:stretch>
            <a:fillRect/>
          </a:stretch>
        </p:blipFill>
        <p:spPr bwMode="auto">
          <a:xfrm>
            <a:off x="2916240" y="6226175"/>
            <a:ext cx="103028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 descr="013"/>
          <p:cNvPicPr>
            <a:picLocks noChangeAspect="1" noChangeArrowheads="1"/>
          </p:cNvPicPr>
          <p:nvPr/>
        </p:nvPicPr>
        <p:blipFill>
          <a:blip r:embed="rId12">
            <a:grayscl/>
          </a:blip>
          <a:srcRect/>
          <a:stretch>
            <a:fillRect/>
          </a:stretch>
        </p:blipFill>
        <p:spPr bwMode="auto">
          <a:xfrm>
            <a:off x="5073652" y="6543675"/>
            <a:ext cx="1031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7" descr="014"/>
          <p:cNvPicPr>
            <a:picLocks noChangeAspect="1" noChangeArrowheads="1"/>
          </p:cNvPicPr>
          <p:nvPr/>
        </p:nvPicPr>
        <p:blipFill>
          <a:blip r:embed="rId13">
            <a:grayscl/>
          </a:blip>
          <a:srcRect/>
          <a:stretch>
            <a:fillRect/>
          </a:stretch>
        </p:blipFill>
        <p:spPr bwMode="auto">
          <a:xfrm>
            <a:off x="723902" y="6035674"/>
            <a:ext cx="10715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 descr="015"/>
          <p:cNvPicPr>
            <a:picLocks noChangeAspect="1" noChangeArrowheads="1"/>
          </p:cNvPicPr>
          <p:nvPr/>
        </p:nvPicPr>
        <p:blipFill>
          <a:blip r:embed="rId14">
            <a:grayscl/>
          </a:blip>
          <a:srcRect/>
          <a:stretch>
            <a:fillRect/>
          </a:stretch>
        </p:blipFill>
        <p:spPr bwMode="auto">
          <a:xfrm>
            <a:off x="1843090" y="6308724"/>
            <a:ext cx="10318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9" descr="016"/>
          <p:cNvPicPr>
            <a:picLocks noChangeAspect="1" noChangeArrowheads="1"/>
          </p:cNvPicPr>
          <p:nvPr/>
        </p:nvPicPr>
        <p:blipFill>
          <a:blip r:embed="rId15">
            <a:grayscl/>
          </a:blip>
          <a:srcRect/>
          <a:stretch>
            <a:fillRect/>
          </a:stretch>
        </p:blipFill>
        <p:spPr bwMode="auto">
          <a:xfrm>
            <a:off x="5091113" y="4389437"/>
            <a:ext cx="102076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0" descr="017"/>
          <p:cNvPicPr>
            <a:picLocks noChangeAspect="1" noChangeArrowheads="1"/>
          </p:cNvPicPr>
          <p:nvPr/>
        </p:nvPicPr>
        <p:blipFill>
          <a:blip r:embed="rId16">
            <a:grayscl/>
          </a:blip>
          <a:srcRect/>
          <a:stretch>
            <a:fillRect/>
          </a:stretch>
        </p:blipFill>
        <p:spPr bwMode="auto">
          <a:xfrm>
            <a:off x="3998915" y="6310312"/>
            <a:ext cx="10302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PRINCIPI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2300" y="3276600"/>
            <a:ext cx="8928100" cy="4331732"/>
            <a:chOff x="622300" y="1899336"/>
            <a:chExt cx="8928100" cy="4331732"/>
          </a:xfrm>
        </p:grpSpPr>
        <p:sp>
          <p:nvSpPr>
            <p:cNvPr id="3" name="Rectangle 2"/>
            <p:cNvSpPr/>
            <p:nvPr/>
          </p:nvSpPr>
          <p:spPr>
            <a:xfrm>
              <a:off x="622300" y="1899336"/>
              <a:ext cx="4267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Princip</a:t>
              </a:r>
              <a:r>
                <a:rPr lang="en-US" b="1" dirty="0" smtClean="0">
                  <a:solidFill>
                    <a:srgbClr val="C00000"/>
                  </a:solidFill>
                </a:rPr>
                <a:t> 01: </a:t>
              </a:r>
              <a:r>
                <a:rPr lang="sr-Latn-RS" b="1" dirty="0" smtClean="0">
                  <a:solidFill>
                    <a:srgbClr val="C00000"/>
                  </a:solidFill>
                </a:rPr>
                <a:t>Dinamičan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razvoj</a:t>
              </a:r>
              <a:r>
                <a:rPr lang="en-US" b="1" dirty="0" smtClean="0">
                  <a:solidFill>
                    <a:srgbClr val="C00000"/>
                  </a:solidFill>
                </a:rPr>
                <a:t> CAAD-</a:t>
              </a:r>
              <a:r>
                <a:rPr lang="sr-Latn-CS" b="1" dirty="0" smtClean="0">
                  <a:solidFill>
                    <a:srgbClr val="C00000"/>
                  </a:solidFill>
                </a:rPr>
                <a:t>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2300" y="25089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2</a:t>
              </a:r>
              <a:r>
                <a:rPr lang="en-US" b="1" dirty="0" smtClean="0"/>
                <a:t>: </a:t>
              </a:r>
              <a:r>
                <a:rPr lang="sr-Latn-CS" dirty="0" smtClean="0"/>
                <a:t>Približavanje korisniku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2300" y="3016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3</a:t>
              </a:r>
              <a:r>
                <a:rPr lang="en-US" b="1" dirty="0" smtClean="0"/>
                <a:t>: </a:t>
              </a:r>
              <a:r>
                <a:rPr lang="en-US" dirty="0" err="1" smtClean="0"/>
                <a:t>Slika</a:t>
              </a:r>
              <a:r>
                <a:rPr lang="en-US" dirty="0" smtClean="0"/>
                <a:t> </a:t>
              </a:r>
              <a:r>
                <a:rPr lang="en-US" dirty="0" err="1" smtClean="0"/>
                <a:t>kao</a:t>
              </a:r>
              <a:r>
                <a:rPr lang="en-US" dirty="0" smtClean="0"/>
                <a:t> </a:t>
              </a:r>
              <a:r>
                <a:rPr lang="en-US" dirty="0" err="1" smtClean="0"/>
                <a:t>sredstvo</a:t>
              </a:r>
              <a:r>
                <a:rPr lang="en-US" dirty="0" smtClean="0"/>
                <a:t> </a:t>
              </a:r>
              <a:r>
                <a:rPr lang="en-US" dirty="0" err="1" smtClean="0"/>
                <a:t>saop</a:t>
              </a:r>
              <a:r>
                <a:rPr lang="sr-Cyrl-CS" dirty="0" smtClean="0"/>
                <a:t>š</a:t>
              </a:r>
              <a:r>
                <a:rPr lang="en-US" dirty="0" err="1" smtClean="0"/>
                <a:t>tavanja</a:t>
              </a:r>
              <a:r>
                <a:rPr lang="en-US" dirty="0" smtClean="0"/>
                <a:t> </a:t>
              </a:r>
              <a:r>
                <a:rPr lang="en-US" dirty="0" err="1" smtClean="0"/>
                <a:t>arhitektonske</a:t>
              </a:r>
              <a:r>
                <a:rPr lang="en-US" dirty="0" smtClean="0"/>
                <a:t> </a:t>
              </a:r>
              <a:r>
                <a:rPr lang="en-US" dirty="0" err="1" smtClean="0"/>
                <a:t>ideje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2300" y="36773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4</a:t>
              </a:r>
              <a:r>
                <a:rPr lang="en-US" b="1" dirty="0" smtClean="0"/>
                <a:t>: </a:t>
              </a:r>
              <a:r>
                <a:rPr lang="sr-Latn-CS" dirty="0" smtClean="0"/>
                <a:t>Preciznost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2300" y="40329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5</a:t>
              </a:r>
              <a:r>
                <a:rPr lang="en-US" b="1" dirty="0" smtClean="0"/>
                <a:t>: </a:t>
              </a:r>
              <a:r>
                <a:rPr lang="sr-Latn-CS" dirty="0" smtClean="0"/>
                <a:t>Brzina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300" y="44266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6</a:t>
              </a:r>
              <a:r>
                <a:rPr lang="en-US" b="1" dirty="0" smtClean="0"/>
                <a:t>: </a:t>
              </a:r>
              <a:r>
                <a:rPr lang="en-US" dirty="0" err="1" smtClean="0"/>
                <a:t>Efikasnost</a:t>
              </a:r>
              <a:r>
                <a:rPr lang="en-US" dirty="0" smtClean="0"/>
                <a:t> u </a:t>
              </a:r>
              <a:r>
                <a:rPr lang="en-US" dirty="0" err="1" smtClean="0"/>
                <a:t>izmenama</a:t>
              </a:r>
              <a:r>
                <a:rPr lang="en-US" dirty="0" smtClean="0"/>
                <a:t> </a:t>
              </a:r>
              <a:r>
                <a:rPr lang="en-US" dirty="0" err="1" smtClean="0"/>
                <a:t>tokom</a:t>
              </a:r>
              <a:r>
                <a:rPr lang="en-US" dirty="0" smtClean="0"/>
                <a:t> </a:t>
              </a:r>
              <a:r>
                <a:rPr lang="en-US" dirty="0" err="1" smtClean="0"/>
                <a:t>procesa</a:t>
              </a:r>
              <a:r>
                <a:rPr lang="en-US" dirty="0" smtClean="0"/>
                <a:t> </a:t>
              </a:r>
              <a:r>
                <a:rPr lang="en-US" dirty="0" err="1" smtClean="0"/>
                <a:t>projektovanja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300" y="5125135"/>
              <a:ext cx="43815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7</a:t>
              </a:r>
              <a:r>
                <a:rPr lang="en-US" b="1" dirty="0" smtClean="0"/>
                <a:t>: </a:t>
              </a:r>
              <a:r>
                <a:rPr lang="en-US" dirty="0" err="1" smtClean="0"/>
                <a:t>Crte</a:t>
              </a:r>
              <a:r>
                <a:rPr lang="sr-Cyrl-CS" dirty="0" smtClean="0"/>
                <a:t>ž </a:t>
              </a:r>
              <a:r>
                <a:rPr lang="en-US" dirty="0" err="1" smtClean="0"/>
                <a:t>kao</a:t>
              </a:r>
              <a:r>
                <a:rPr lang="en-US" dirty="0" smtClean="0"/>
                <a:t> document </a:t>
              </a:r>
              <a:r>
                <a:rPr lang="en-US" dirty="0" err="1" smtClean="0"/>
                <a:t>i</a:t>
              </a:r>
              <a:r>
                <a:rPr lang="en-US" dirty="0" smtClean="0"/>
                <a:t> </a:t>
              </a:r>
              <a:r>
                <a:rPr lang="en-US" dirty="0" err="1" smtClean="0"/>
                <a:t>sredstvo</a:t>
              </a:r>
              <a:r>
                <a:rPr lang="en-US" dirty="0" smtClean="0"/>
                <a:t> </a:t>
              </a:r>
              <a:r>
                <a:rPr lang="en-US" dirty="0" err="1" smtClean="0"/>
                <a:t>saop</a:t>
              </a:r>
              <a:r>
                <a:rPr lang="sr-Cyrl-CS" dirty="0" smtClean="0"/>
                <a:t>š</a:t>
              </a:r>
              <a:r>
                <a:rPr lang="en-US" dirty="0" err="1" smtClean="0"/>
                <a:t>tavanja</a:t>
              </a:r>
              <a:r>
                <a:rPr lang="en-US" dirty="0" smtClean="0"/>
                <a:t> </a:t>
              </a:r>
              <a:r>
                <a:rPr lang="en-US" dirty="0" err="1" smtClean="0"/>
                <a:t>arhitektonske</a:t>
              </a:r>
              <a:r>
                <a:rPr lang="en-US" dirty="0" smtClean="0"/>
                <a:t> </a:t>
              </a:r>
              <a:r>
                <a:rPr lang="en-US" dirty="0" err="1" smtClean="0"/>
                <a:t>ideje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78400" y="1899336"/>
              <a:ext cx="3213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8</a:t>
              </a:r>
              <a:r>
                <a:rPr lang="en-US" b="1" dirty="0" smtClean="0"/>
                <a:t>: </a:t>
              </a:r>
              <a:r>
                <a:rPr lang="sr-Latn-CS" dirty="0" smtClean="0"/>
                <a:t>Objektno orijentisani CAAD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8400" y="2508936"/>
              <a:ext cx="3556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9</a:t>
              </a:r>
              <a:r>
                <a:rPr lang="en-US" b="1" dirty="0" smtClean="0"/>
                <a:t>: </a:t>
              </a:r>
              <a:r>
                <a:rPr lang="sr-Latn-RS" dirty="0" smtClean="0"/>
                <a:t>Model kao sistem informacija i sredstvo saopštavanja arhitektonske ideje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78400" y="3423336"/>
              <a:ext cx="3746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10</a:t>
              </a:r>
              <a:r>
                <a:rPr lang="en-US" b="1" dirty="0" smtClean="0"/>
                <a:t>: </a:t>
              </a:r>
              <a:r>
                <a:rPr lang="en-US" dirty="0" smtClean="0"/>
                <a:t>BIM Building Information Modeling 1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78400" y="40202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11</a:t>
              </a:r>
              <a:r>
                <a:rPr lang="en-US" b="1" dirty="0" smtClean="0"/>
                <a:t>: </a:t>
              </a:r>
              <a:r>
                <a:rPr lang="sr-Latn-CS" dirty="0" smtClean="0"/>
                <a:t>Interoperabilnost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8400" y="44266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12</a:t>
              </a:r>
              <a:r>
                <a:rPr lang="en-US" b="1" dirty="0" smtClean="0"/>
                <a:t>: </a:t>
              </a:r>
              <a:r>
                <a:rPr lang="sr-Latn-CS" dirty="0" smtClean="0"/>
                <a:t>NURBS modeliranje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8400" y="48330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13</a:t>
              </a:r>
              <a:r>
                <a:rPr lang="en-US" b="1" dirty="0" smtClean="0"/>
                <a:t>:</a:t>
              </a:r>
              <a:r>
                <a:rPr lang="sr-Latn-RS" b="1" dirty="0" smtClean="0"/>
                <a:t> </a:t>
              </a:r>
              <a:r>
                <a:rPr lang="en-US" dirty="0" err="1" smtClean="0"/>
                <a:t>Matematičko</a:t>
              </a:r>
              <a:r>
                <a:rPr lang="en-US" dirty="0" smtClean="0"/>
                <a:t> </a:t>
              </a:r>
              <a:r>
                <a:rPr lang="en-US" dirty="0" err="1" smtClean="0"/>
                <a:t>definisanje</a:t>
              </a:r>
              <a:r>
                <a:rPr lang="en-US" dirty="0" smtClean="0"/>
                <a:t>  </a:t>
              </a:r>
              <a:r>
                <a:rPr lang="en-US" dirty="0" err="1" smtClean="0"/>
                <a:t>kompleksne</a:t>
              </a:r>
              <a:r>
                <a:rPr lang="en-US" dirty="0" smtClean="0"/>
                <a:t> </a:t>
              </a:r>
              <a:r>
                <a:rPr lang="en-US" dirty="0" err="1" smtClean="0"/>
                <a:t>forme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78400" y="544400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14</a:t>
              </a:r>
              <a:r>
                <a:rPr lang="en-US" b="1" dirty="0" smtClean="0"/>
                <a:t>: </a:t>
              </a:r>
              <a:r>
                <a:rPr lang="sr-Latn-CS" dirty="0" smtClean="0"/>
                <a:t>Parametarsko modeliranje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78400" y="5861736"/>
              <a:ext cx="4013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15</a:t>
              </a:r>
              <a:r>
                <a:rPr lang="en-US" b="1" dirty="0" smtClean="0"/>
                <a:t>: </a:t>
              </a:r>
              <a:r>
                <a:rPr lang="sr-Latn-CS" dirty="0" smtClean="0"/>
                <a:t>Fabrikacija</a:t>
              </a:r>
              <a:endParaRPr lang="en-US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Principi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657600" y="6096000"/>
            <a:ext cx="47974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DINAMIKA RAZVOJA CAAD-a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2223" t="15371" r="22222" b="12166"/>
          <a:stretch>
            <a:fillRect/>
          </a:stretch>
        </p:blipFill>
        <p:spPr bwMode="auto">
          <a:xfrm>
            <a:off x="5562600" y="3761740"/>
            <a:ext cx="2819400" cy="20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Dinamika razvoja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D-a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09800" y="2679701"/>
            <a:ext cx="6257927" cy="59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■"/>
              <a:defRPr/>
            </a:pPr>
            <a:r>
              <a:rPr lang="sr-Latn-CS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</a:t>
            </a:r>
            <a:r>
              <a:rPr lang="sr-Latn-C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sr-Latn-CS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 </a:t>
            </a: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 osetljiv na konvergentan razvoj informacionih i komunikacionih tehnologija (ICT) u celini, pa su promene u oblasti CA</a:t>
            </a:r>
            <a:r>
              <a:rPr lang="sr-Latn-C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D-a dinamičnije nego druge tehnološke promene u arhitekturi (materijali, način gradnje i sl.)</a:t>
            </a:r>
          </a:p>
          <a:p>
            <a:pPr marL="363538" indent="-363538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■"/>
              <a:defRPr/>
            </a:pP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Promene u oblasti CAAD-a utiču na arhitektonsku praksu u organizacionom smislu, ali i na projektovane arhitektonske objekte koji postaju kompleksniji u pogledu forme i funkcije. </a:t>
            </a:r>
            <a:endParaRPr lang="en-US" sz="22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990600"/>
            <a:ext cx="72485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7848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Koutamanis</a:t>
            </a:r>
            <a:r>
              <a:rPr lang="en-US" dirty="0" smtClean="0"/>
              <a:t>, A. </a:t>
            </a:r>
            <a:r>
              <a:rPr lang="sr-Latn-RS" dirty="0" smtClean="0"/>
              <a:t>: A Biased History of CAAD, </a:t>
            </a:r>
            <a:r>
              <a:rPr lang="en-US" dirty="0" smtClean="0"/>
              <a:t>Digital </a:t>
            </a:r>
            <a:r>
              <a:rPr lang="en-US" dirty="0" smtClean="0"/>
              <a:t>Design: The Quest for New Paradigms, 23nd </a:t>
            </a:r>
            <a:r>
              <a:rPr lang="en-US" dirty="0" err="1" smtClean="0"/>
              <a:t>eCAADe</a:t>
            </a:r>
            <a:r>
              <a:rPr lang="en-US" dirty="0" smtClean="0"/>
              <a:t> Conference Proceedings, Lisbon, September 21-24,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arm4.staticflickr.com/3540/3367641047_74789348af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69" y="2875062"/>
            <a:ext cx="9159269" cy="482113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Primer dinamike razvoja AutoCAD-a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700" y="1460500"/>
            <a:ext cx="9537701" cy="6616701"/>
            <a:chOff x="-12700" y="88901"/>
            <a:chExt cx="9537701" cy="6616701"/>
          </a:xfrm>
        </p:grpSpPr>
        <p:sp>
          <p:nvSpPr>
            <p:cNvPr id="3" name="Text Box 47"/>
            <p:cNvSpPr txBox="1">
              <a:spLocks noChangeArrowheads="1"/>
            </p:cNvSpPr>
            <p:nvPr/>
          </p:nvSpPr>
          <p:spPr bwMode="auto">
            <a:xfrm>
              <a:off x="5029200" y="88901"/>
              <a:ext cx="4114800" cy="369332"/>
            </a:xfrm>
            <a:prstGeom prst="rect">
              <a:avLst/>
            </a:prstGeom>
            <a:solidFill>
              <a:srgbClr val="FF3300">
                <a:alpha val="5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/>
                <a:t>CAAD - </a:t>
              </a:r>
              <a:r>
                <a:rPr lang="sl-SI" sz="1400"/>
                <a:t>projektovanje</a:t>
              </a:r>
              <a:endParaRPr lang="sr-Cyrl-CS" sz="1400"/>
            </a:p>
          </p:txBody>
        </p:sp>
        <p:sp>
          <p:nvSpPr>
            <p:cNvPr id="4" name="Text Box 48"/>
            <p:cNvSpPr txBox="1">
              <a:spLocks noChangeArrowheads="1"/>
            </p:cNvSpPr>
            <p:nvPr/>
          </p:nvSpPr>
          <p:spPr bwMode="auto">
            <a:xfrm>
              <a:off x="6350000" y="393701"/>
              <a:ext cx="2794000" cy="369332"/>
            </a:xfrm>
            <a:prstGeom prst="rect">
              <a:avLst/>
            </a:prstGeom>
            <a:solidFill>
              <a:srgbClr val="FF3300">
                <a:alpha val="3294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/>
                <a:t>VDS - </a:t>
              </a:r>
              <a:r>
                <a:rPr lang="sl-SI" sz="1400"/>
                <a:t>komunikacija</a:t>
              </a:r>
              <a:endParaRPr lang="sr-Cyrl-CS" sz="1400"/>
            </a:p>
          </p:txBody>
        </p:sp>
        <p:sp>
          <p:nvSpPr>
            <p:cNvPr id="5" name="Text Box 49"/>
            <p:cNvSpPr txBox="1">
              <a:spLocks noChangeArrowheads="1"/>
            </p:cNvSpPr>
            <p:nvPr/>
          </p:nvSpPr>
          <p:spPr bwMode="auto">
            <a:xfrm>
              <a:off x="5791200" y="723901"/>
              <a:ext cx="3352800" cy="369332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dirty="0"/>
                <a:t>CAFM - </a:t>
              </a:r>
              <a:r>
                <a:rPr lang="sl-SI" sz="1400" dirty="0"/>
                <a:t>upravljanje</a:t>
              </a:r>
              <a:endParaRPr lang="sr-Cyrl-CS" sz="1400" dirty="0"/>
            </a:p>
          </p:txBody>
        </p:sp>
        <p:sp>
          <p:nvSpPr>
            <p:cNvPr id="6" name="Text Box 50"/>
            <p:cNvSpPr txBox="1">
              <a:spLocks noChangeArrowheads="1"/>
            </p:cNvSpPr>
            <p:nvPr/>
          </p:nvSpPr>
          <p:spPr bwMode="auto">
            <a:xfrm>
              <a:off x="7467600" y="1054101"/>
              <a:ext cx="1676400" cy="584775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/>
                <a:t>KM-</a:t>
              </a:r>
              <a:r>
                <a:rPr lang="sl-SI" sz="1400"/>
                <a:t>Knowledge management</a:t>
              </a:r>
              <a:endParaRPr lang="sr-Cyrl-CS" sz="1400"/>
            </a:p>
          </p:txBody>
        </p: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-12700" y="1568450"/>
              <a:ext cx="9537701" cy="5137152"/>
              <a:chOff x="-8" y="988"/>
              <a:chExt cx="6008" cy="3236"/>
            </a:xfrm>
          </p:grpSpPr>
          <p:pic>
            <p:nvPicPr>
              <p:cNvPr id="9" name="Picture 4" descr="Shannon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6" y="2209"/>
                <a:ext cx="412" cy="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" descr="Sketchpad Ivan Sutherla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0" y="2246"/>
                <a:ext cx="742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 descr="Sutherland"/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</a:blip>
              <a:srcRect/>
              <a:stretch>
                <a:fillRect/>
              </a:stretch>
            </p:blipFill>
            <p:spPr bwMode="auto">
              <a:xfrm>
                <a:off x="1131" y="1509"/>
                <a:ext cx="502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144" y="3240"/>
                <a:ext cx="936" cy="5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080" y="3240"/>
                <a:ext cx="936" cy="56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2016" y="3240"/>
                <a:ext cx="936" cy="5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2952" y="3240"/>
                <a:ext cx="936" cy="56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3888" y="3240"/>
                <a:ext cx="936" cy="56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880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1960</a:t>
                </a:r>
                <a:endParaRPr lang="sr-Cyrl-CS" sz="1400"/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1792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1970</a:t>
                </a:r>
                <a:endParaRPr lang="sr-Cyrl-CS" sz="1400"/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>
                <a:off x="2720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1980</a:t>
                </a:r>
                <a:endParaRPr lang="sr-Cyrl-CS" sz="1400"/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3680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1990</a:t>
                </a:r>
                <a:endParaRPr lang="sr-Cyrl-CS" sz="1400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4560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/>
                  <a:t>2000</a:t>
                </a:r>
                <a:endParaRPr lang="sr-Cyrl-CS" sz="1400" dirty="0"/>
              </a:p>
            </p:txBody>
          </p:sp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-8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1950</a:t>
                </a:r>
                <a:endParaRPr lang="sr-Cyrl-CS" sz="1400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>
                <a:off x="88" y="2840"/>
                <a:ext cx="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528" y="2736"/>
                <a:ext cx="0" cy="4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5" name="Picture 20" descr="FOG-bilbao-0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36" y="988"/>
                <a:ext cx="78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4368" y="2160"/>
                <a:ext cx="0" cy="10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3848" y="2856"/>
                <a:ext cx="0" cy="22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3168" y="3272"/>
                <a:ext cx="2592" cy="233"/>
              </a:xfrm>
              <a:prstGeom prst="rect">
                <a:avLst/>
              </a:prstGeom>
              <a:solidFill>
                <a:srgbClr val="FF3300">
                  <a:alpha val="58823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CAAD - </a:t>
                </a:r>
                <a:r>
                  <a:rPr lang="en-US" sz="1400"/>
                  <a:t>Design</a:t>
                </a:r>
                <a:endParaRPr lang="sr-Cyrl-CS" sz="1400"/>
              </a:p>
            </p:txBody>
          </p:sp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>
                <a:off x="3672" y="2640"/>
                <a:ext cx="71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Internet</a:t>
                </a:r>
                <a:endParaRPr lang="sr-Cyrl-CS"/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1504" y="3272"/>
                <a:ext cx="1632" cy="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CAD</a:t>
                </a:r>
                <a:endParaRPr lang="sr-Cyrl-CS"/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4000" y="3480"/>
                <a:ext cx="1760" cy="233"/>
              </a:xfrm>
              <a:prstGeom prst="rect">
                <a:avLst/>
              </a:prstGeom>
              <a:solidFill>
                <a:srgbClr val="FF3300">
                  <a:alpha val="3294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VDS - </a:t>
                </a:r>
                <a:r>
                  <a:rPr lang="en-US" sz="1400"/>
                  <a:t>Comunication</a:t>
                </a:r>
                <a:endParaRPr lang="sr-Cyrl-CS" sz="140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4824" y="3240"/>
                <a:ext cx="936" cy="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 flipV="1">
                <a:off x="5296" y="2608"/>
                <a:ext cx="0" cy="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/>
            </p:nvSpPr>
            <p:spPr bwMode="auto">
              <a:xfrm>
                <a:off x="3648" y="3672"/>
                <a:ext cx="2112" cy="233"/>
              </a:xfrm>
              <a:prstGeom prst="rect">
                <a:avLst/>
              </a:prstGeom>
              <a:solidFill>
                <a:srgbClr val="FF3300">
                  <a:alpha val="18823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CAFM - </a:t>
                </a:r>
                <a:r>
                  <a:rPr lang="en-US" sz="1400"/>
                  <a:t>Management</a:t>
                </a:r>
                <a:endParaRPr lang="sr-Cyrl-CS" sz="1400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>
                <a:off x="3104" y="2864"/>
                <a:ext cx="0" cy="20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2872" y="2656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PC</a:t>
                </a:r>
                <a:endParaRPr lang="sr-Cyrl-CS"/>
              </a:p>
            </p:txBody>
          </p:sp>
          <p:pic>
            <p:nvPicPr>
              <p:cNvPr id="37" name="Picture 33" descr="Mitchell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681" y="1488"/>
                <a:ext cx="39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2736" y="216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1968" y="231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/>
            </p:nvSpPr>
            <p:spPr bwMode="auto">
              <a:xfrm>
                <a:off x="1824" y="2048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3D</a:t>
                </a:r>
                <a:endParaRPr lang="sr-Cyrl-CS"/>
              </a:p>
            </p:txBody>
          </p:sp>
          <p:sp>
            <p:nvSpPr>
              <p:cNvPr id="41" name="Text Box 37"/>
              <p:cNvSpPr txBox="1">
                <a:spLocks noChangeArrowheads="1"/>
              </p:cNvSpPr>
              <p:nvPr/>
            </p:nvSpPr>
            <p:spPr bwMode="auto">
              <a:xfrm>
                <a:off x="80" y="2800"/>
                <a:ext cx="96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b="1"/>
                  <a:t>Information theory</a:t>
                </a:r>
                <a:endParaRPr lang="sr-Cyrl-CS" sz="1400" b="1"/>
              </a:p>
            </p:txBody>
          </p:sp>
          <p:sp>
            <p:nvSpPr>
              <p:cNvPr id="42" name="Text Box 40"/>
              <p:cNvSpPr txBox="1">
                <a:spLocks noChangeArrowheads="1"/>
              </p:cNvSpPr>
              <p:nvPr/>
            </p:nvSpPr>
            <p:spPr bwMode="auto">
              <a:xfrm>
                <a:off x="1384" y="2048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2D</a:t>
                </a:r>
                <a:endParaRPr lang="sr-Cyrl-C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 flipV="1">
                <a:off x="3656" y="2288"/>
                <a:ext cx="0" cy="8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42"/>
              <p:cNvSpPr txBox="1">
                <a:spLocks noChangeArrowheads="1"/>
              </p:cNvSpPr>
              <p:nvPr/>
            </p:nvSpPr>
            <p:spPr bwMode="auto">
              <a:xfrm>
                <a:off x="3336" y="2048"/>
                <a:ext cx="76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/>
                  <a:t>CAAD + IS</a:t>
                </a:r>
                <a:endParaRPr lang="sr-Cyrl-CS" sz="1400" dirty="0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/>
            </p:nvSpPr>
            <p:spPr bwMode="auto">
              <a:xfrm flipV="1">
                <a:off x="4032" y="247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44"/>
              <p:cNvSpPr txBox="1">
                <a:spLocks noChangeArrowheads="1"/>
              </p:cNvSpPr>
              <p:nvPr/>
            </p:nvSpPr>
            <p:spPr bwMode="auto">
              <a:xfrm>
                <a:off x="3744" y="2240"/>
                <a:ext cx="109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CAAD + Internet</a:t>
                </a:r>
                <a:endParaRPr lang="sr-Cyrl-CS" sz="1400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 flipV="1">
                <a:off x="4816" y="2240"/>
                <a:ext cx="0" cy="8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 Box 46"/>
              <p:cNvSpPr txBox="1">
                <a:spLocks noChangeArrowheads="1"/>
              </p:cNvSpPr>
              <p:nvPr/>
            </p:nvSpPr>
            <p:spPr bwMode="auto">
              <a:xfrm>
                <a:off x="4464" y="2048"/>
                <a:ext cx="56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/>
                  <a:t>ArchNet</a:t>
                </a:r>
                <a:endParaRPr lang="sr-Cyrl-CS" sz="1400" dirty="0"/>
              </a:p>
            </p:txBody>
          </p:sp>
          <p:sp>
            <p:nvSpPr>
              <p:cNvPr id="49" name="Text Box 51"/>
              <p:cNvSpPr txBox="1">
                <a:spLocks noChangeArrowheads="1"/>
              </p:cNvSpPr>
              <p:nvPr/>
            </p:nvSpPr>
            <p:spPr bwMode="auto">
              <a:xfrm>
                <a:off x="4440" y="2640"/>
                <a:ext cx="74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Wireless</a:t>
                </a:r>
                <a:endParaRPr lang="sr-Cyrl-CS" dirty="0"/>
              </a:p>
            </p:txBody>
          </p:sp>
          <p:sp>
            <p:nvSpPr>
              <p:cNvPr id="50" name="Text Box 53"/>
              <p:cNvSpPr txBox="1">
                <a:spLocks noChangeArrowheads="1"/>
              </p:cNvSpPr>
              <p:nvPr/>
            </p:nvSpPr>
            <p:spPr bwMode="auto">
              <a:xfrm>
                <a:off x="4704" y="3856"/>
                <a:ext cx="1056" cy="368"/>
              </a:xfrm>
              <a:prstGeom prst="rect">
                <a:avLst/>
              </a:prstGeom>
              <a:solidFill>
                <a:srgbClr val="FF3300">
                  <a:alpha val="18823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KM-</a:t>
                </a:r>
                <a:r>
                  <a:rPr lang="sl-SI" sz="1400"/>
                  <a:t>Knowledge management</a:t>
                </a:r>
                <a:endParaRPr lang="sr-Cyrl-CS" sz="1400"/>
              </a:p>
            </p:txBody>
          </p:sp>
          <p:sp>
            <p:nvSpPr>
              <p:cNvPr id="51" name="Text Box 54"/>
              <p:cNvSpPr txBox="1">
                <a:spLocks noChangeArrowheads="1"/>
              </p:cNvSpPr>
              <p:nvPr/>
            </p:nvSpPr>
            <p:spPr bwMode="auto">
              <a:xfrm>
                <a:off x="5080" y="2320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sr-Cyrl-CS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52" name="Picture 56" descr="Image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grayscl/>
              </a:blip>
              <a:srcRect/>
              <a:stretch>
                <a:fillRect/>
              </a:stretch>
            </p:blipFill>
            <p:spPr bwMode="auto">
              <a:xfrm>
                <a:off x="4052" y="1548"/>
                <a:ext cx="52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Text Box 57"/>
              <p:cNvSpPr txBox="1">
                <a:spLocks noChangeArrowheads="1"/>
              </p:cNvSpPr>
              <p:nvPr/>
            </p:nvSpPr>
            <p:spPr bwMode="auto">
              <a:xfrm>
                <a:off x="1592" y="1512"/>
                <a:ext cx="76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Ivan Sutherland</a:t>
                </a:r>
                <a:endParaRPr lang="sr-Cyrl-CS" sz="1200"/>
              </a:p>
            </p:txBody>
          </p:sp>
          <p:sp>
            <p:nvSpPr>
              <p:cNvPr id="54" name="Text Box 58"/>
              <p:cNvSpPr txBox="1">
                <a:spLocks noChangeArrowheads="1"/>
              </p:cNvSpPr>
              <p:nvPr/>
            </p:nvSpPr>
            <p:spPr bwMode="auto">
              <a:xfrm>
                <a:off x="3120" y="1488"/>
                <a:ext cx="7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W. J. Mitchell</a:t>
                </a:r>
                <a:endParaRPr lang="sr-Cyrl-CS" sz="1200" dirty="0"/>
              </a:p>
            </p:txBody>
          </p:sp>
          <p:sp>
            <p:nvSpPr>
              <p:cNvPr id="55" name="Text Box 59"/>
              <p:cNvSpPr txBox="1">
                <a:spLocks noChangeArrowheads="1"/>
              </p:cNvSpPr>
              <p:nvPr/>
            </p:nvSpPr>
            <p:spPr bwMode="auto">
              <a:xfrm>
                <a:off x="4560" y="1512"/>
                <a:ext cx="7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F. O. Gehry</a:t>
                </a:r>
                <a:endParaRPr lang="sr-Cyrl-CS" sz="1200" dirty="0"/>
              </a:p>
            </p:txBody>
          </p:sp>
          <p:sp>
            <p:nvSpPr>
              <p:cNvPr id="56" name="Line 29"/>
              <p:cNvSpPr>
                <a:spLocks noChangeShapeType="1"/>
              </p:cNvSpPr>
              <p:nvPr/>
            </p:nvSpPr>
            <p:spPr bwMode="auto">
              <a:xfrm flipV="1">
                <a:off x="5587" y="2256"/>
                <a:ext cx="29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54"/>
              <p:cNvSpPr txBox="1">
                <a:spLocks noChangeArrowheads="1"/>
              </p:cNvSpPr>
              <p:nvPr/>
            </p:nvSpPr>
            <p:spPr bwMode="auto">
              <a:xfrm>
                <a:off x="5448" y="2320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sr-Cyrl-C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/>
            </p:nvSpPr>
            <p:spPr bwMode="auto">
              <a:xfrm>
                <a:off x="2736" y="2110"/>
                <a:ext cx="48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 smtClean="0"/>
                  <a:t>CAAD</a:t>
                </a:r>
                <a:endParaRPr lang="sr-Cyrl-CS" sz="1400" dirty="0"/>
              </a:p>
            </p:txBody>
          </p:sp>
          <p:sp>
            <p:nvSpPr>
              <p:cNvPr id="59" name="Text Box 16"/>
              <p:cNvSpPr txBox="1">
                <a:spLocks noChangeArrowheads="1"/>
              </p:cNvSpPr>
              <p:nvPr/>
            </p:nvSpPr>
            <p:spPr bwMode="auto">
              <a:xfrm>
                <a:off x="5328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 smtClean="0"/>
                  <a:t>2010</a:t>
                </a:r>
                <a:endParaRPr lang="sr-Cyrl-CS" sz="1400" dirty="0"/>
              </a:p>
            </p:txBody>
          </p:sp>
          <p:sp>
            <p:nvSpPr>
              <p:cNvPr id="61" name="Text Box 51"/>
              <p:cNvSpPr txBox="1">
                <a:spLocks noChangeArrowheads="1"/>
              </p:cNvSpPr>
              <p:nvPr/>
            </p:nvSpPr>
            <p:spPr bwMode="auto">
              <a:xfrm>
                <a:off x="5256" y="2521"/>
                <a:ext cx="74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RS" dirty="0" smtClean="0"/>
                  <a:t>Mobile dev.</a:t>
                </a:r>
                <a:endParaRPr lang="sr-Cyrl-CS" dirty="0"/>
              </a:p>
            </p:txBody>
          </p:sp>
          <p:sp>
            <p:nvSpPr>
              <p:cNvPr id="62" name="Text Box 46"/>
              <p:cNvSpPr txBox="1">
                <a:spLocks noChangeArrowheads="1"/>
              </p:cNvSpPr>
              <p:nvPr/>
            </p:nvSpPr>
            <p:spPr bwMode="auto">
              <a:xfrm>
                <a:off x="4944" y="2350"/>
                <a:ext cx="72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RS" sz="1400" dirty="0" smtClean="0"/>
                  <a:t>Parametrics</a:t>
                </a:r>
                <a:endParaRPr lang="sr-Cyrl-CS" sz="1400" dirty="0"/>
              </a:p>
            </p:txBody>
          </p:sp>
          <p:sp>
            <p:nvSpPr>
              <p:cNvPr id="63" name="Text Box 46"/>
              <p:cNvSpPr txBox="1">
                <a:spLocks noChangeArrowheads="1"/>
              </p:cNvSpPr>
              <p:nvPr/>
            </p:nvSpPr>
            <p:spPr bwMode="auto">
              <a:xfrm>
                <a:off x="5192" y="2048"/>
                <a:ext cx="56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l-SI" sz="1400" dirty="0" smtClean="0"/>
                  <a:t>Cloud</a:t>
                </a:r>
                <a:endParaRPr lang="sr-Cyrl-CS" sz="1400" dirty="0"/>
              </a:p>
            </p:txBody>
          </p:sp>
        </p:grpSp>
      </p:grpSp>
      <p:sp>
        <p:nvSpPr>
          <p:cNvPr id="60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Time-line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43200" y="6096000"/>
            <a:ext cx="57118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“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IT Revolution in Architecture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”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T in Archite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08363"/>
            <a:ext cx="2533650" cy="410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IT in Architecture 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421064"/>
            <a:ext cx="2532063" cy="409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IT in Archite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3188" y="3403600"/>
            <a:ext cx="2614612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905000"/>
            <a:ext cx="8458200" cy="1219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 Revolution in Architecture</a:t>
            </a:r>
          </a:p>
          <a:p>
            <a:r>
              <a:rPr lang="sr-Latn-RS" sz="2900" dirty="0" smtClean="0">
                <a:latin typeface="+mj-lt"/>
                <a:ea typeface="+mj-ea"/>
                <a:cs typeface="+mj-cs"/>
              </a:rPr>
              <a:t>n</a:t>
            </a:r>
            <a:r>
              <a:rPr kumimoji="0" lang="sr-Latn-R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a početku...</a:t>
            </a:r>
            <a:endParaRPr kumimoji="0" lang="sr-Latn-RS" sz="2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1219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 Revolution in Architecture</a:t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29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Integrisane</a:t>
            </a: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9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Informacione</a:t>
            </a: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9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tehnologije</a:t>
            </a:r>
            <a:endParaRPr kumimoji="0" lang="sr-Latn-RS" sz="2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IT in Architecture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327400"/>
            <a:ext cx="2587625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IT in Architecture 0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657600" y="3349625"/>
            <a:ext cx="2589212" cy="411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IT in Archite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900" y="3360737"/>
            <a:ext cx="2552700" cy="407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971800" y="3068639"/>
            <a:ext cx="5483227" cy="516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Latn-R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Uvod u predmet</a:t>
            </a:r>
            <a:br>
              <a:rPr lang="sr-Latn-R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sr-Latn-CS" sz="2400" b="1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Latn-C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Definicija CAAD-a</a:t>
            </a:r>
            <a:endParaRPr lang="sr-Latn-CS" sz="2400" b="1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Latn-C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Principi</a:t>
            </a:r>
            <a:endParaRPr lang="sr-Latn-CS" sz="2400" b="1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l-SI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Razvojna linija </a:t>
            </a:r>
            <a:endParaRPr lang="sl-SI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Latn-R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Osnovni uticaji ICT u arhitekturi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Cyrl-C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“The Information Technology Revolution in Architecture</a:t>
            </a:r>
            <a:r>
              <a:rPr lang="sr-Cyrl-C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”</a:t>
            </a:r>
            <a:endParaRPr lang="sr-Latn-CS" sz="2400" b="1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Latn-R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Slučaj Hadid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Latn-R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Aktuelna pitanja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1295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 Revolution in Architecture</a:t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digital Gehry…</a:t>
            </a:r>
            <a:endParaRPr kumimoji="0" lang="sr-Latn-RS" sz="2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IT in Architecture 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3419474"/>
            <a:ext cx="259715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IT in Architecture 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100" y="3438525"/>
            <a:ext cx="260350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IT in Archite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8425" y="3457575"/>
            <a:ext cx="2528888" cy="408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 Revolution in Architecture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900" dirty="0" smtClean="0">
                <a:latin typeface="+mj-lt"/>
                <a:ea typeface="+mj-ea"/>
                <a:cs typeface="+mj-cs"/>
              </a:rPr>
              <a:t>    </a:t>
            </a:r>
            <a:r>
              <a:rPr lang="en-US" sz="2900" dirty="0" smtClean="0">
                <a:latin typeface="+mj-lt"/>
                <a:ea typeface="+mj-ea"/>
                <a:cs typeface="+mj-cs"/>
              </a:rPr>
              <a:t>d</a:t>
            </a:r>
            <a:r>
              <a:rPr lang="en-US" sz="2900" dirty="0" smtClean="0">
                <a:latin typeface="+mj-lt"/>
                <a:ea typeface="+mj-ea"/>
                <a:cs typeface="+mj-cs"/>
              </a:rPr>
              <a:t>igitally born</a:t>
            </a:r>
            <a:endParaRPr lang="sr-Latn-RS" sz="29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IT in Architecture 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55975"/>
            <a:ext cx="2597150" cy="411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IT in Architecture 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373437"/>
            <a:ext cx="2571750" cy="408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1" descr="IT in Architecture 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2550" y="3392487"/>
            <a:ext cx="2559050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 Revolution in Architecture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sr-Latn-R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hiper</a:t>
            </a:r>
            <a:r>
              <a:rPr kumimoji="0" lang="sr-Latn-RS" sz="2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prostori</a:t>
            </a:r>
            <a:endParaRPr kumimoji="0" lang="sr-Latn-RS" sz="2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IT in Architecture 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49613"/>
            <a:ext cx="2530475" cy="406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IT in Archite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212" y="3244850"/>
            <a:ext cx="2566988" cy="407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IT in Archite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2550" y="3249613"/>
            <a:ext cx="2559050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STUDIJA SLUČAJA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5" descr="Zaha Hadid - Wienna 2003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62600" y="3859932"/>
            <a:ext cx="2781300" cy="21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aha Hadid - 1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973" y="3883024"/>
            <a:ext cx="2381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Zaha Hadid - 19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861" y="3268662"/>
            <a:ext cx="2381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Zaha Hadid - 2003 MAXX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398" y="3111499"/>
            <a:ext cx="3619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Zaha Hadid - 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3536" y="4999038"/>
            <a:ext cx="3619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Zaha Hadid - 2004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98" y="3581399"/>
            <a:ext cx="23812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Zaha Hadid - 20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798" y="3895725"/>
            <a:ext cx="3619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Zaha Hadid - Wienna 2003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8223" y="4518025"/>
            <a:ext cx="3619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Zaha Hadid - Wienna 2003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94261" y="4106862"/>
            <a:ext cx="3619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Zaha Hadid - Wienna 2003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55798" y="5407024"/>
            <a:ext cx="3619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Zaha Hadid - Wienna 2003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70523" y="4225924"/>
            <a:ext cx="3619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Zaha Hadid - Wienna 2003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33836" y="5381625"/>
            <a:ext cx="3619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Photo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95600" y="1219200"/>
            <a:ext cx="8794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 Hadid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AKTUELNA PITANJA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5453" y="3094522"/>
            <a:ext cx="8418546" cy="4534163"/>
            <a:chOff x="1163535" y="1905000"/>
            <a:chExt cx="7459765" cy="3817889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163535" y="5138114"/>
              <a:ext cx="63118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1600" b="1" dirty="0">
                  <a:latin typeface="+mn-lt"/>
                </a:rPr>
                <a:t>SG08: </a:t>
              </a:r>
              <a:r>
                <a:rPr lang="en-US" sz="1600" b="1" dirty="0" err="1">
                  <a:latin typeface="+mn-lt"/>
                </a:rPr>
                <a:t>Patrik</a:t>
              </a:r>
              <a:r>
                <a:rPr lang="en-US" sz="1600" b="1" dirty="0">
                  <a:latin typeface="+mn-lt"/>
                </a:rPr>
                <a:t> Schumacher </a:t>
              </a:r>
              <a:r>
                <a:rPr lang="en-US" sz="1600" b="1" dirty="0">
                  <a:latin typeface="+mn-lt"/>
                  <a:hlinkClick r:id="rId2"/>
                </a:rPr>
                <a:t>–</a:t>
              </a:r>
              <a:r>
                <a:rPr lang="en-US" sz="1600" b="1" dirty="0">
                  <a:latin typeface="+mn-lt"/>
                </a:rPr>
                <a:t> </a:t>
              </a:r>
              <a:br>
                <a:rPr lang="en-US" sz="1600" b="1" dirty="0">
                  <a:latin typeface="+mn-lt"/>
                </a:rPr>
              </a:br>
              <a:r>
                <a:rPr lang="en-US" sz="1600" b="1" dirty="0">
                  <a:latin typeface="+mn-lt"/>
                  <a:hlinkClick r:id="rId2"/>
                </a:rPr>
                <a:t>When we can do anything, how do we think about it?</a:t>
              </a:r>
              <a:r>
                <a:rPr lang="en-US" sz="1600" b="1" dirty="0">
                  <a:latin typeface="+mn-lt"/>
                </a:rPr>
                <a:t> </a:t>
              </a:r>
            </a:p>
          </p:txBody>
        </p:sp>
        <p:pic>
          <p:nvPicPr>
            <p:cNvPr id="4" name="Picture 4" descr="http://2.bp.blogspot.com/_3BsvviR21gQ/SvvXYQYTnhI/AAAAAAAAAUI/yr9ADRbnIhg/s320/Patric+Schumacher+SG08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95917" y="1905000"/>
              <a:ext cx="4651111" cy="316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6032501" y="2120901"/>
              <a:ext cx="2590799" cy="241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r>
                <a:rPr lang="sr-Latn-RS" sz="2400" b="1" dirty="0" smtClean="0">
                  <a:solidFill>
                    <a:srgbClr val="333333"/>
                  </a:solidFill>
                  <a:latin typeface="Arial" charset="0"/>
                </a:rPr>
                <a:t>Kompleksnost </a:t>
              </a:r>
              <a:endParaRPr lang="en-US" sz="2400" b="1" dirty="0">
                <a:solidFill>
                  <a:srgbClr val="333333"/>
                </a:solidFill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r>
                <a:rPr lang="sr-Latn-RS" sz="2400" b="1" dirty="0" smtClean="0">
                  <a:solidFill>
                    <a:srgbClr val="333333"/>
                  </a:solidFill>
                  <a:latin typeface="Arial" charset="0"/>
                </a:rPr>
                <a:t>Geometrija</a:t>
              </a:r>
              <a:endParaRPr lang="en-US" sz="2400" b="1" dirty="0">
                <a:solidFill>
                  <a:srgbClr val="333333"/>
                </a:solidFill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r>
                <a:rPr lang="sr-Latn-RS" sz="2400" b="1" dirty="0" smtClean="0">
                  <a:solidFill>
                    <a:srgbClr val="333333"/>
                  </a:solidFill>
                  <a:latin typeface="Arial" charset="0"/>
                </a:rPr>
                <a:t>Parametričnost</a:t>
              </a:r>
              <a:endParaRPr lang="en-US" sz="2400" b="1" dirty="0">
                <a:solidFill>
                  <a:srgbClr val="333333"/>
                </a:solidFill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r>
                <a:rPr lang="sr-Latn-RS" sz="2400" b="1" dirty="0" smtClean="0">
                  <a:solidFill>
                    <a:srgbClr val="333333"/>
                  </a:solidFill>
                  <a:latin typeface="Arial" charset="0"/>
                </a:rPr>
                <a:t>Algoritmičnost</a:t>
              </a:r>
              <a:endParaRPr lang="en-US" sz="2400" b="1" dirty="0">
                <a:solidFill>
                  <a:srgbClr val="333333"/>
                </a:solidFill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r>
                <a:rPr lang="sr-Latn-RS" sz="2400" b="1" dirty="0" smtClean="0">
                  <a:solidFill>
                    <a:srgbClr val="333333"/>
                  </a:solidFill>
                  <a:latin typeface="Arial" charset="0"/>
                </a:rPr>
                <a:t>Fabrikacija</a:t>
              </a:r>
              <a:endParaRPr lang="en-US" sz="2400" b="1" dirty="0">
                <a:solidFill>
                  <a:srgbClr val="333333"/>
                </a:solidFill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r>
                <a:rPr lang="en-US" sz="2400" b="1" dirty="0">
                  <a:solidFill>
                    <a:srgbClr val="333333"/>
                  </a:solidFill>
                  <a:latin typeface="Arial" charset="0"/>
                </a:rPr>
                <a:t>… </a:t>
              </a: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endPara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defRPr/>
              </a:pPr>
              <a:r>
                <a:rPr lang="en-US" sz="24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/>
              </a:r>
              <a:br>
                <a:rPr lang="en-US" sz="24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</a:br>
              <a:endPara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Aktuelna pitanja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Aktuelna pitanja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9762" y="1814979"/>
            <a:ext cx="7970838" cy="5805021"/>
            <a:chOff x="495300" y="155576"/>
            <a:chExt cx="7970838" cy="5805021"/>
          </a:xfrm>
        </p:grpSpPr>
        <p:pic>
          <p:nvPicPr>
            <p:cNvPr id="4" name="Picture 2" descr="http://3.bp.blogspot.com/_Q3ZRkcKayzw/Rsrm9TsltvI/AAAAAAAABJ8/cq-31VNjhZc/s400/digital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92900" y="155576"/>
              <a:ext cx="1773238" cy="133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http://www.arc1.uniroma1.it/saggio/Conferenze/Barc/Brank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9" y="3365500"/>
              <a:ext cx="2571002" cy="258603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6" name="Picture 6" descr="Manufacturing Material Effects: Rethinking Design and Making in Architectur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29300" y="3355975"/>
              <a:ext cx="2586038" cy="2586039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7" name="Picture 8" descr="http://bp2.blogger.com/_zC15HIeDcK8/SJATKt9WAuI/AAAAAAAAAB4/-Io4yFMb9co/s400/brankokolarevic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53213" y="1651000"/>
              <a:ext cx="1787525" cy="143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Performative Architecture: Beyond Instrumentality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 l="9375" t="20069" r="15069"/>
            <a:stretch>
              <a:fillRect/>
            </a:stretch>
          </p:blipFill>
          <p:spPr bwMode="auto">
            <a:xfrm>
              <a:off x="3225800" y="3378201"/>
              <a:ext cx="2441048" cy="2582396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495300" y="2120900"/>
              <a:ext cx="6294438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defRPr/>
              </a:pPr>
              <a:r>
                <a:rPr lang="sr-Latn-RS" sz="2150" b="1" dirty="0" smtClean="0">
                  <a:solidFill>
                    <a:srgbClr val="333333"/>
                  </a:solidFill>
                  <a:latin typeface="Arial" charset="0"/>
                </a:rPr>
                <a:t>Serija knjiga koju uređuje </a:t>
              </a:r>
              <a:r>
                <a:rPr lang="en-US" sz="2150" b="1" dirty="0" err="1" smtClean="0">
                  <a:solidFill>
                    <a:srgbClr val="333333"/>
                  </a:solidFill>
                  <a:latin typeface="Arial" charset="0"/>
                </a:rPr>
                <a:t>dr</a:t>
              </a:r>
              <a:r>
                <a:rPr lang="en-US" sz="2150" b="1" dirty="0" smtClean="0">
                  <a:solidFill>
                    <a:srgbClr val="333333"/>
                  </a:solidFill>
                  <a:latin typeface="Arial" charset="0"/>
                </a:rPr>
                <a:t> </a:t>
              </a:r>
              <a:r>
                <a:rPr lang="en-US" sz="2150" b="1" dirty="0" err="1">
                  <a:solidFill>
                    <a:srgbClr val="333333"/>
                  </a:solidFill>
                  <a:latin typeface="Arial" charset="0"/>
                </a:rPr>
                <a:t>Branko</a:t>
              </a:r>
              <a:r>
                <a:rPr lang="en-US" sz="2150" b="1" dirty="0">
                  <a:solidFill>
                    <a:srgbClr val="333333"/>
                  </a:solidFill>
                  <a:latin typeface="Arial" charset="0"/>
                </a:rPr>
                <a:t> </a:t>
              </a:r>
              <a:r>
                <a:rPr lang="en-US" sz="2150" b="1" dirty="0" err="1">
                  <a:solidFill>
                    <a:srgbClr val="333333"/>
                  </a:solidFill>
                  <a:latin typeface="Arial" charset="0"/>
                </a:rPr>
                <a:t>Kolarevic</a:t>
              </a:r>
              <a:endParaRPr lang="en-US" sz="2150" b="1" dirty="0">
                <a:solidFill>
                  <a:srgbClr val="333333"/>
                </a:solidFill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defRPr/>
              </a:pPr>
              <a:r>
                <a:rPr lang="en-US" sz="2150" b="1" dirty="0">
                  <a:solidFill>
                    <a:srgbClr val="333333"/>
                  </a:solidFill>
                  <a:latin typeface="Arial" charset="0"/>
                </a:rPr>
                <a:t/>
              </a:r>
              <a:br>
                <a:rPr lang="en-US" sz="2150" b="1" dirty="0">
                  <a:solidFill>
                    <a:srgbClr val="333333"/>
                  </a:solidFill>
                  <a:latin typeface="Arial" charset="0"/>
                </a:rPr>
              </a:br>
              <a:endParaRPr lang="en-US" sz="2150" b="1" dirty="0">
                <a:solidFill>
                  <a:srgbClr val="333333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187" y="3272135"/>
            <a:ext cx="5393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RS" sz="2400" b="1" dirty="0" smtClean="0">
                <a:latin typeface="+mn-lt"/>
              </a:rPr>
              <a:t>BIM - </a:t>
            </a:r>
            <a:r>
              <a:rPr lang="en-US" sz="2400" b="1" dirty="0" smtClean="0">
                <a:latin typeface="+mn-lt"/>
              </a:rPr>
              <a:t>Building </a:t>
            </a:r>
            <a:r>
              <a:rPr lang="en-US" sz="2400" b="1" dirty="0">
                <a:latin typeface="+mn-lt"/>
              </a:rPr>
              <a:t>Information Modeling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" y="2204557"/>
            <a:ext cx="9144000" cy="6041570"/>
            <a:chOff x="601663" y="839789"/>
            <a:chExt cx="8001001" cy="5286375"/>
          </a:xfrm>
        </p:grpSpPr>
        <p:pic>
          <p:nvPicPr>
            <p:cNvPr id="4" name="Picture 2" descr="figur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663" y="2377902"/>
              <a:ext cx="3810000" cy="312119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5" name="Picture 4" descr="http://www.holderconstruction.com/services/PublishingImages/BIM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1700" y="2239963"/>
              <a:ext cx="3848100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http://www.holderconstruction.com/services/PublishingImages/fim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37101" y="4637089"/>
              <a:ext cx="3865563" cy="148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http://www.holderconstruction.com/services/PublishingImages/3D_Model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65900" y="839789"/>
              <a:ext cx="2019300" cy="133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Aktuelna pitanja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ZADATAK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677" t="22881" r="23582" b="4802"/>
          <a:stretch>
            <a:fillRect/>
          </a:stretch>
        </p:blipFill>
        <p:spPr bwMode="auto">
          <a:xfrm>
            <a:off x="5979319" y="3196882"/>
            <a:ext cx="2402681" cy="236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UVOD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U PREDMET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720947"/>
            <a:ext cx="6477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/>
              <a:t>Zadatak 01 </a:t>
            </a:r>
            <a:r>
              <a:rPr lang="sr-Latn-RS" sz="2400" dirty="0" smtClean="0"/>
              <a:t>- U okviru ovog zadatka studenti daju kratak osvrt na svoje poznavanje CAAD-a na početku semestra. U prilogu postavljaju i komentarišu do 3 ilustracije </a:t>
            </a:r>
            <a:r>
              <a:rPr lang="sr-Latn-RS" sz="2400" b="1" u="sng" dirty="0" smtClean="0"/>
              <a:t>veličine 200/200</a:t>
            </a:r>
            <a:r>
              <a:rPr lang="sr-Latn-RS" sz="2400" dirty="0" smtClean="0"/>
              <a:t> piksela koje najbolje ilustruju njihovo trenutno shvatanje CAAD-a...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sr-Latn-RS" dirty="0" smtClean="0"/>
              <a:t>nosi do 10 poena. Procenat koji će neki zadatak imati u ukupnom broju poena predviđenom za kvalitet redovnog rada, biće određen naknadno.</a:t>
            </a:r>
            <a:endParaRPr lang="sr-Latn-R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Zadatak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elearning.amres.ac.rs/moodle/file.php/116/aformatdata/1572/4690/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elearning.amres.ac.rs/moodle/file.php/116/aformatdata/1676/4683/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0050"/>
            <a:ext cx="1981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elearning.amres.ac.rs/moodle/file.php/116/aformatdata/1664/4678/Hr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572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elearning.amres.ac.rs/moodle/file.php/116/aformatdata/1777/4672/asdadasdas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5146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http://elearning.amres.ac.rs/moodle/file.php/116/aformatdata/1728/4801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5146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Picture 12" descr="http://elearning.amres.ac.rs/moodle/file.php/116/aformatdata/1803/4857/3dsma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253365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694363" y="3294062"/>
            <a:ext cx="2916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RS" b="1" dirty="0" smtClean="0">
                <a:latin typeface="Arial" charset="0"/>
              </a:rPr>
              <a:t>Arhitektonski fakultet Univerziteta u Beogradu</a:t>
            </a:r>
            <a:endParaRPr lang="en-US" b="1" dirty="0">
              <a:latin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795965" y="4419600"/>
            <a:ext cx="29162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Arial" charset="0"/>
              </a:rPr>
              <a:t>School of Architecture UNITEC Institute of Technology, Auckland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638801" y="281940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RS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Nastava i istraživački rad</a:t>
            </a:r>
            <a:endParaRPr lang="en-US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4716463" y="5955268"/>
            <a:ext cx="4032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R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Oblasti istraživačkog interesovanja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4716465" y="6564630"/>
            <a:ext cx="4357687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b="1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CAAD </a:t>
            </a:r>
            <a:r>
              <a:rPr lang="en-US" sz="1400" b="1" dirty="0" smtClean="0">
                <a:latin typeface="Arial" charset="0"/>
              </a:rPr>
              <a:t>(Computer Aided Architectural Design)</a:t>
            </a:r>
            <a:endParaRPr lang="sr-Latn-CS" sz="1400" b="1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latin typeface="Arial" charset="0"/>
              </a:rPr>
              <a:t> Arhitektonska geometrija</a:t>
            </a:r>
            <a:endParaRPr lang="en-US" b="1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CS" b="1" dirty="0" smtClean="0">
                <a:latin typeface="Arial" charset="0"/>
              </a:rPr>
              <a:t> Generički procesi u arhitekturi</a:t>
            </a:r>
            <a:endParaRPr lang="sr-Latn-CS" b="1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latin typeface="Arial" charset="0"/>
              </a:rPr>
              <a:t> Kultura elektronske komunikacije</a:t>
            </a:r>
            <a:endParaRPr lang="en-US" b="1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latin typeface="Arial" charset="0"/>
              </a:rPr>
              <a:t> Upravljanje znanjem (</a:t>
            </a:r>
            <a:r>
              <a:rPr lang="en-US" b="1" dirty="0" smtClean="0">
                <a:latin typeface="Arial" charset="0"/>
              </a:rPr>
              <a:t>Knowledge Management</a:t>
            </a:r>
            <a:r>
              <a:rPr lang="sr-Latn-RS" b="1" dirty="0" smtClean="0">
                <a:latin typeface="Arial" charset="0"/>
              </a:rPr>
              <a:t>)</a:t>
            </a:r>
            <a:endParaRPr lang="en-US" b="1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latin typeface="Arial" charset="0"/>
              </a:rPr>
              <a:t> Upravljanje objektima u fazi eksploatacije (</a:t>
            </a:r>
            <a:r>
              <a:rPr lang="en-US" b="1" dirty="0" smtClean="0">
                <a:latin typeface="Arial" charset="0"/>
              </a:rPr>
              <a:t>Facility Management</a:t>
            </a:r>
            <a:r>
              <a:rPr lang="sr-Latn-RS" b="1" dirty="0" smtClean="0">
                <a:latin typeface="Arial" charset="0"/>
              </a:rPr>
              <a:t>)</a:t>
            </a:r>
            <a:endParaRPr lang="en-US" b="1" dirty="0">
              <a:latin typeface="Arial" charset="0"/>
            </a:endParaRPr>
          </a:p>
          <a:p>
            <a:endParaRPr lang="en-US" sz="1400" b="1" dirty="0">
              <a:latin typeface="Arial" charset="0"/>
            </a:endParaRPr>
          </a:p>
        </p:txBody>
      </p:sp>
      <p:pic>
        <p:nvPicPr>
          <p:cNvPr id="2" name="Picture 5" descr="poli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>
          <a:xfrm>
            <a:off x="73450" y="2431732"/>
            <a:ext cx="5489150" cy="3341222"/>
          </a:xfrm>
          <a:prstGeom prst="rect">
            <a:avLst/>
          </a:prstGeom>
          <a:noFill/>
        </p:spPr>
      </p:pic>
      <p:graphicFrame>
        <p:nvGraphicFramePr>
          <p:cNvPr id="9" name="Object 17"/>
          <p:cNvGraphicFramePr>
            <a:graphicFrameLocks/>
          </p:cNvGraphicFramePr>
          <p:nvPr/>
        </p:nvGraphicFramePr>
        <p:xfrm>
          <a:off x="779955" y="6254059"/>
          <a:ext cx="776588" cy="984941"/>
        </p:xfrm>
        <a:graphic>
          <a:graphicData uri="http://schemas.openxmlformats.org/presentationml/2006/ole">
            <p:oleObj spid="_x0000_s1026" name="Clip" r:id="rId4" imgW="3206520" imgH="4052880" progId="">
              <p:embed/>
            </p:oleObj>
          </a:graphicData>
        </a:graphic>
      </p:graphicFrame>
      <p:graphicFrame>
        <p:nvGraphicFramePr>
          <p:cNvPr id="10" name="Object 39"/>
          <p:cNvGraphicFramePr>
            <a:graphicFrameLocks/>
          </p:cNvGraphicFramePr>
          <p:nvPr/>
        </p:nvGraphicFramePr>
        <p:xfrm>
          <a:off x="2908942" y="6254059"/>
          <a:ext cx="776588" cy="984941"/>
        </p:xfrm>
        <a:graphic>
          <a:graphicData uri="http://schemas.openxmlformats.org/presentationml/2006/ole">
            <p:oleObj spid="_x0000_s1027" name="Clip" r:id="rId5" imgW="3206520" imgH="4052880" progId="">
              <p:embed/>
            </p:oleObj>
          </a:graphicData>
        </a:graphic>
      </p:graphicFrame>
      <p:sp>
        <p:nvSpPr>
          <p:cNvPr id="12" name="Line 52"/>
          <p:cNvSpPr>
            <a:spLocks noChangeShapeType="1"/>
          </p:cNvSpPr>
          <p:nvPr/>
        </p:nvSpPr>
        <p:spPr bwMode="auto">
          <a:xfrm>
            <a:off x="1319776" y="7026859"/>
            <a:ext cx="21043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56"/>
          <p:cNvSpPr>
            <a:spLocks noChangeArrowheads="1"/>
          </p:cNvSpPr>
          <p:nvPr/>
        </p:nvSpPr>
        <p:spPr bwMode="auto">
          <a:xfrm>
            <a:off x="1511082" y="3861789"/>
            <a:ext cx="151529" cy="136376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 rot="214091" flipH="1">
            <a:off x="1586846" y="3195062"/>
            <a:ext cx="1560752" cy="439435"/>
          </a:xfrm>
          <a:prstGeom prst="curvedDownArrow">
            <a:avLst>
              <a:gd name="adj1" fmla="val 29729"/>
              <a:gd name="adj2" fmla="val 79749"/>
              <a:gd name="adj3" fmla="val 336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8"/>
          <p:cNvSpPr>
            <a:spLocks noChangeArrowheads="1"/>
          </p:cNvSpPr>
          <p:nvPr/>
        </p:nvSpPr>
        <p:spPr bwMode="auto">
          <a:xfrm rot="1619812">
            <a:off x="2617246" y="4967954"/>
            <a:ext cx="2797611" cy="820153"/>
          </a:xfrm>
          <a:prstGeom prst="curvedUpArrow">
            <a:avLst>
              <a:gd name="adj1" fmla="val 14687"/>
              <a:gd name="adj2" fmla="val 81361"/>
              <a:gd name="adj3" fmla="val 312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9"/>
          <p:cNvSpPr>
            <a:spLocks noChangeArrowheads="1"/>
          </p:cNvSpPr>
          <p:nvPr/>
        </p:nvSpPr>
        <p:spPr bwMode="auto">
          <a:xfrm rot="19132723" flipH="1">
            <a:off x="1634202" y="4094766"/>
            <a:ext cx="1350505" cy="439435"/>
          </a:xfrm>
          <a:prstGeom prst="curvedDownArrow">
            <a:avLst>
              <a:gd name="adj1" fmla="val 25724"/>
              <a:gd name="adj2" fmla="val 69006"/>
              <a:gd name="adj3" fmla="val 336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 rot="6538915">
            <a:off x="3021642" y="3963126"/>
            <a:ext cx="719764" cy="217824"/>
          </a:xfrm>
          <a:prstGeom prst="curvedDownArrow">
            <a:avLst>
              <a:gd name="adj1" fmla="val 27659"/>
              <a:gd name="adj2" fmla="val 74195"/>
              <a:gd name="adj3" fmla="val 33625"/>
            </a:avLst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200400" y="3886200"/>
            <a:ext cx="55086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5410200" y="5334000"/>
            <a:ext cx="3346452" cy="2254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Uvod u predmet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Uvod u predmet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3250" t="9375" r="3368" b="68750"/>
          <a:stretch>
            <a:fillRect/>
          </a:stretch>
        </p:blipFill>
        <p:spPr bwMode="auto">
          <a:xfrm>
            <a:off x="4038600" y="914400"/>
            <a:ext cx="434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38600" y="2667000"/>
            <a:ext cx="4343400" cy="3276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sr-Latn-RS" sz="2900" dirty="0" smtClean="0">
                <a:latin typeface="+mj-lt"/>
                <a:ea typeface="+mj-ea"/>
                <a:cs typeface="+mj-cs"/>
              </a:rPr>
              <a:t>Softver</a:t>
            </a:r>
          </a:p>
          <a:p>
            <a:endParaRPr lang="sr-Latn-RS" sz="29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sr-Latn-RS" sz="2900" dirty="0" smtClean="0">
                <a:latin typeface="+mj-lt"/>
                <a:ea typeface="+mj-ea"/>
                <a:cs typeface="+mj-cs"/>
              </a:rPr>
              <a:t> </a:t>
            </a:r>
            <a:r>
              <a:rPr lang="sr-Latn-RS" sz="2900" dirty="0" smtClean="0">
                <a:latin typeface="+mj-lt"/>
                <a:ea typeface="+mj-ea"/>
                <a:cs typeface="+mj-cs"/>
              </a:rPr>
              <a:t>Google SketchUp</a:t>
            </a:r>
          </a:p>
          <a:p>
            <a:pPr>
              <a:buFont typeface="Arial" pitchFamily="34" charset="0"/>
              <a:buChar char="•"/>
            </a:pPr>
            <a:r>
              <a:rPr lang="sr-Latn-RS" sz="2900" dirty="0" smtClean="0">
                <a:latin typeface="+mj-lt"/>
                <a:ea typeface="+mj-ea"/>
                <a:cs typeface="+mj-cs"/>
              </a:rPr>
              <a:t> </a:t>
            </a:r>
            <a:r>
              <a:rPr lang="sr-Latn-RS" sz="2900" dirty="0" smtClean="0">
                <a:latin typeface="+mj-lt"/>
                <a:ea typeface="+mj-ea"/>
                <a:cs typeface="+mj-cs"/>
              </a:rPr>
              <a:t>AutoCAD 2012</a:t>
            </a:r>
          </a:p>
          <a:p>
            <a:pPr>
              <a:buFont typeface="Arial" pitchFamily="34" charset="0"/>
              <a:buChar char="•"/>
            </a:pPr>
            <a:r>
              <a:rPr lang="sr-Latn-RS" sz="2900" dirty="0" smtClean="0">
                <a:latin typeface="+mj-lt"/>
                <a:ea typeface="+mj-ea"/>
                <a:cs typeface="+mj-cs"/>
              </a:rPr>
              <a:t> </a:t>
            </a:r>
            <a:r>
              <a:rPr lang="sr-Latn-RS" sz="2900" dirty="0" smtClean="0">
                <a:latin typeface="+mj-lt"/>
                <a:ea typeface="+mj-ea"/>
                <a:cs typeface="+mj-cs"/>
              </a:rPr>
              <a:t>ArchiCAD 14</a:t>
            </a:r>
          </a:p>
          <a:p>
            <a:pPr>
              <a:buFont typeface="Arial" pitchFamily="34" charset="0"/>
              <a:buChar char="•"/>
            </a:pPr>
            <a:r>
              <a:rPr lang="sr-Latn-RS" sz="2900" dirty="0" smtClean="0">
                <a:latin typeface="+mj-lt"/>
                <a:ea typeface="+mj-ea"/>
                <a:cs typeface="+mj-cs"/>
              </a:rPr>
              <a:t> </a:t>
            </a:r>
            <a:r>
              <a:rPr lang="sr-Latn-RS" sz="2900" dirty="0" smtClean="0">
                <a:latin typeface="+mj-lt"/>
                <a:ea typeface="+mj-ea"/>
                <a:cs typeface="+mj-cs"/>
              </a:rPr>
              <a:t>Revit Architecture</a:t>
            </a:r>
          </a:p>
          <a:p>
            <a:pPr>
              <a:buFont typeface="Arial" pitchFamily="34" charset="0"/>
              <a:buChar char="•"/>
            </a:pPr>
            <a:r>
              <a:rPr lang="sr-Latn-RS" sz="2900" dirty="0" smtClean="0">
                <a:latin typeface="+mj-lt"/>
                <a:ea typeface="+mj-ea"/>
                <a:cs typeface="+mj-cs"/>
              </a:rPr>
              <a:t> </a:t>
            </a:r>
            <a:r>
              <a:rPr lang="sr-Latn-RS" sz="2900" dirty="0" smtClean="0">
                <a:latin typeface="+mj-lt"/>
                <a:ea typeface="+mj-ea"/>
                <a:cs typeface="+mj-cs"/>
              </a:rPr>
              <a:t>Rhino 4.0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6096000"/>
            <a:ext cx="8077200" cy="2590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sr-Latn-RS" sz="2000" dirty="0" smtClean="0">
                <a:latin typeface="+mj-lt"/>
                <a:ea typeface="+mj-ea"/>
                <a:cs typeface="+mj-cs"/>
              </a:rPr>
              <a:t>U okviru ovog predmeta studenti koriste evaluacione, studentske ili besplatne verzije predloženog softvera, koje se nalaze na sledećim adresama: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Google SketchUp: </a:t>
            </a:r>
            <a:r>
              <a:rPr lang="en-US" sz="2000" dirty="0" smtClean="0">
                <a:latin typeface="+mj-lt"/>
                <a:ea typeface="+mj-ea"/>
                <a:cs typeface="+mj-cs"/>
                <a:hlinkClick r:id="rId3"/>
              </a:rPr>
              <a:t>http://sketchup.google.com</a:t>
            </a:r>
            <a:r>
              <a:rPr lang="en-US" sz="2000" dirty="0" smtClean="0">
                <a:latin typeface="+mj-lt"/>
                <a:ea typeface="+mj-ea"/>
                <a:cs typeface="+mj-cs"/>
                <a:hlinkClick r:id="rId3"/>
              </a:rPr>
              <a:t>/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AutoCAD i Revit: </a:t>
            </a:r>
            <a:r>
              <a:rPr lang="en-US" sz="2000" dirty="0" smtClean="0">
                <a:latin typeface="+mj-lt"/>
                <a:ea typeface="+mj-ea"/>
                <a:cs typeface="+mj-cs"/>
                <a:hlinkClick r:id="rId4"/>
              </a:rPr>
              <a:t>http://students.autodesk.com</a:t>
            </a:r>
            <a:r>
              <a:rPr lang="en-US" sz="2000" dirty="0" smtClean="0">
                <a:latin typeface="+mj-lt"/>
                <a:ea typeface="+mj-ea"/>
                <a:cs typeface="+mj-cs"/>
                <a:hlinkClick r:id="rId4"/>
              </a:rPr>
              <a:t>/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ArchiCAD: </a:t>
            </a:r>
            <a:r>
              <a:rPr lang="en-US" sz="2000" dirty="0" smtClean="0">
                <a:latin typeface="+mj-lt"/>
                <a:ea typeface="+mj-ea"/>
                <a:cs typeface="+mj-cs"/>
                <a:hlinkClick r:id="rId5"/>
              </a:rPr>
              <a:t>https://myarchicad.com</a:t>
            </a:r>
            <a:r>
              <a:rPr lang="en-US" sz="2000" dirty="0" smtClean="0">
                <a:latin typeface="+mj-lt"/>
                <a:ea typeface="+mj-ea"/>
                <a:cs typeface="+mj-cs"/>
                <a:hlinkClick r:id="rId5"/>
              </a:rPr>
              <a:t>/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Rhinoceros 3D: </a:t>
            </a:r>
            <a:r>
              <a:rPr lang="en-US" sz="2000" dirty="0" smtClean="0">
                <a:latin typeface="+mj-lt"/>
                <a:ea typeface="+mj-ea"/>
                <a:cs typeface="+mj-cs"/>
                <a:hlinkClick r:id="rId6"/>
              </a:rPr>
              <a:t>http://www.rhino3d.com</a:t>
            </a:r>
            <a:r>
              <a:rPr lang="en-US" sz="2000" dirty="0" smtClean="0">
                <a:latin typeface="+mj-lt"/>
                <a:ea typeface="+mj-ea"/>
                <a:cs typeface="+mj-cs"/>
                <a:hlinkClick r:id="rId6"/>
              </a:rPr>
              <a:t>/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   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 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Uvod u predmet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6122"/>
          <a:stretch>
            <a:fillRect/>
          </a:stretch>
        </p:blipFill>
        <p:spPr bwMode="auto">
          <a:xfrm>
            <a:off x="3810001" y="-22422"/>
            <a:ext cx="5334000" cy="352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27401"/>
          <a:stretch>
            <a:fillRect/>
          </a:stretch>
        </p:blipFill>
        <p:spPr bwMode="auto">
          <a:xfrm>
            <a:off x="3810000" y="3520364"/>
            <a:ext cx="5334000" cy="272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7637383"/>
            <a:ext cx="7924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Virtuelno okruženje</a:t>
            </a:r>
          </a:p>
          <a:p>
            <a:r>
              <a:rPr lang="en-US" sz="2400" dirty="0" smtClean="0">
                <a:hlinkClick r:id="rId4"/>
              </a:rPr>
              <a:t>http</a:t>
            </a:r>
            <a:r>
              <a:rPr lang="en-US" sz="2400" dirty="0" smtClean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elearning.amres.ac.rs/moodle/course/view.php?id=167</a:t>
            </a:r>
            <a:r>
              <a:rPr lang="sr-Latn-RS" sz="2400" dirty="0" smtClean="0"/>
              <a:t> </a:t>
            </a:r>
          </a:p>
          <a:p>
            <a:r>
              <a:rPr lang="sr-Latn-RS" sz="1700" dirty="0" smtClean="0"/>
              <a:t>U virtuelno okruženje za predmet Principi CAAD-a automatski su upisani svi studenti koji su bili upisani i na predmet Matematika u arhitekturi 1, u proslom semestru. </a:t>
            </a:r>
            <a:endParaRPr lang="en-US" sz="1700" dirty="0"/>
          </a:p>
        </p:txBody>
      </p:sp>
      <p:sp>
        <p:nvSpPr>
          <p:cNvPr id="6" name="Rectangle 5"/>
          <p:cNvSpPr/>
          <p:nvPr/>
        </p:nvSpPr>
        <p:spPr>
          <a:xfrm>
            <a:off x="990600" y="6324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70 poena rad tokom semestra (redovnost + kvalitet)</a:t>
            </a:r>
          </a:p>
          <a:p>
            <a:r>
              <a:rPr lang="sr-Latn-RS" sz="2400" dirty="0" smtClean="0"/>
              <a:t>30 poena završni rad (dva lista, u skladu sa zadatkom na predmetu Elementi projektovanja)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657600" y="6096000"/>
            <a:ext cx="47974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POJAM I DEFINICIJA CAAD-a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9800" y="3505200"/>
            <a:ext cx="625792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■"/>
              <a:defRPr/>
            </a:pPr>
            <a:r>
              <a:rPr lang="sr-Latn-CS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</a:t>
            </a:r>
            <a:r>
              <a:rPr lang="sr-Latn-C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sr-Latn-CS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 </a:t>
            </a: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 skraćenica za Computer Aided </a:t>
            </a:r>
            <a:r>
              <a:rPr lang="sr-Latn-C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Architectural</a:t>
            </a:r>
            <a:r>
              <a:rPr lang="sr-Latn-CS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Design, odnosno kompjutersku</a:t>
            </a:r>
            <a:r>
              <a:rPr lang="sr-Latn-CS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C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podršku arhitektonskom </a:t>
            </a:r>
            <a:r>
              <a:rPr lang="sr-Latn-C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projektovanju</a:t>
            </a:r>
          </a:p>
          <a:p>
            <a:pPr marL="363538" indent="-363538">
              <a:spcBef>
                <a:spcPct val="20000"/>
              </a:spcBef>
              <a:buClr>
                <a:srgbClr val="FF0000"/>
              </a:buClr>
              <a:buFont typeface="Arial" charset="0"/>
              <a:buChar char="■"/>
              <a:defRPr/>
            </a:pP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Pojam CAAD uvodi W. J. Mitchell 1977. godine svojom knjigom: </a:t>
            </a:r>
            <a:b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Mitchell, W.J.: 1977, Computer-Aided Architectural</a:t>
            </a:r>
            <a:r>
              <a:rPr lang="sr-Latn-RS" sz="1600" dirty="0" smtClean="0">
                <a:latin typeface="Arial" charset="0"/>
              </a:rPr>
              <a:t> D</a:t>
            </a:r>
            <a:r>
              <a:rPr lang="en-US" sz="1600" dirty="0" err="1" smtClean="0">
                <a:latin typeface="Arial" charset="0"/>
              </a:rPr>
              <a:t>esign</a:t>
            </a:r>
            <a:r>
              <a:rPr lang="en-US" sz="1600" dirty="0" smtClean="0">
                <a:latin typeface="Arial" charset="0"/>
              </a:rPr>
              <a:t>, Van </a:t>
            </a:r>
            <a:r>
              <a:rPr lang="en-US" sz="1600" dirty="0" err="1" smtClean="0">
                <a:latin typeface="Arial" charset="0"/>
              </a:rPr>
              <a:t>Nostrand</a:t>
            </a:r>
            <a:r>
              <a:rPr lang="en-US" sz="1600" dirty="0" smtClean="0">
                <a:latin typeface="Arial" charset="0"/>
              </a:rPr>
              <a:t> Reinhold, New York. </a:t>
            </a:r>
            <a:endParaRPr lang="sr-Latn-CS" sz="1600" dirty="0" smtClean="0">
              <a:solidFill>
                <a:srgbClr val="FF0000"/>
              </a:solidFill>
              <a:latin typeface="Arial" charset="0"/>
            </a:endParaRPr>
          </a:p>
          <a:p>
            <a:endParaRPr lang="sr-Latn-CS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2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 –</a:t>
            </a:r>
            <a:r>
              <a:rPr kumimoji="0" lang="sr-Latn-R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pojam i definicije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0995"/>
            <a:ext cx="6324600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Bef>
                <a:spcPct val="20000"/>
              </a:spcBef>
              <a:buClr>
                <a:srgbClr val="FF0000"/>
              </a:buClr>
              <a:buFont typeface="Arial" charset="0"/>
              <a:buChar char="■"/>
              <a:defRPr/>
            </a:pP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</a:t>
            </a:r>
            <a:r>
              <a:rPr lang="sr-Latn-C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 je ona grupa kompjuterskih programa koji služe za dizajnersko (projektantsko) definisanje arhitektonskih objekata i koriste se pretežno u arhitektonskim biroima.</a:t>
            </a:r>
            <a:endParaRPr lang="en-US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>
              <a:spcBef>
                <a:spcPct val="20000"/>
              </a:spcBef>
              <a:buClr>
                <a:srgbClr val="C00000"/>
              </a:buClr>
              <a:buFont typeface="Arial" charset="0"/>
              <a:buChar char="■"/>
              <a:defRPr/>
            </a:pPr>
            <a:r>
              <a:rPr lang="sr-Latn-R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CAAD je takođe i način korišćenja široko rasprostranjenih programa iz familije CAD-a, specifičan za arhitektonsku praksu.</a:t>
            </a:r>
          </a:p>
          <a:p>
            <a:pPr marL="363538" indent="-363538">
              <a:spcBef>
                <a:spcPct val="20000"/>
              </a:spcBef>
              <a:buClr>
                <a:srgbClr val="C00000"/>
              </a:buClr>
              <a:buFont typeface="Arial" charset="0"/>
              <a:buChar char="■"/>
              <a:defRPr/>
            </a:pPr>
            <a:r>
              <a:rPr lang="sr-Latn-R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 kraju, CA</a:t>
            </a:r>
            <a:r>
              <a:rPr lang="sr-Latn-R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sr-Latn-R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 je standardni deo savremene arhitektonske prakse, ali struktura programa koji ga čine, može da varira od institucije do institucije.</a:t>
            </a: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 –</a:t>
            </a:r>
            <a:r>
              <a:rPr kumimoji="0" lang="sr-Latn-R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pojam i definicija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5140</TotalTime>
  <Words>724</Words>
  <Application>Microsoft Office PowerPoint</Application>
  <PresentationFormat>Custom</PresentationFormat>
  <Paragraphs>154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Clip</vt:lpstr>
      <vt:lpstr>Principi CAAD-a Predavanje 01: Dinamičan razvoj CAAD-a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Mirjana</cp:lastModifiedBy>
  <cp:revision>236</cp:revision>
  <dcterms:created xsi:type="dcterms:W3CDTF">2011-04-27T09:19:57Z</dcterms:created>
  <dcterms:modified xsi:type="dcterms:W3CDTF">2012-02-24T08:59:03Z</dcterms:modified>
</cp:coreProperties>
</file>