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801478A4-71E2-4E79-AA5E-22330393A17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BB6770F6-B0EB-44C0-B2C2-0A9D2DDE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00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478A4-71E2-4E79-AA5E-22330393A17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770F6-B0EB-44C0-B2C2-0A9D2DDE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870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478A4-71E2-4E79-AA5E-22330393A17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770F6-B0EB-44C0-B2C2-0A9D2DDE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45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478A4-71E2-4E79-AA5E-22330393A17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770F6-B0EB-44C0-B2C2-0A9D2DDEF03C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39658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478A4-71E2-4E79-AA5E-22330393A17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770F6-B0EB-44C0-B2C2-0A9D2DDE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8573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478A4-71E2-4E79-AA5E-22330393A17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770F6-B0EB-44C0-B2C2-0A9D2DDE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5304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478A4-71E2-4E79-AA5E-22330393A17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770F6-B0EB-44C0-B2C2-0A9D2DDE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7105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478A4-71E2-4E79-AA5E-22330393A17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770F6-B0EB-44C0-B2C2-0A9D2DDE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853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478A4-71E2-4E79-AA5E-22330393A17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770F6-B0EB-44C0-B2C2-0A9D2DDE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92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478A4-71E2-4E79-AA5E-22330393A17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770F6-B0EB-44C0-B2C2-0A9D2DDE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3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478A4-71E2-4E79-AA5E-22330393A17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770F6-B0EB-44C0-B2C2-0A9D2DDE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80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478A4-71E2-4E79-AA5E-22330393A17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770F6-B0EB-44C0-B2C2-0A9D2DDE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341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478A4-71E2-4E79-AA5E-22330393A17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770F6-B0EB-44C0-B2C2-0A9D2DDE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445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478A4-71E2-4E79-AA5E-22330393A17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770F6-B0EB-44C0-B2C2-0A9D2DDE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78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478A4-71E2-4E79-AA5E-22330393A17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770F6-B0EB-44C0-B2C2-0A9D2DDE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758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478A4-71E2-4E79-AA5E-22330393A17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770F6-B0EB-44C0-B2C2-0A9D2DDE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1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478A4-71E2-4E79-AA5E-22330393A17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770F6-B0EB-44C0-B2C2-0A9D2DDE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954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478A4-71E2-4E79-AA5E-22330393A176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770F6-B0EB-44C0-B2C2-0A9D2DDEF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161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ournaldunet.com/solutions/dsi/1033033-informatique-et-ecologie-quel-rappor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Informatique et </a:t>
            </a:r>
            <a:r>
              <a:rPr lang="fr-FR" dirty="0" smtClean="0"/>
              <a:t>écologie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Ana Cicović 2023</a:t>
            </a:r>
            <a:r>
              <a:rPr lang="en-US" dirty="0" smtClean="0"/>
              <a:t>/0021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560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Exemples</a:t>
            </a:r>
            <a:r>
              <a:rPr lang="en-US" dirty="0"/>
              <a:t> </a:t>
            </a:r>
            <a:r>
              <a:rPr lang="en-US" dirty="0" err="1"/>
              <a:t>pratiques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890346"/>
            <a:ext cx="9905999" cy="3900855"/>
          </a:xfrm>
        </p:spPr>
        <p:txBody>
          <a:bodyPr>
            <a:normAutofit fontScale="92500"/>
          </a:bodyPr>
          <a:lstStyle/>
          <a:p>
            <a:r>
              <a:rPr lang="fr-FR" dirty="0"/>
              <a:t>HP a proposé des cartouches d’imprimante recyclées et moins chères</a:t>
            </a:r>
            <a:r>
              <a:rPr lang="fr-FR" dirty="0" smtClean="0"/>
              <a:t>.</a:t>
            </a:r>
          </a:p>
          <a:p>
            <a:r>
              <a:rPr lang="fr-FR" dirty="0"/>
              <a:t>Cette action a aidé l’entreprise à protéger la planète et à gagner de l’argent</a:t>
            </a:r>
            <a:r>
              <a:rPr lang="fr-FR" dirty="0" smtClean="0"/>
              <a:t>.</a:t>
            </a:r>
          </a:p>
          <a:p>
            <a:r>
              <a:rPr lang="fr-FR" dirty="0"/>
              <a:t>D’autres fabricants récupèrent l’or et le palladium dans les cartes électroniques</a:t>
            </a:r>
            <a:r>
              <a:rPr lang="fr-FR" dirty="0" smtClean="0"/>
              <a:t>.</a:t>
            </a:r>
          </a:p>
          <a:p>
            <a:r>
              <a:rPr lang="fr-FR" dirty="0"/>
              <a:t>Ces matériaux ont une grande valeur économique</a:t>
            </a:r>
            <a:r>
              <a:rPr lang="fr-FR" dirty="0" smtClean="0"/>
              <a:t>.</a:t>
            </a:r>
          </a:p>
          <a:p>
            <a:r>
              <a:rPr lang="fr-FR" dirty="0"/>
              <a:t>Recycler est donc aussi une activité rentable pour certaines entreprises</a:t>
            </a:r>
            <a:r>
              <a:rPr lang="fr-FR" dirty="0" smtClean="0"/>
              <a:t>.</a:t>
            </a:r>
          </a:p>
          <a:p>
            <a:r>
              <a:rPr lang="fr-FR" dirty="0"/>
              <a:t>On parle de stratégie « </a:t>
            </a:r>
            <a:r>
              <a:rPr lang="fr-FR" dirty="0" err="1"/>
              <a:t>turn</a:t>
            </a:r>
            <a:r>
              <a:rPr lang="fr-FR" dirty="0"/>
              <a:t> green to gold », passer au vert pour gagner</a:t>
            </a:r>
            <a:r>
              <a:rPr lang="fr-FR" dirty="0" smtClean="0"/>
              <a:t>.</a:t>
            </a:r>
          </a:p>
          <a:p>
            <a:r>
              <a:rPr lang="fr-FR" dirty="0"/>
              <a:t>Cela montre que écologie et économie peuvent travailler ensemble</a:t>
            </a:r>
            <a:r>
              <a:rPr lang="fr-F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416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Paradoxe</a:t>
            </a:r>
            <a:r>
              <a:rPr lang="en-US" dirty="0"/>
              <a:t> de </a:t>
            </a:r>
            <a:r>
              <a:rPr lang="en-US" dirty="0" err="1"/>
              <a:t>l’informatique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837592"/>
            <a:ext cx="9905999" cy="3953609"/>
          </a:xfrm>
        </p:spPr>
        <p:txBody>
          <a:bodyPr>
            <a:normAutofit/>
          </a:bodyPr>
          <a:lstStyle/>
          <a:p>
            <a:r>
              <a:rPr lang="fr-FR" dirty="0"/>
              <a:t>L’informatique crée beaucoup de pollution et de </a:t>
            </a:r>
            <a:r>
              <a:rPr lang="fr-FR" dirty="0" smtClean="0"/>
              <a:t>déchets.</a:t>
            </a:r>
          </a:p>
          <a:p>
            <a:r>
              <a:rPr lang="fr-FR" dirty="0"/>
              <a:t>Mais elle peut aussi aider à trouver des solutions écologiques</a:t>
            </a:r>
            <a:r>
              <a:rPr lang="fr-FR" dirty="0" smtClean="0"/>
              <a:t>.</a:t>
            </a:r>
          </a:p>
          <a:p>
            <a:r>
              <a:rPr lang="fr-FR" dirty="0"/>
              <a:t>Par exemple, elle permet d’optimiser la production dans les usines</a:t>
            </a:r>
            <a:r>
              <a:rPr lang="fr-FR" dirty="0" smtClean="0"/>
              <a:t>.</a:t>
            </a:r>
          </a:p>
          <a:p>
            <a:r>
              <a:rPr lang="fr-FR" dirty="0"/>
              <a:t>Elle aide à suivre les produits et à organiser le recyclage</a:t>
            </a:r>
            <a:r>
              <a:rPr lang="fr-FR" dirty="0" smtClean="0"/>
              <a:t>.</a:t>
            </a:r>
          </a:p>
          <a:p>
            <a:r>
              <a:rPr lang="fr-FR" dirty="0"/>
              <a:t>Elle sert aussi à simuler et à tester des solutions plus propres</a:t>
            </a:r>
            <a:r>
              <a:rPr lang="fr-FR" dirty="0" smtClean="0"/>
              <a:t>.</a:t>
            </a:r>
          </a:p>
          <a:p>
            <a:r>
              <a:rPr lang="fr-FR" dirty="0"/>
              <a:t>Donc, l’informatique est à la fois un problème et une solution</a:t>
            </a:r>
            <a:r>
              <a:rPr lang="fr-FR" dirty="0" smtClean="0"/>
              <a:t>.</a:t>
            </a:r>
            <a:r>
              <a:rPr lang="fr-FR" dirty="0"/>
              <a:t/>
            </a:r>
            <a:br>
              <a:rPr lang="fr-F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827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767254"/>
            <a:ext cx="9905999" cy="4023947"/>
          </a:xfrm>
        </p:spPr>
        <p:txBody>
          <a:bodyPr>
            <a:normAutofit/>
          </a:bodyPr>
          <a:lstStyle/>
          <a:p>
            <a:r>
              <a:rPr lang="fr-FR" dirty="0"/>
              <a:t>Informatique et écologie sont deux domaines liés</a:t>
            </a:r>
            <a:r>
              <a:rPr lang="fr-FR" dirty="0" smtClean="0"/>
              <a:t>.</a:t>
            </a:r>
          </a:p>
          <a:p>
            <a:r>
              <a:rPr lang="fr-FR" dirty="0"/>
              <a:t>On ne peut plus parler de technologie sans penser à l’environnement</a:t>
            </a:r>
            <a:r>
              <a:rPr lang="fr-FR" dirty="0" smtClean="0"/>
              <a:t>.</a:t>
            </a:r>
          </a:p>
          <a:p>
            <a:r>
              <a:rPr lang="fr-FR" dirty="0"/>
              <a:t>Les lois, les entreprises et la DSI doivent travailler ensemble</a:t>
            </a:r>
            <a:r>
              <a:rPr lang="fr-FR" dirty="0" smtClean="0"/>
              <a:t>.</a:t>
            </a:r>
          </a:p>
          <a:p>
            <a:r>
              <a:rPr lang="fr-FR" dirty="0"/>
              <a:t>Il faut inventer des solutions plus propres et plus transparentes</a:t>
            </a:r>
            <a:r>
              <a:rPr lang="fr-FR" dirty="0" smtClean="0"/>
              <a:t>.</a:t>
            </a:r>
          </a:p>
          <a:p>
            <a:r>
              <a:rPr lang="fr-FR" dirty="0"/>
              <a:t>C’est un défi important pour le futur de la planète</a:t>
            </a:r>
            <a:r>
              <a:rPr lang="fr-FR" dirty="0" smtClean="0"/>
              <a:t>.</a:t>
            </a:r>
          </a:p>
          <a:p>
            <a:r>
              <a:rPr lang="fr-FR" dirty="0"/>
              <a:t>Protéger la nature est aussi une opportunité pour les entreprises</a:t>
            </a:r>
            <a:r>
              <a:rPr lang="fr-FR" dirty="0" smtClean="0"/>
              <a:t>.</a:t>
            </a:r>
          </a:p>
          <a:p>
            <a:r>
              <a:rPr lang="fr-FR" dirty="0"/>
              <a:t>Le développement durable devient une priorité pour tous</a:t>
            </a:r>
            <a:r>
              <a:rPr lang="fr-F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077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Lexique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582615"/>
            <a:ext cx="9905999" cy="4208586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Informatique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Informatika</a:t>
            </a:r>
            <a:endParaRPr lang="en-US" dirty="0" smtClean="0"/>
          </a:p>
          <a:p>
            <a:pPr marL="0" indent="0">
              <a:buNone/>
            </a:pPr>
            <a:r>
              <a:rPr lang="fr-FR" dirty="0"/>
              <a:t>L’étude et l’utilisation des ordinateurs et logiciels</a:t>
            </a:r>
            <a:r>
              <a:rPr lang="fr-FR" dirty="0" smtClean="0"/>
              <a:t>.</a:t>
            </a:r>
          </a:p>
          <a:p>
            <a:r>
              <a:rPr lang="en-US" dirty="0" err="1" smtClean="0"/>
              <a:t>Écologie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Ekologija</a:t>
            </a:r>
            <a:endParaRPr lang="en-US" dirty="0" smtClean="0"/>
          </a:p>
          <a:p>
            <a:pPr marL="0" indent="0">
              <a:buNone/>
            </a:pPr>
            <a:r>
              <a:rPr lang="fr-FR" dirty="0"/>
              <a:t>L’étude de la nature et de la protection de l’environnement</a:t>
            </a:r>
            <a:r>
              <a:rPr lang="fr-FR" dirty="0" smtClean="0"/>
              <a:t>.</a:t>
            </a:r>
          </a:p>
          <a:p>
            <a:r>
              <a:rPr lang="en-US" dirty="0" err="1" smtClean="0"/>
              <a:t>Écodurabilité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Održivost</a:t>
            </a:r>
            <a:endParaRPr lang="en-US" dirty="0" smtClean="0"/>
          </a:p>
          <a:p>
            <a:pPr marL="0" indent="0">
              <a:buNone/>
            </a:pPr>
            <a:r>
              <a:rPr lang="fr-FR" dirty="0"/>
              <a:t>Capacité d’un produit ou d’une technologie à durer tout en respectant la nature</a:t>
            </a:r>
            <a:r>
              <a:rPr lang="fr-FR" dirty="0" smtClean="0"/>
              <a:t>.</a:t>
            </a:r>
          </a:p>
          <a:p>
            <a:r>
              <a:rPr lang="en-US" dirty="0" err="1"/>
              <a:t>Déchet</a:t>
            </a:r>
            <a:r>
              <a:rPr lang="en-US" dirty="0"/>
              <a:t> </a:t>
            </a:r>
            <a:r>
              <a:rPr lang="en-US" dirty="0" err="1" smtClean="0"/>
              <a:t>électronique</a:t>
            </a:r>
            <a:r>
              <a:rPr lang="en-US" dirty="0"/>
              <a:t>  - </a:t>
            </a:r>
            <a:r>
              <a:rPr lang="en-US" dirty="0" err="1"/>
              <a:t>Elektronski</a:t>
            </a:r>
            <a:r>
              <a:rPr lang="en-US" dirty="0"/>
              <a:t> </a:t>
            </a:r>
            <a:r>
              <a:rPr lang="en-US" dirty="0" err="1" smtClean="0"/>
              <a:t>otpad</a:t>
            </a:r>
            <a:endParaRPr lang="en-US" dirty="0" smtClean="0"/>
          </a:p>
          <a:p>
            <a:pPr marL="0" indent="0">
              <a:buNone/>
            </a:pPr>
            <a:r>
              <a:rPr lang="fr-FR" dirty="0"/>
              <a:t>Appareil électronique vieux ou cassé qui doit être recyclé</a:t>
            </a:r>
            <a:r>
              <a:rPr lang="fr-FR" dirty="0" smtClean="0"/>
              <a:t>.</a:t>
            </a:r>
          </a:p>
          <a:p>
            <a:r>
              <a:rPr lang="en-US" dirty="0" err="1" smtClean="0"/>
              <a:t>Recyclage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Reciklaža</a:t>
            </a:r>
            <a:endParaRPr lang="en-US" dirty="0" smtClean="0"/>
          </a:p>
          <a:p>
            <a:pPr marL="0" indent="0">
              <a:buNone/>
            </a:pPr>
            <a:r>
              <a:rPr lang="fr-FR" dirty="0"/>
              <a:t>Processus pour transformer un déchet en nouveau produit.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28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Lexique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Pollution </a:t>
            </a:r>
            <a:r>
              <a:rPr lang="en-US" dirty="0" smtClean="0"/>
              <a:t>– </a:t>
            </a:r>
            <a:r>
              <a:rPr lang="en-US" dirty="0" err="1" smtClean="0"/>
              <a:t>Zagađenje</a:t>
            </a:r>
            <a:endParaRPr lang="en-US" dirty="0" smtClean="0"/>
          </a:p>
          <a:p>
            <a:pPr marL="0" indent="0">
              <a:buNone/>
            </a:pPr>
            <a:r>
              <a:rPr lang="fr-FR" dirty="0"/>
              <a:t>La présence de substances dangereuses dans la nature</a:t>
            </a:r>
            <a:r>
              <a:rPr lang="fr-FR" dirty="0" smtClean="0"/>
              <a:t>.</a:t>
            </a:r>
          </a:p>
          <a:p>
            <a:r>
              <a:rPr lang="en-US" dirty="0" err="1" smtClean="0"/>
              <a:t>Énergie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Energija</a:t>
            </a:r>
            <a:endParaRPr lang="en-US" dirty="0" smtClean="0"/>
          </a:p>
          <a:p>
            <a:pPr marL="0" indent="0">
              <a:buNone/>
            </a:pPr>
            <a:r>
              <a:rPr lang="fr-FR" dirty="0"/>
              <a:t>La force utilisée pour faire fonctionner les machines et ordinateurs</a:t>
            </a:r>
            <a:r>
              <a:rPr lang="fr-FR" dirty="0" smtClean="0"/>
              <a:t>.</a:t>
            </a:r>
          </a:p>
          <a:p>
            <a:r>
              <a:rPr lang="en-US" dirty="0"/>
              <a:t>Centre de </a:t>
            </a:r>
            <a:r>
              <a:rPr lang="en-US" dirty="0" err="1" smtClean="0"/>
              <a:t>données</a:t>
            </a:r>
            <a:r>
              <a:rPr lang="en-US" dirty="0"/>
              <a:t> - Data </a:t>
            </a:r>
            <a:r>
              <a:rPr lang="en-US" dirty="0" err="1" smtClean="0"/>
              <a:t>centar</a:t>
            </a:r>
            <a:endParaRPr lang="en-US" dirty="0" smtClean="0"/>
          </a:p>
          <a:p>
            <a:pPr marL="0" indent="0">
              <a:buNone/>
            </a:pPr>
            <a:r>
              <a:rPr lang="fr-FR" dirty="0"/>
              <a:t>Lieu avec beaucoup de serveurs pour stocker les informations</a:t>
            </a:r>
            <a:r>
              <a:rPr lang="fr-FR" dirty="0" smtClean="0"/>
              <a:t>.</a:t>
            </a:r>
          </a:p>
          <a:p>
            <a:r>
              <a:rPr lang="en-US" dirty="0" err="1" smtClean="0"/>
              <a:t>Serveur</a:t>
            </a:r>
            <a:r>
              <a:rPr lang="en-US" dirty="0" smtClean="0"/>
              <a:t> – Server</a:t>
            </a:r>
          </a:p>
          <a:p>
            <a:pPr marL="0" indent="0">
              <a:buNone/>
            </a:pPr>
            <a:r>
              <a:rPr lang="fr-FR" dirty="0"/>
              <a:t>Ordinateur qui fournit des informations à d’autres </a:t>
            </a:r>
            <a:r>
              <a:rPr lang="fr-FR" dirty="0" smtClean="0"/>
              <a:t>ordinateurs.</a:t>
            </a:r>
          </a:p>
          <a:p>
            <a:r>
              <a:rPr lang="en-US" dirty="0" err="1" smtClean="0"/>
              <a:t>Logiciel</a:t>
            </a:r>
            <a:r>
              <a:rPr lang="en-US" dirty="0" smtClean="0"/>
              <a:t> – </a:t>
            </a:r>
            <a:r>
              <a:rPr lang="en-US" dirty="0" err="1" smtClean="0"/>
              <a:t>Softver</a:t>
            </a:r>
            <a:endParaRPr lang="en-US" dirty="0" smtClean="0"/>
          </a:p>
          <a:p>
            <a:pPr marL="0" indent="0">
              <a:buNone/>
            </a:pPr>
            <a:r>
              <a:rPr lang="fr-FR" dirty="0"/>
              <a:t>Programme utilisé pour faire fonctionner un ordinateur.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021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Lexique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740877"/>
            <a:ext cx="9905999" cy="4050324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Matériaux</a:t>
            </a:r>
            <a:r>
              <a:rPr lang="en-US" dirty="0"/>
              <a:t> </a:t>
            </a:r>
            <a:r>
              <a:rPr lang="en-US" dirty="0" err="1" smtClean="0"/>
              <a:t>toxiques</a:t>
            </a:r>
            <a:r>
              <a:rPr lang="en-US" dirty="0"/>
              <a:t> - </a:t>
            </a:r>
            <a:r>
              <a:rPr lang="en-US" dirty="0" err="1"/>
              <a:t>Toksični</a:t>
            </a:r>
            <a:r>
              <a:rPr lang="en-US" dirty="0"/>
              <a:t> </a:t>
            </a:r>
            <a:r>
              <a:rPr lang="en-US" dirty="0" err="1" smtClean="0"/>
              <a:t>materijali</a:t>
            </a:r>
            <a:endParaRPr lang="en-US" dirty="0" smtClean="0"/>
          </a:p>
          <a:p>
            <a:pPr marL="0" indent="0">
              <a:buNone/>
            </a:pPr>
            <a:r>
              <a:rPr lang="fr-FR" dirty="0"/>
              <a:t>Substances dangereuses pour la santé ou la nature</a:t>
            </a:r>
            <a:r>
              <a:rPr lang="fr-FR" dirty="0" smtClean="0"/>
              <a:t>.</a:t>
            </a:r>
          </a:p>
          <a:p>
            <a:r>
              <a:rPr lang="fr-FR" dirty="0"/>
              <a:t>DSI (Directeur des systèmes d’information</a:t>
            </a:r>
            <a:r>
              <a:rPr lang="fr-FR" dirty="0" smtClean="0"/>
              <a:t>) - </a:t>
            </a:r>
            <a:r>
              <a:rPr lang="en-US" dirty="0" err="1"/>
              <a:t>Direktor</a:t>
            </a:r>
            <a:r>
              <a:rPr lang="en-US" dirty="0"/>
              <a:t> </a:t>
            </a:r>
            <a:r>
              <a:rPr lang="en-US" dirty="0" err="1" smtClean="0"/>
              <a:t>informatike</a:t>
            </a:r>
            <a:endParaRPr lang="en-US" dirty="0" smtClean="0"/>
          </a:p>
          <a:p>
            <a:pPr marL="0" indent="0">
              <a:buNone/>
            </a:pPr>
            <a:r>
              <a:rPr lang="fr-FR" dirty="0"/>
              <a:t>Responsable des choix informatiques dans une entreprise</a:t>
            </a:r>
            <a:r>
              <a:rPr lang="fr-FR" dirty="0" smtClean="0"/>
              <a:t>.</a:t>
            </a:r>
          </a:p>
          <a:p>
            <a:r>
              <a:rPr lang="en-US" dirty="0"/>
              <a:t>Directive ROHS - </a:t>
            </a:r>
            <a:r>
              <a:rPr lang="en-US" dirty="0" err="1"/>
              <a:t>Direktiva</a:t>
            </a:r>
            <a:r>
              <a:rPr lang="en-US" dirty="0"/>
              <a:t> </a:t>
            </a:r>
            <a:r>
              <a:rPr lang="en-US" dirty="0" smtClean="0"/>
              <a:t>ROHS</a:t>
            </a:r>
          </a:p>
          <a:p>
            <a:pPr marL="0" indent="0">
              <a:buNone/>
            </a:pPr>
            <a:r>
              <a:rPr lang="fr-FR" dirty="0"/>
              <a:t>Loi européenne qui limite les produits dangereux dans l’électronique</a:t>
            </a:r>
            <a:r>
              <a:rPr lang="fr-FR" dirty="0" smtClean="0"/>
              <a:t>.</a:t>
            </a:r>
          </a:p>
          <a:p>
            <a:r>
              <a:rPr lang="en-US" dirty="0"/>
              <a:t>Directive DEEE - </a:t>
            </a:r>
            <a:r>
              <a:rPr lang="en-US" dirty="0" err="1"/>
              <a:t>Direktiva</a:t>
            </a:r>
            <a:r>
              <a:rPr lang="en-US" dirty="0"/>
              <a:t> </a:t>
            </a:r>
            <a:r>
              <a:rPr lang="en-US" dirty="0" smtClean="0"/>
              <a:t>DEEE</a:t>
            </a:r>
          </a:p>
          <a:p>
            <a:pPr marL="0" indent="0">
              <a:buNone/>
            </a:pPr>
            <a:r>
              <a:rPr lang="fr-FR" dirty="0"/>
              <a:t>Loi européenne qui oblige au recyclage des déchets électroniques.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1444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LEXIQUE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96915"/>
            <a:ext cx="9905999" cy="4791808"/>
          </a:xfrm>
        </p:spPr>
        <p:txBody>
          <a:bodyPr>
            <a:normAutofit fontScale="55000" lnSpcReduction="20000"/>
          </a:bodyPr>
          <a:lstStyle/>
          <a:p>
            <a:r>
              <a:rPr lang="en-US" dirty="0" err="1" smtClean="0"/>
              <a:t>Développement</a:t>
            </a:r>
            <a:r>
              <a:rPr lang="en-US" dirty="0" smtClean="0"/>
              <a:t> durable – </a:t>
            </a:r>
            <a:r>
              <a:rPr lang="sr-Latn-RS" dirty="0" smtClean="0"/>
              <a:t>Održivi razvoj</a:t>
            </a:r>
          </a:p>
          <a:p>
            <a:pPr marL="0" indent="0">
              <a:buNone/>
            </a:pPr>
            <a:r>
              <a:rPr lang="fr-FR" dirty="0"/>
              <a:t>Mode de développement qui respecte la nature et pense aux besoins des générations futures</a:t>
            </a:r>
            <a:r>
              <a:rPr lang="fr-FR" dirty="0" smtClean="0"/>
              <a:t>.</a:t>
            </a:r>
            <a:endParaRPr lang="sr-Latn-RS" dirty="0" smtClean="0"/>
          </a:p>
          <a:p>
            <a:r>
              <a:rPr lang="sr-Latn-RS" dirty="0" smtClean="0"/>
              <a:t>D</a:t>
            </a:r>
            <a:r>
              <a:rPr lang="en-US" dirty="0" err="1" smtClean="0"/>
              <a:t>échets</a:t>
            </a:r>
            <a:r>
              <a:rPr lang="sr-Latn-RS" dirty="0" smtClean="0"/>
              <a:t> – Otpad</a:t>
            </a:r>
          </a:p>
          <a:p>
            <a:pPr marL="0" indent="0">
              <a:buNone/>
            </a:pPr>
            <a:r>
              <a:rPr lang="fr-FR" dirty="0"/>
              <a:t>Objets ou matières que l’on jette parce qu’on ne les utilise </a:t>
            </a:r>
            <a:r>
              <a:rPr lang="fr-FR" dirty="0" smtClean="0"/>
              <a:t>plus</a:t>
            </a:r>
            <a:r>
              <a:rPr lang="sr-Latn-RS" dirty="0" smtClean="0"/>
              <a:t>.</a:t>
            </a:r>
          </a:p>
          <a:p>
            <a:r>
              <a:rPr lang="sr-Latn-RS" dirty="0" smtClean="0"/>
              <a:t>D</a:t>
            </a:r>
            <a:r>
              <a:rPr lang="en-US" dirty="0" err="1" smtClean="0"/>
              <a:t>éfi</a:t>
            </a:r>
            <a:r>
              <a:rPr lang="sr-Latn-RS" dirty="0" smtClean="0"/>
              <a:t> – Izazov</a:t>
            </a:r>
          </a:p>
          <a:p>
            <a:pPr marL="0" indent="0">
              <a:buNone/>
            </a:pPr>
            <a:r>
              <a:rPr lang="fr-FR" dirty="0"/>
              <a:t>Une difficulté ou un problème important qu’il faut essayer de résoudre</a:t>
            </a:r>
            <a:r>
              <a:rPr lang="fr-FR" dirty="0" smtClean="0"/>
              <a:t>.</a:t>
            </a:r>
            <a:endParaRPr lang="sr-Latn-RS" dirty="0" smtClean="0"/>
          </a:p>
          <a:p>
            <a:r>
              <a:rPr lang="sr-Latn-RS" dirty="0" smtClean="0"/>
              <a:t>R</a:t>
            </a:r>
            <a:r>
              <a:rPr lang="en-US" dirty="0" err="1" smtClean="0"/>
              <a:t>éduire</a:t>
            </a:r>
            <a:r>
              <a:rPr lang="sr-Latn-RS" dirty="0" smtClean="0"/>
              <a:t> – Smanjiti</a:t>
            </a:r>
          </a:p>
          <a:p>
            <a:pPr marL="0" indent="0">
              <a:buNone/>
            </a:pPr>
            <a:r>
              <a:rPr lang="fr-FR" dirty="0"/>
              <a:t>Faire devenir quelque chose plus petit, moins important ou moins nombreux</a:t>
            </a:r>
            <a:r>
              <a:rPr lang="fr-FR" dirty="0" smtClean="0"/>
              <a:t>.</a:t>
            </a:r>
            <a:endParaRPr lang="sr-Latn-RS" dirty="0" smtClean="0"/>
          </a:p>
          <a:p>
            <a:r>
              <a:rPr lang="sr-Latn-RS" dirty="0" smtClean="0"/>
              <a:t>A</a:t>
            </a:r>
            <a:r>
              <a:rPr lang="en-US" dirty="0" err="1" smtClean="0"/>
              <a:t>ppareil</a:t>
            </a:r>
            <a:r>
              <a:rPr lang="sr-Latn-RS" dirty="0" smtClean="0"/>
              <a:t> – Uredjaj </a:t>
            </a:r>
          </a:p>
          <a:p>
            <a:pPr marL="0" indent="0">
              <a:buNone/>
            </a:pPr>
            <a:r>
              <a:rPr lang="fr-FR" dirty="0"/>
              <a:t>Objet technique qui a une fonction précise, comme un ordinateur, un téléphone ou une TV</a:t>
            </a:r>
            <a:r>
              <a:rPr lang="fr-FR" dirty="0" smtClean="0"/>
              <a:t>.</a:t>
            </a:r>
            <a:endParaRPr lang="sr-Latn-RS" dirty="0" smtClean="0"/>
          </a:p>
          <a:p>
            <a:r>
              <a:rPr lang="sr-Latn-RS" dirty="0" smtClean="0"/>
              <a:t>P</a:t>
            </a:r>
            <a:r>
              <a:rPr lang="en-US" dirty="0" err="1" smtClean="0"/>
              <a:t>ollution</a:t>
            </a:r>
            <a:r>
              <a:rPr lang="en-US" dirty="0" smtClean="0"/>
              <a:t> </a:t>
            </a:r>
            <a:r>
              <a:rPr lang="en-US" dirty="0" err="1" smtClean="0"/>
              <a:t>numérique</a:t>
            </a:r>
            <a:r>
              <a:rPr lang="sr-Latn-RS" dirty="0" smtClean="0"/>
              <a:t> – Digitalno zagadjenje</a:t>
            </a:r>
          </a:p>
          <a:p>
            <a:pPr marL="0" indent="0">
              <a:buNone/>
            </a:pPr>
            <a:r>
              <a:rPr lang="fr-FR" dirty="0"/>
              <a:t>Pollution causée par l’usage massif d’Internet, des appareils et des centres de données</a:t>
            </a:r>
            <a:r>
              <a:rPr lang="fr-FR" dirty="0" smtClean="0"/>
              <a:t>.</a:t>
            </a:r>
            <a:endParaRPr lang="sr-Latn-RS" dirty="0" smtClean="0"/>
          </a:p>
          <a:p>
            <a:r>
              <a:rPr lang="sr-Latn-RS" dirty="0" err="1" smtClean="0"/>
              <a:t>C</a:t>
            </a:r>
            <a:r>
              <a:rPr lang="en-US" dirty="0" err="1" smtClean="0"/>
              <a:t>onsommation</a:t>
            </a:r>
            <a:r>
              <a:rPr lang="en-US" dirty="0" smtClean="0"/>
              <a:t> </a:t>
            </a:r>
            <a:r>
              <a:rPr lang="en-US" dirty="0" err="1" smtClean="0"/>
              <a:t>d’énergie</a:t>
            </a:r>
            <a:r>
              <a:rPr lang="sr-Latn-RS" dirty="0" smtClean="0"/>
              <a:t> – Potrošnja energije</a:t>
            </a:r>
          </a:p>
          <a:p>
            <a:pPr marL="0" indent="0">
              <a:buNone/>
            </a:pPr>
            <a:r>
              <a:rPr lang="fr-FR"/>
              <a:t>Quantité d’énergie utilisée par un appareil ou par une activité.</a:t>
            </a:r>
            <a:endParaRPr lang="sr-Latn-RS" dirty="0" smtClean="0"/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3886136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ffectLst/>
              </a:rPr>
              <a:t>sitographie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Informatique et écologie : quel rapport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834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652954"/>
            <a:ext cx="9905999" cy="4138247"/>
          </a:xfrm>
        </p:spPr>
        <p:txBody>
          <a:bodyPr>
            <a:normAutofit fontScale="92500" lnSpcReduction="10000"/>
          </a:bodyPr>
          <a:lstStyle/>
          <a:p>
            <a:r>
              <a:rPr lang="fr-FR" sz="3000" dirty="0"/>
              <a:t>L’informatique est aujourd’hui partout dans notre vie</a:t>
            </a:r>
            <a:r>
              <a:rPr lang="fr-FR" sz="3000" dirty="0" smtClean="0"/>
              <a:t>.</a:t>
            </a:r>
          </a:p>
          <a:p>
            <a:r>
              <a:rPr lang="fr-FR" sz="3000" dirty="0"/>
              <a:t>On utilise des ordinateurs, des téléphones, des tablettes et Internet</a:t>
            </a:r>
            <a:r>
              <a:rPr lang="fr-FR" sz="3000" dirty="0" smtClean="0"/>
              <a:t>.</a:t>
            </a:r>
          </a:p>
          <a:p>
            <a:r>
              <a:rPr lang="fr-FR" sz="3000" dirty="0"/>
              <a:t>Pendant longtemps, on pensait que l’informatique ne polluait pas</a:t>
            </a:r>
            <a:r>
              <a:rPr lang="fr-FR" sz="3000" dirty="0" smtClean="0"/>
              <a:t>.</a:t>
            </a:r>
          </a:p>
          <a:p>
            <a:r>
              <a:rPr lang="fr-FR" sz="3000" dirty="0"/>
              <a:t>On disait que les logiciels étaient immatériels et sans danger</a:t>
            </a:r>
            <a:r>
              <a:rPr lang="fr-FR" sz="3000" dirty="0" smtClean="0"/>
              <a:t>.</a:t>
            </a:r>
          </a:p>
          <a:p>
            <a:r>
              <a:rPr lang="fr-FR" sz="3000" dirty="0"/>
              <a:t>Mais en réalité, l’informatique consomme de l’énergie et crée des déchets</a:t>
            </a:r>
            <a:r>
              <a:rPr lang="fr-FR" sz="3000" dirty="0" smtClean="0"/>
              <a:t>.</a:t>
            </a:r>
          </a:p>
          <a:p>
            <a:r>
              <a:rPr lang="fr-FR" sz="3000" dirty="0"/>
              <a:t>C’est pourquoi il faut maintenant réfléchir à son impact écologique</a:t>
            </a:r>
            <a:r>
              <a:rPr lang="fr-FR" sz="3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178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Déchets</a:t>
            </a:r>
            <a:r>
              <a:rPr lang="en-US" dirty="0"/>
              <a:t> </a:t>
            </a:r>
            <a:r>
              <a:rPr lang="en-US" dirty="0" err="1"/>
              <a:t>électroniques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978269"/>
            <a:ext cx="9905999" cy="3812932"/>
          </a:xfrm>
        </p:spPr>
        <p:txBody>
          <a:bodyPr>
            <a:normAutofit fontScale="55000" lnSpcReduction="20000"/>
          </a:bodyPr>
          <a:lstStyle/>
          <a:p>
            <a:r>
              <a:rPr lang="fr-FR" sz="4000" dirty="0"/>
              <a:t>Chaque année, l’Europe produit environ 6 millions de tonnes de déchets électroniques</a:t>
            </a:r>
            <a:r>
              <a:rPr lang="fr-FR" sz="4000" dirty="0" smtClean="0"/>
              <a:t>.</a:t>
            </a:r>
          </a:p>
          <a:p>
            <a:r>
              <a:rPr lang="fr-FR" sz="4000" dirty="0"/>
              <a:t>Ces déchets viennent des vieux ordinateurs, téléphones, imprimantes et téléviseurs</a:t>
            </a:r>
            <a:r>
              <a:rPr lang="fr-FR" sz="4000" dirty="0" smtClean="0"/>
              <a:t>.</a:t>
            </a:r>
          </a:p>
          <a:p>
            <a:r>
              <a:rPr lang="fr-FR" sz="4000" dirty="0"/>
              <a:t>Une grande partie n’est pas recyclée correctement et finit dans la nature</a:t>
            </a:r>
            <a:r>
              <a:rPr lang="fr-FR" sz="4000" dirty="0" smtClean="0"/>
              <a:t>.</a:t>
            </a:r>
          </a:p>
          <a:p>
            <a:r>
              <a:rPr lang="fr-FR" sz="4000" dirty="0"/>
              <a:t>Souvent, ces déchets sont envoyés dans des pays pauvres pour être détruits</a:t>
            </a:r>
            <a:r>
              <a:rPr lang="fr-FR" sz="4000" dirty="0" smtClean="0"/>
              <a:t>.</a:t>
            </a:r>
          </a:p>
          <a:p>
            <a:r>
              <a:rPr lang="fr-FR" sz="4000" dirty="0"/>
              <a:t>Cela pollue l’air, la terre et l’eau de ces régions</a:t>
            </a:r>
            <a:r>
              <a:rPr lang="fr-FR" sz="4000" dirty="0" smtClean="0"/>
              <a:t>.</a:t>
            </a:r>
          </a:p>
          <a:p>
            <a:r>
              <a:rPr lang="fr-FR" sz="4000" dirty="0"/>
              <a:t>Les déchets électroniques sont donc un grand problème mondial</a:t>
            </a:r>
            <a:r>
              <a:rPr lang="fr-FR" sz="4000" dirty="0" smtClean="0"/>
              <a:t>.</a:t>
            </a:r>
          </a:p>
          <a:p>
            <a:r>
              <a:rPr lang="fr-FR" sz="4000" dirty="0" smtClean="0"/>
              <a:t>C’est </a:t>
            </a:r>
            <a:r>
              <a:rPr lang="fr-FR" sz="4000" dirty="0"/>
              <a:t>une responsabilité partagée entre fabricants et utilisateurs</a:t>
            </a:r>
            <a:r>
              <a:rPr lang="fr-FR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96655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Consommation</a:t>
            </a:r>
            <a:r>
              <a:rPr lang="en-US" dirty="0"/>
              <a:t> </a:t>
            </a:r>
            <a:r>
              <a:rPr lang="en-US" dirty="0" err="1"/>
              <a:t>d’énergie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899139"/>
            <a:ext cx="9905999" cy="3859824"/>
          </a:xfrm>
        </p:spPr>
        <p:txBody>
          <a:bodyPr>
            <a:normAutofit fontScale="32500" lnSpcReduction="20000"/>
          </a:bodyPr>
          <a:lstStyle/>
          <a:p>
            <a:r>
              <a:rPr lang="fr-FR" sz="6700" dirty="0"/>
              <a:t>Les ordinateurs et les serveurs utilisent beaucoup d’électricité</a:t>
            </a:r>
            <a:r>
              <a:rPr lang="fr-FR" sz="6700" dirty="0" smtClean="0"/>
              <a:t>.</a:t>
            </a:r>
          </a:p>
          <a:p>
            <a:r>
              <a:rPr lang="fr-FR" sz="6700" dirty="0"/>
              <a:t>Les centres de données fonctionnent jour et nuit, sans arrêt</a:t>
            </a:r>
            <a:r>
              <a:rPr lang="fr-FR" sz="6700" dirty="0" smtClean="0"/>
              <a:t>.</a:t>
            </a:r>
          </a:p>
          <a:p>
            <a:r>
              <a:rPr lang="fr-FR" sz="6700" dirty="0"/>
              <a:t>Ils chauffent très vite et demandent des systèmes de refroidissement puissants</a:t>
            </a:r>
            <a:r>
              <a:rPr lang="fr-FR" sz="6700" dirty="0" smtClean="0"/>
              <a:t>.</a:t>
            </a:r>
          </a:p>
          <a:p>
            <a:r>
              <a:rPr lang="fr-FR" sz="6700" dirty="0"/>
              <a:t>Cette consommation crée beaucoup de CO₂ et augmente l’effet de serre</a:t>
            </a:r>
            <a:r>
              <a:rPr lang="fr-FR" sz="6700" dirty="0" smtClean="0"/>
              <a:t>.</a:t>
            </a:r>
          </a:p>
          <a:p>
            <a:r>
              <a:rPr lang="fr-FR" sz="6700" dirty="0"/>
              <a:t>Avant, on ne voyait pas cette pollution invisible</a:t>
            </a:r>
            <a:r>
              <a:rPr lang="fr-FR" sz="6700" dirty="0" smtClean="0"/>
              <a:t>.</a:t>
            </a:r>
          </a:p>
          <a:p>
            <a:r>
              <a:rPr lang="fr-FR" sz="6700" dirty="0"/>
              <a:t>Aujourd’hui, on sait que l’énergie de l’informatique coûte cher et pollue</a:t>
            </a:r>
            <a:r>
              <a:rPr lang="fr-FR" sz="6700" dirty="0" smtClean="0"/>
              <a:t>.</a:t>
            </a:r>
          </a:p>
          <a:p>
            <a:r>
              <a:rPr lang="fr-FR" sz="6700" dirty="0"/>
              <a:t>Il faut donc inventer des systèmes plus économes</a:t>
            </a:r>
            <a:r>
              <a:rPr lang="fr-FR" sz="6700" dirty="0" smtClean="0"/>
              <a:t>.</a:t>
            </a:r>
            <a:endParaRPr lang="en-US" sz="6700" dirty="0"/>
          </a:p>
        </p:txBody>
      </p:sp>
    </p:spTree>
    <p:extLst>
      <p:ext uri="{BB962C8B-B14F-4D97-AF65-F5344CB8AC3E}">
        <p14:creationId xmlns:p14="http://schemas.microsoft.com/office/powerpoint/2010/main" val="2370790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Substances </a:t>
            </a:r>
            <a:r>
              <a:rPr lang="en-US" dirty="0" err="1"/>
              <a:t>dangereuses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776046"/>
            <a:ext cx="9905999" cy="4015155"/>
          </a:xfrm>
        </p:spPr>
        <p:txBody>
          <a:bodyPr>
            <a:normAutofit fontScale="40000" lnSpcReduction="20000"/>
          </a:bodyPr>
          <a:lstStyle/>
          <a:p>
            <a:r>
              <a:rPr lang="fr-FR" sz="5900" dirty="0"/>
              <a:t>Les appareils électroniques contiennent du plomb, du mercure et du cadmium</a:t>
            </a:r>
            <a:r>
              <a:rPr lang="fr-FR" sz="5900" dirty="0" smtClean="0"/>
              <a:t>.</a:t>
            </a:r>
          </a:p>
          <a:p>
            <a:r>
              <a:rPr lang="fr-FR" sz="5900" dirty="0"/>
              <a:t>Ce sont des substances toxiques pour la nature et pour les humains</a:t>
            </a:r>
            <a:r>
              <a:rPr lang="fr-FR" sz="5900" dirty="0" smtClean="0"/>
              <a:t>.</a:t>
            </a:r>
          </a:p>
          <a:p>
            <a:r>
              <a:rPr lang="fr-FR" sz="5900" dirty="0"/>
              <a:t>Elles polluent les sols et rendent l’eau impropre à la consommation</a:t>
            </a:r>
            <a:r>
              <a:rPr lang="fr-FR" sz="5900" dirty="0" smtClean="0"/>
              <a:t>.</a:t>
            </a:r>
          </a:p>
          <a:p>
            <a:r>
              <a:rPr lang="fr-FR" sz="5900" dirty="0"/>
              <a:t>Le recyclage est difficile car il faut séparer ces produits</a:t>
            </a:r>
            <a:r>
              <a:rPr lang="fr-FR" sz="5900" dirty="0" smtClean="0"/>
              <a:t>.</a:t>
            </a:r>
          </a:p>
          <a:p>
            <a:r>
              <a:rPr lang="fr-FR" sz="5900" dirty="0"/>
              <a:t>C’est aussi très coûteux pour les entreprises spécialisées</a:t>
            </a:r>
            <a:r>
              <a:rPr lang="fr-FR" sz="5900" dirty="0" smtClean="0"/>
              <a:t>.</a:t>
            </a:r>
          </a:p>
          <a:p>
            <a:r>
              <a:rPr lang="fr-FR" sz="5900" dirty="0"/>
              <a:t>Les lois européennes interdisent maintenant certains produits dangereux</a:t>
            </a:r>
            <a:r>
              <a:rPr lang="fr-FR" sz="5900" dirty="0" smtClean="0"/>
              <a:t>.</a:t>
            </a:r>
          </a:p>
          <a:p>
            <a:r>
              <a:rPr lang="fr-FR" sz="5900" dirty="0"/>
              <a:t>Mais il reste encore beaucoup de progrès à faire</a:t>
            </a:r>
            <a:r>
              <a:rPr lang="fr-FR" sz="5900" dirty="0" smtClean="0"/>
              <a:t>.</a:t>
            </a:r>
            <a:endParaRPr lang="en-US" sz="5900" dirty="0"/>
          </a:p>
        </p:txBody>
      </p:sp>
    </p:spTree>
    <p:extLst>
      <p:ext uri="{BB962C8B-B14F-4D97-AF65-F5344CB8AC3E}">
        <p14:creationId xmlns:p14="http://schemas.microsoft.com/office/powerpoint/2010/main" val="696412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Pourquoi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parler</a:t>
            </a:r>
            <a:r>
              <a:rPr lang="en-US" dirty="0"/>
              <a:t>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767254"/>
            <a:ext cx="9905999" cy="4023947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Pendant longtemps, les entreprises ne parlaient pas d’écologie</a:t>
            </a:r>
            <a:r>
              <a:rPr lang="fr-FR" dirty="0" smtClean="0"/>
              <a:t>.</a:t>
            </a:r>
          </a:p>
          <a:p>
            <a:r>
              <a:rPr lang="fr-FR" dirty="0"/>
              <a:t>Elles se concentraient seulement sur la technologie et le profit</a:t>
            </a:r>
            <a:r>
              <a:rPr lang="fr-FR" dirty="0" smtClean="0"/>
              <a:t>.</a:t>
            </a:r>
          </a:p>
          <a:p>
            <a:r>
              <a:rPr lang="fr-FR" dirty="0"/>
              <a:t>Mais Greenpeace et d’autres associations ont publié des rapports</a:t>
            </a:r>
            <a:r>
              <a:rPr lang="fr-FR" dirty="0" smtClean="0"/>
              <a:t>.</a:t>
            </a:r>
          </a:p>
          <a:p>
            <a:r>
              <a:rPr lang="fr-FR" dirty="0"/>
              <a:t>Elles ont montré quelles marques polluent et quelles marques respectent mieux la nature</a:t>
            </a:r>
            <a:r>
              <a:rPr lang="fr-FR" dirty="0" smtClean="0"/>
              <a:t>.</a:t>
            </a:r>
          </a:p>
          <a:p>
            <a:r>
              <a:rPr lang="fr-FR" dirty="0"/>
              <a:t>Les médias ont repris ces informations et ont sensibilisé le public</a:t>
            </a:r>
            <a:r>
              <a:rPr lang="fr-FR" dirty="0" smtClean="0"/>
              <a:t>.</a:t>
            </a:r>
          </a:p>
          <a:p>
            <a:r>
              <a:rPr lang="fr-FR" dirty="0"/>
              <a:t>Les consommateurs ont commencé à demander plus de transparence</a:t>
            </a:r>
            <a:r>
              <a:rPr lang="fr-FR" dirty="0" smtClean="0"/>
              <a:t>.</a:t>
            </a:r>
          </a:p>
          <a:p>
            <a:r>
              <a:rPr lang="fr-FR" dirty="0"/>
              <a:t>Cela a obligé les entreprises à réagir et à changer leur image</a:t>
            </a:r>
            <a:r>
              <a:rPr lang="fr-FR" dirty="0" smtClean="0"/>
              <a:t>.</a:t>
            </a:r>
            <a:r>
              <a:rPr lang="fr-FR" dirty="0"/>
              <a:t/>
            </a:r>
            <a:br>
              <a:rPr lang="fr-F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772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Lois et </a:t>
            </a:r>
            <a:r>
              <a:rPr lang="en-US" dirty="0" err="1"/>
              <a:t>règles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863969"/>
            <a:ext cx="9905999" cy="3927232"/>
          </a:xfrm>
        </p:spPr>
        <p:txBody>
          <a:bodyPr>
            <a:normAutofit fontScale="92500"/>
          </a:bodyPr>
          <a:lstStyle/>
          <a:p>
            <a:r>
              <a:rPr lang="fr-FR" dirty="0"/>
              <a:t>L’Union européenne a mis en place plusieurs directives</a:t>
            </a:r>
            <a:r>
              <a:rPr lang="fr-FR" dirty="0" smtClean="0"/>
              <a:t>.</a:t>
            </a:r>
          </a:p>
          <a:p>
            <a:r>
              <a:rPr lang="fr-FR" dirty="0"/>
              <a:t>La directive ROHS limite l’usage des substances dangereuses dans les appareils</a:t>
            </a:r>
            <a:r>
              <a:rPr lang="fr-FR" dirty="0" smtClean="0"/>
              <a:t>.</a:t>
            </a:r>
          </a:p>
          <a:p>
            <a:r>
              <a:rPr lang="fr-FR" dirty="0"/>
              <a:t>La directive DEEE oblige à recycler les déchets électroniques</a:t>
            </a:r>
            <a:r>
              <a:rPr lang="fr-FR" dirty="0" smtClean="0"/>
              <a:t>.</a:t>
            </a:r>
          </a:p>
          <a:p>
            <a:r>
              <a:rPr lang="fr-FR" dirty="0"/>
              <a:t>Ces lois concernent tous les fabricants et distributeurs en Europe</a:t>
            </a:r>
            <a:r>
              <a:rPr lang="fr-FR" dirty="0" smtClean="0"/>
              <a:t>.</a:t>
            </a:r>
          </a:p>
          <a:p>
            <a:r>
              <a:rPr lang="fr-FR" dirty="0"/>
              <a:t>Elles ont changé la manière de produire et de vendre les ordinateurs</a:t>
            </a:r>
            <a:r>
              <a:rPr lang="fr-FR" dirty="0" smtClean="0"/>
              <a:t>.</a:t>
            </a:r>
          </a:p>
          <a:p>
            <a:r>
              <a:rPr lang="fr-FR" dirty="0"/>
              <a:t>Les entreprises doivent respecter ces règles sous peine de sanctions</a:t>
            </a:r>
            <a:r>
              <a:rPr lang="fr-FR" dirty="0" smtClean="0"/>
              <a:t>.</a:t>
            </a:r>
          </a:p>
          <a:p>
            <a:r>
              <a:rPr lang="fr-FR" dirty="0"/>
              <a:t>C’est une étape importante vers une informatique plus écologique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2859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Rôle</a:t>
            </a:r>
            <a:r>
              <a:rPr lang="en-US" dirty="0"/>
              <a:t> des </a:t>
            </a:r>
            <a:r>
              <a:rPr lang="en-US" dirty="0" err="1"/>
              <a:t>entreprises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846385"/>
            <a:ext cx="9905999" cy="3944816"/>
          </a:xfrm>
        </p:spPr>
        <p:txBody>
          <a:bodyPr>
            <a:normAutofit fontScale="92500"/>
          </a:bodyPr>
          <a:lstStyle/>
          <a:p>
            <a:r>
              <a:rPr lang="fr-FR" dirty="0"/>
              <a:t>Les entreprises doivent maintenant mesurer leur consommation d’énergie</a:t>
            </a:r>
            <a:r>
              <a:rPr lang="fr-FR" dirty="0" smtClean="0"/>
              <a:t>.</a:t>
            </a:r>
          </a:p>
          <a:p>
            <a:r>
              <a:rPr lang="fr-FR" dirty="0"/>
              <a:t>Elles doivent aussi calculer la quantité de déchets qu’elles </a:t>
            </a:r>
            <a:r>
              <a:rPr lang="fr-FR" dirty="0" smtClean="0"/>
              <a:t>produisent.</a:t>
            </a:r>
          </a:p>
          <a:p>
            <a:r>
              <a:rPr lang="fr-FR" dirty="0"/>
              <a:t>Elles cherchent des solutions pour réduire leur pollution</a:t>
            </a:r>
            <a:r>
              <a:rPr lang="fr-FR" dirty="0" smtClean="0"/>
              <a:t>.</a:t>
            </a:r>
          </a:p>
          <a:p>
            <a:r>
              <a:rPr lang="fr-FR" dirty="0"/>
              <a:t>Les grandes entreprises cotées en bourse doivent publier leurs résultats écologiques</a:t>
            </a:r>
            <a:r>
              <a:rPr lang="fr-FR" dirty="0" smtClean="0"/>
              <a:t>.</a:t>
            </a:r>
          </a:p>
          <a:p>
            <a:r>
              <a:rPr lang="fr-FR" dirty="0"/>
              <a:t>Cela montre aux clients et aux actionnaires qu’elles sont responsables</a:t>
            </a:r>
            <a:r>
              <a:rPr lang="fr-FR" dirty="0" smtClean="0"/>
              <a:t>.</a:t>
            </a:r>
          </a:p>
          <a:p>
            <a:r>
              <a:rPr lang="fr-FR" dirty="0"/>
              <a:t>Être écologique est donc devenu une stratégie économique</a:t>
            </a:r>
            <a:r>
              <a:rPr lang="fr-FR" dirty="0" smtClean="0"/>
              <a:t>.</a:t>
            </a:r>
          </a:p>
          <a:p>
            <a:r>
              <a:rPr lang="fr-FR" dirty="0"/>
              <a:t>Les entreprises comprennent que l’environnement et le profit vont ensemble</a:t>
            </a:r>
            <a:r>
              <a:rPr lang="fr-F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5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Rôle</a:t>
            </a:r>
            <a:r>
              <a:rPr lang="en-US" dirty="0"/>
              <a:t> de </a:t>
            </a:r>
            <a:r>
              <a:rPr lang="en-US" dirty="0" err="1"/>
              <a:t>l’informatique</a:t>
            </a:r>
            <a:r>
              <a:rPr lang="en-US" dirty="0"/>
              <a:t> (DSI)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837592"/>
            <a:ext cx="9905999" cy="3953609"/>
          </a:xfrm>
        </p:spPr>
        <p:txBody>
          <a:bodyPr>
            <a:normAutofit/>
          </a:bodyPr>
          <a:lstStyle/>
          <a:p>
            <a:r>
              <a:rPr lang="fr-FR" dirty="0"/>
              <a:t>Le directeur informatique (DSI) a une mission nouvelle et importante</a:t>
            </a:r>
            <a:r>
              <a:rPr lang="fr-FR" dirty="0" smtClean="0"/>
              <a:t>.</a:t>
            </a:r>
          </a:p>
          <a:p>
            <a:r>
              <a:rPr lang="fr-FR" dirty="0"/>
              <a:t>Il choisit les ordinateurs, les serveurs et les logiciels pour l’entreprise</a:t>
            </a:r>
            <a:r>
              <a:rPr lang="fr-FR" dirty="0" smtClean="0"/>
              <a:t>.</a:t>
            </a:r>
          </a:p>
          <a:p>
            <a:r>
              <a:rPr lang="fr-FR" dirty="0"/>
              <a:t>Il peut décider d’utiliser des machines qui consomment moins d’énergie</a:t>
            </a:r>
            <a:r>
              <a:rPr lang="fr-FR" dirty="0" smtClean="0"/>
              <a:t>.</a:t>
            </a:r>
          </a:p>
          <a:p>
            <a:r>
              <a:rPr lang="fr-FR" dirty="0"/>
              <a:t>Il propose aussi des solutions pour mieux gérer les données</a:t>
            </a:r>
            <a:r>
              <a:rPr lang="fr-FR" dirty="0" smtClean="0"/>
              <a:t>.</a:t>
            </a:r>
          </a:p>
          <a:p>
            <a:r>
              <a:rPr lang="fr-FR" dirty="0"/>
              <a:t>Son rôle est de rendre l’entreprise plus verte et plus efficace</a:t>
            </a:r>
            <a:r>
              <a:rPr lang="fr-FR" dirty="0" smtClean="0"/>
              <a:t>.</a:t>
            </a:r>
          </a:p>
          <a:p>
            <a:r>
              <a:rPr lang="fr-FR" dirty="0"/>
              <a:t>Cela permet d’économiser de l’argent et de protéger l’environnement</a:t>
            </a:r>
            <a:r>
              <a:rPr lang="fr-FR" dirty="0" smtClean="0"/>
              <a:t>.</a:t>
            </a:r>
          </a:p>
          <a:p>
            <a:r>
              <a:rPr lang="fr-FR" dirty="0"/>
              <a:t>La DSI devient donc un acteur clé dans la stratégie écologique</a:t>
            </a:r>
            <a:r>
              <a:rPr lang="fr-F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995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257</TotalTime>
  <Words>1218</Words>
  <Application>Microsoft Office PowerPoint</Application>
  <PresentationFormat>Widescreen</PresentationFormat>
  <Paragraphs>137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Tw Cen MT</vt:lpstr>
      <vt:lpstr>Circuit</vt:lpstr>
      <vt:lpstr>Informatique et écologie</vt:lpstr>
      <vt:lpstr>Introduction</vt:lpstr>
      <vt:lpstr>Déchets électroniques</vt:lpstr>
      <vt:lpstr>Consommation d’énergie</vt:lpstr>
      <vt:lpstr>Substances dangereuses</vt:lpstr>
      <vt:lpstr>Pourquoi en parler ?</vt:lpstr>
      <vt:lpstr>Lois et règles</vt:lpstr>
      <vt:lpstr>Rôle des entreprises</vt:lpstr>
      <vt:lpstr>Rôle de l’informatique (DSI)</vt:lpstr>
      <vt:lpstr>Exemples pratiques</vt:lpstr>
      <vt:lpstr>Paradoxe de l’informatique</vt:lpstr>
      <vt:lpstr>Conclusion</vt:lpstr>
      <vt:lpstr>Lexique</vt:lpstr>
      <vt:lpstr>Lexique</vt:lpstr>
      <vt:lpstr>Lexique</vt:lpstr>
      <vt:lpstr>LEXIQUE</vt:lpstr>
      <vt:lpstr>sitographie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15</cp:revision>
  <dcterms:created xsi:type="dcterms:W3CDTF">2025-09-08T13:30:52Z</dcterms:created>
  <dcterms:modified xsi:type="dcterms:W3CDTF">2025-09-12T10:29:24Z</dcterms:modified>
</cp:coreProperties>
</file>