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84" r:id="rId3"/>
    <p:sldId id="302" r:id="rId4"/>
    <p:sldId id="303" r:id="rId5"/>
    <p:sldId id="304" r:id="rId6"/>
    <p:sldId id="305" r:id="rId7"/>
    <p:sldId id="288" r:id="rId8"/>
    <p:sldId id="306" r:id="rId9"/>
    <p:sldId id="30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56F2E6-1AAB-4CF0-B1C8-75ABD20039CC}" v="22" dt="2021-12-07T21:30:07.254"/>
    <p1510:client id="{172C7D7C-ED27-267D-0F9D-50AC26552432}" v="5" dt="2022-06-01T21:32:08.276"/>
    <p1510:client id="{57336899-DBCA-17F6-BC7D-F961B4BBCA7B}" v="257" dt="2022-06-01T21:54:29.051"/>
    <p1510:client id="{5C4B5CE8-8DB4-A11F-F121-BA01EE7272DD}" v="2478" dt="2022-05-18T21:02:41.110"/>
    <p1510:client id="{68F90A62-5783-D68E-57B0-5488276C1836}" v="2841" dt="2022-10-19T21:41:54.553"/>
    <p1510:client id="{6E1A03F9-2BF9-DEEE-920C-8D2026DEB393}" v="2" dt="2022-06-01T21:07:07.502"/>
    <p1510:client id="{9687DFE4-8A96-9D98-0DA0-E26AA1B28708}" v="16" dt="2022-06-01T21:31:06.977"/>
    <p1510:client id="{9BA8CDD6-6574-1B8A-DD88-F6F9F16D4C27}" v="10" dt="2022-10-26T22:00:06.576"/>
    <p1510:client id="{9CCE507B-2D54-5913-20D9-B63B73398ED2}" v="1165" dt="2021-12-08T11:26:14.385"/>
    <p1510:client id="{B1E0AF7D-AABF-8320-0EFD-87BCA24F6DB8}" v="4540" dt="2022-05-29T22:05:03.552"/>
    <p1510:client id="{CB7C1B00-A1B1-839E-62C4-54E3CD44D8C3}" v="1133" dt="2021-12-07T23:15:50.928"/>
    <p1510:client id="{CC6099E2-92F4-154D-7769-761A8B23231C}" v="288" dt="2022-10-26T21:51:08.015"/>
    <p1510:client id="{D4F8908F-A7ED-9911-6404-136B00706125}" v="2603" dt="2022-05-16T22:19:21.959"/>
    <p1510:client id="{FB1B4495-8F1F-8C4A-22FE-03C638C2C69E}" v="2" dt="2022-05-29T16:53:50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Сергеј Милић" userId="S::ms190007d@student.etf.bg.ac.rs::a801c5b0-1789-4a70-ba30-5ce9938e7eb0" providerId="AD" clId="Web-{9BA8CDD6-6574-1B8A-DD88-F6F9F16D4C27}"/>
    <pc:docChg chg="modSld">
      <pc:chgData name="Сергеј Милић" userId="S::ms190007d@student.etf.bg.ac.rs::a801c5b0-1789-4a70-ba30-5ce9938e7eb0" providerId="AD" clId="Web-{9BA8CDD6-6574-1B8A-DD88-F6F9F16D4C27}" dt="2022-10-26T22:00:06.576" v="9" actId="20577"/>
      <pc:docMkLst>
        <pc:docMk/>
      </pc:docMkLst>
      <pc:sldChg chg="modSp">
        <pc:chgData name="Сергеј Милић" userId="S::ms190007d@student.etf.bg.ac.rs::a801c5b0-1789-4a70-ba30-5ce9938e7eb0" providerId="AD" clId="Web-{9BA8CDD6-6574-1B8A-DD88-F6F9F16D4C27}" dt="2022-10-26T22:00:06.576" v="9" actId="20577"/>
        <pc:sldMkLst>
          <pc:docMk/>
          <pc:sldMk cId="4073468027" sldId="303"/>
        </pc:sldMkLst>
        <pc:spChg chg="mod">
          <ac:chgData name="Сергеј Милић" userId="S::ms190007d@student.etf.bg.ac.rs::a801c5b0-1789-4a70-ba30-5ce9938e7eb0" providerId="AD" clId="Web-{9BA8CDD6-6574-1B8A-DD88-F6F9F16D4C27}" dt="2022-10-26T22:00:06.576" v="9" actId="20577"/>
          <ac:spMkLst>
            <pc:docMk/>
            <pc:sldMk cId="4073468027" sldId="303"/>
            <ac:spMk id="3" creationId="{0FBCC6FC-D697-4C68-A828-F428CDE5EECB}"/>
          </ac:spMkLst>
        </pc:spChg>
      </pc:sldChg>
      <pc:sldChg chg="modSp">
        <pc:chgData name="Сергеј Милић" userId="S::ms190007d@student.etf.bg.ac.rs::a801c5b0-1789-4a70-ba30-5ce9938e7eb0" providerId="AD" clId="Web-{9BA8CDD6-6574-1B8A-DD88-F6F9F16D4C27}" dt="2022-10-26T21:57:08.100" v="6" actId="20577"/>
        <pc:sldMkLst>
          <pc:docMk/>
          <pc:sldMk cId="128955105" sldId="306"/>
        </pc:sldMkLst>
        <pc:spChg chg="mod">
          <ac:chgData name="Сергеј Милић" userId="S::ms190007d@student.etf.bg.ac.rs::a801c5b0-1789-4a70-ba30-5ce9938e7eb0" providerId="AD" clId="Web-{9BA8CDD6-6574-1B8A-DD88-F6F9F16D4C27}" dt="2022-10-26T21:57:08.100" v="6" actId="20577"/>
          <ac:spMkLst>
            <pc:docMk/>
            <pc:sldMk cId="128955105" sldId="306"/>
            <ac:spMk id="3" creationId="{0FBCC6FC-D697-4C68-A828-F428CDE5EE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3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7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11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9015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46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76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57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18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3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1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0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1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4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1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37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2850" y="1634205"/>
            <a:ext cx="10397037" cy="2015913"/>
          </a:xfrm>
        </p:spPr>
        <p:txBody>
          <a:bodyPr>
            <a:normAutofit fontScale="90000"/>
          </a:bodyPr>
          <a:lstStyle/>
          <a:p>
            <a:r>
              <a:rPr lang="en-US" dirty="0"/>
              <a:t>Les </a:t>
            </a:r>
            <a:r>
              <a:rPr lang="en-US" dirty="0" err="1"/>
              <a:t>systèmes</a:t>
            </a:r>
            <a:r>
              <a:rPr lang="en-US" dirty="0"/>
              <a:t> </a:t>
            </a:r>
            <a:r>
              <a:rPr lang="en-US" dirty="0" err="1"/>
              <a:t>intelligents</a:t>
            </a:r>
          </a:p>
        </p:txBody>
      </p:sp>
    </p:spTree>
    <p:extLst>
      <p:ext uri="{BB962C8B-B14F-4D97-AF65-F5344CB8AC3E}">
        <p14:creationId xmlns:p14="http://schemas.microsoft.com/office/powerpoint/2010/main" val="229973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44D5-7B1E-4A99-BD93-D3D988AA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632719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Merci pour </a:t>
            </a:r>
            <a:r>
              <a:rPr lang="en-US" dirty="0" err="1"/>
              <a:t>votre</a:t>
            </a:r>
            <a:r>
              <a:rPr lang="en-US" dirty="0"/>
              <a:t> attention!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Sergej Milic</a:t>
            </a:r>
          </a:p>
        </p:txBody>
      </p:sp>
    </p:spTree>
    <p:extLst>
      <p:ext uri="{BB962C8B-B14F-4D97-AF65-F5344CB8AC3E}">
        <p14:creationId xmlns:p14="http://schemas.microsoft.com/office/powerpoint/2010/main" val="12024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D545-8E83-4377-840B-BD22E92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101448"/>
            <a:ext cx="9404723" cy="900859"/>
          </a:xfrm>
        </p:spPr>
        <p:txBody>
          <a:bodyPr/>
          <a:lstStyle/>
          <a:p>
            <a:pPr algn="ctr"/>
            <a:r>
              <a:rPr lang="en-US" dirty="0"/>
              <a:t>Introduction </a:t>
            </a:r>
            <a:r>
              <a:rPr lang="en-US" dirty="0" err="1"/>
              <a:t>générale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6FC-D697-4C68-A828-F428CDE5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547863"/>
            <a:ext cx="8946541" cy="387170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en-US" dirty="0" err="1"/>
              <a:t>Ces</a:t>
            </a:r>
            <a:r>
              <a:rPr lang="en-US" dirty="0"/>
              <a:t> </a:t>
            </a:r>
            <a:r>
              <a:rPr lang="en-US" dirty="0" err="1"/>
              <a:t>dernières</a:t>
            </a:r>
            <a:r>
              <a:rPr lang="en-US" dirty="0"/>
              <a:t> </a:t>
            </a:r>
            <a:r>
              <a:rPr lang="en-US" dirty="0" err="1"/>
              <a:t>déccenies</a:t>
            </a:r>
            <a:r>
              <a:rPr lang="en-US" dirty="0"/>
              <a:t> nous </a:t>
            </a:r>
            <a:r>
              <a:rPr lang="en-US" dirty="0" err="1"/>
              <a:t>assistons</a:t>
            </a:r>
            <a:r>
              <a:rPr lang="en-US" dirty="0"/>
              <a:t> de plus </a:t>
            </a:r>
            <a:r>
              <a:rPr lang="en-US" dirty="0" err="1"/>
              <a:t>en</a:t>
            </a:r>
            <a:r>
              <a:rPr lang="en-US" dirty="0"/>
              <a:t> plus à </a:t>
            </a:r>
            <a:r>
              <a:rPr lang="en-US" dirty="0" err="1"/>
              <a:t>l'utilisation</a:t>
            </a:r>
            <a:r>
              <a:rPr lang="en-US" dirty="0"/>
              <a:t> de </a:t>
            </a:r>
            <a:r>
              <a:rPr lang="en-US" dirty="0" err="1"/>
              <a:t>l'expression</a:t>
            </a:r>
            <a:r>
              <a:rPr lang="en-US" dirty="0"/>
              <a:t> des </a:t>
            </a:r>
            <a:r>
              <a:rPr lang="en-US" dirty="0" err="1"/>
              <a:t>systèmes</a:t>
            </a:r>
            <a:r>
              <a:rPr lang="en-US" dirty="0"/>
              <a:t> </a:t>
            </a:r>
            <a:r>
              <a:rPr lang="en-US" dirty="0" err="1"/>
              <a:t>intelligents</a:t>
            </a:r>
            <a:r>
              <a:rPr lang="en-US" dirty="0"/>
              <a:t> dans les </a:t>
            </a:r>
            <a:r>
              <a:rPr lang="en-US" dirty="0" err="1"/>
              <a:t>domaines</a:t>
            </a:r>
            <a:r>
              <a:rPr lang="en-US" dirty="0"/>
              <a:t> qui </a:t>
            </a:r>
            <a:r>
              <a:rPr lang="en-US" dirty="0" err="1"/>
              <a:t>s'appuient</a:t>
            </a:r>
            <a:r>
              <a:rPr lang="en-US" dirty="0"/>
              <a:t> sur la </a:t>
            </a:r>
            <a:r>
              <a:rPr lang="en-US" dirty="0" err="1"/>
              <a:t>technologie</a:t>
            </a:r>
            <a:r>
              <a:rPr lang="en-US" dirty="0"/>
              <a:t> </a:t>
            </a:r>
            <a:r>
              <a:rPr lang="en-US" dirty="0" err="1"/>
              <a:t>informatique</a:t>
            </a:r>
            <a:r>
              <a:rPr lang="en-US" dirty="0"/>
              <a:t>. Elle </a:t>
            </a:r>
            <a:r>
              <a:rPr lang="en-US" dirty="0" err="1"/>
              <a:t>devient</a:t>
            </a:r>
            <a:r>
              <a:rPr lang="en-US" dirty="0"/>
              <a:t> courante au fur et à </a:t>
            </a:r>
            <a:r>
              <a:rPr lang="en-US" dirty="0" err="1"/>
              <a:t>mesure</a:t>
            </a:r>
            <a:r>
              <a:rPr lang="en-US" dirty="0"/>
              <a:t> que les techniques </a:t>
            </a:r>
            <a:r>
              <a:rPr lang="en-US" dirty="0" err="1"/>
              <a:t>informatiques</a:t>
            </a:r>
            <a:r>
              <a:rPr lang="en-US" dirty="0"/>
              <a:t> </a:t>
            </a:r>
            <a:r>
              <a:rPr lang="en-US" dirty="0" err="1"/>
              <a:t>s'intéressent</a:t>
            </a:r>
            <a:r>
              <a:rPr lang="en-US" dirty="0"/>
              <a:t> aux </a:t>
            </a:r>
            <a:r>
              <a:rPr lang="en-US" dirty="0" err="1"/>
              <a:t>activités</a:t>
            </a:r>
            <a:r>
              <a:rPr lang="en-US" dirty="0"/>
              <a:t> </a:t>
            </a:r>
            <a:r>
              <a:rPr lang="en-US" dirty="0" err="1"/>
              <a:t>humaines</a:t>
            </a:r>
            <a:r>
              <a:rPr lang="en-US" dirty="0"/>
              <a:t>. Les </a:t>
            </a:r>
            <a:r>
              <a:rPr lang="en-US" dirty="0" err="1"/>
              <a:t>systèmes</a:t>
            </a:r>
            <a:r>
              <a:rPr lang="en-US" dirty="0"/>
              <a:t> </a:t>
            </a:r>
            <a:r>
              <a:rPr lang="en-US" dirty="0" err="1"/>
              <a:t>intelligents</a:t>
            </a:r>
            <a:r>
              <a:rPr lang="en-US" dirty="0"/>
              <a:t> font </a:t>
            </a:r>
            <a:r>
              <a:rPr lang="en-US" dirty="0" err="1"/>
              <a:t>maintenant</a:t>
            </a:r>
            <a:r>
              <a:rPr lang="en-US" dirty="0"/>
              <a:t> de </a:t>
            </a:r>
            <a:r>
              <a:rPr lang="en-US" dirty="0" err="1"/>
              <a:t>notre</a:t>
            </a:r>
            <a:r>
              <a:rPr lang="en-US" dirty="0"/>
              <a:t> </a:t>
            </a:r>
            <a:r>
              <a:rPr lang="en-US" dirty="0" err="1"/>
              <a:t>quotidien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témoigne</a:t>
            </a:r>
            <a:r>
              <a:rPr lang="en-US" dirty="0"/>
              <a:t> </a:t>
            </a:r>
            <a:r>
              <a:rPr lang="en-US" dirty="0" err="1"/>
              <a:t>l'existence</a:t>
            </a:r>
            <a:r>
              <a:rPr lang="en-US" dirty="0"/>
              <a:t> de </a:t>
            </a:r>
            <a:r>
              <a:rPr lang="en-US" dirty="0" err="1"/>
              <a:t>nombreuses</a:t>
            </a:r>
            <a:r>
              <a:rPr lang="en-US" dirty="0"/>
              <a:t> applications qui </a:t>
            </a:r>
            <a:r>
              <a:rPr lang="en-US" dirty="0" err="1"/>
              <a:t>s'adossent</a:t>
            </a:r>
            <a:r>
              <a:rPr lang="en-US" dirty="0"/>
              <a:t> sur les </a:t>
            </a:r>
            <a:r>
              <a:rPr lang="en-US" dirty="0" err="1"/>
              <a:t>paradigmes</a:t>
            </a:r>
            <a:r>
              <a:rPr lang="en-US" dirty="0"/>
              <a:t> de </a:t>
            </a:r>
            <a:r>
              <a:rPr lang="en-US" dirty="0" err="1"/>
              <a:t>l'intelligence</a:t>
            </a:r>
            <a:r>
              <a:rPr lang="en-US" dirty="0"/>
              <a:t> </a:t>
            </a:r>
            <a:r>
              <a:rPr lang="en-US" dirty="0" err="1"/>
              <a:t>articifielle</a:t>
            </a:r>
            <a:r>
              <a:rPr lang="en-US" dirty="0"/>
              <a:t>.</a:t>
            </a:r>
          </a:p>
          <a:p>
            <a:pPr marL="0" indent="0">
              <a:buClr>
                <a:srgbClr val="8AD0D6"/>
              </a:buClr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5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D545-8E83-4377-840B-BD22E92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15723"/>
          </a:xfrm>
        </p:spPr>
        <p:txBody>
          <a:bodyPr/>
          <a:lstStyle/>
          <a:p>
            <a:pPr algn="ctr"/>
            <a:r>
              <a:rPr lang="en-US" dirty="0" err="1"/>
              <a:t>Qu'est-ce</a:t>
            </a:r>
            <a:r>
              <a:rPr lang="en-US" dirty="0"/>
              <a:t> que </a:t>
            </a:r>
            <a:r>
              <a:rPr lang="en-US" dirty="0" err="1"/>
              <a:t>l'intelligence</a:t>
            </a:r>
            <a:r>
              <a:rPr lang="en-US" dirty="0"/>
              <a:t> </a:t>
            </a:r>
            <a:r>
              <a:rPr lang="en-US" dirty="0" err="1"/>
              <a:t>artificielle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6FC-D697-4C68-A828-F428CDE5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2998"/>
            <a:ext cx="8946541" cy="442776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/>
              <a:t>L'intelligence</a:t>
            </a:r>
            <a:r>
              <a:rPr lang="en-US" dirty="0"/>
              <a:t>: </a:t>
            </a:r>
            <a:r>
              <a:rPr lang="en-US" dirty="0" err="1">
                <a:ea typeface="+mj-lt"/>
                <a:cs typeface="+mj-lt"/>
              </a:rPr>
              <a:t>L'intelligence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est</a:t>
            </a:r>
            <a:r>
              <a:rPr lang="en-US" dirty="0">
                <a:ea typeface="+mj-lt"/>
                <a:cs typeface="+mj-lt"/>
              </a:rPr>
              <a:t> la </a:t>
            </a:r>
            <a:r>
              <a:rPr lang="en-US" dirty="0" err="1">
                <a:ea typeface="+mj-lt"/>
                <a:cs typeface="+mj-lt"/>
              </a:rPr>
              <a:t>faculté</a:t>
            </a:r>
            <a:r>
              <a:rPr lang="en-US" dirty="0">
                <a:ea typeface="+mj-lt"/>
                <a:cs typeface="+mj-lt"/>
              </a:rPr>
              <a:t> de </a:t>
            </a:r>
            <a:r>
              <a:rPr lang="en-US" dirty="0" err="1">
                <a:ea typeface="+mj-lt"/>
                <a:cs typeface="+mj-lt"/>
              </a:rPr>
              <a:t>comprendre</a:t>
            </a:r>
            <a:r>
              <a:rPr lang="en-US" dirty="0">
                <a:ea typeface="+mj-lt"/>
                <a:cs typeface="+mj-lt"/>
              </a:rPr>
              <a:t>, de </a:t>
            </a:r>
            <a:r>
              <a:rPr lang="en-US" i="1" dirty="0" err="1">
                <a:ea typeface="+mj-lt"/>
                <a:cs typeface="+mj-lt"/>
              </a:rPr>
              <a:t>connaitre</a:t>
            </a:r>
            <a:r>
              <a:rPr lang="en-US" dirty="0">
                <a:ea typeface="+mj-lt"/>
                <a:cs typeface="+mj-lt"/>
              </a:rPr>
              <a:t> et de </a:t>
            </a:r>
            <a:r>
              <a:rPr lang="en-US" dirty="0" err="1">
                <a:ea typeface="+mj-lt"/>
                <a:cs typeface="+mj-lt"/>
              </a:rPr>
              <a:t>penser</a:t>
            </a:r>
            <a:r>
              <a:rPr lang="en-US" dirty="0">
                <a:ea typeface="+mj-lt"/>
                <a:cs typeface="+mj-lt"/>
              </a:rPr>
              <a:t>...</a:t>
            </a:r>
            <a:endParaRPr lang="en-US" dirty="0"/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/>
              <a:t>Artificiel</a:t>
            </a:r>
            <a:r>
              <a:rPr lang="en-US" dirty="0"/>
              <a:t>: Ce </a:t>
            </a:r>
            <a:r>
              <a:rPr lang="en-US" dirty="0" err="1"/>
              <a:t>terme</a:t>
            </a:r>
            <a:r>
              <a:rPr lang="en-US" dirty="0"/>
              <a:t> fait </a:t>
            </a:r>
            <a:r>
              <a:rPr lang="en-US" dirty="0" err="1"/>
              <a:t>référence</a:t>
            </a:r>
            <a:r>
              <a:rPr lang="en-US" dirty="0"/>
              <a:t> à </a:t>
            </a:r>
            <a:r>
              <a:rPr lang="en-US" dirty="0" err="1"/>
              <a:t>ce</a:t>
            </a:r>
            <a:r>
              <a:rPr lang="en-US" dirty="0"/>
              <a:t> qui a </a:t>
            </a:r>
            <a:r>
              <a:rPr lang="en-US" dirty="0" err="1"/>
              <a:t>été</a:t>
            </a:r>
            <a:r>
              <a:rPr lang="en-US" dirty="0"/>
              <a:t> </a:t>
            </a:r>
            <a:r>
              <a:rPr lang="en-US" dirty="0" err="1"/>
              <a:t>produit</a:t>
            </a:r>
            <a:r>
              <a:rPr lang="en-US" dirty="0"/>
              <a:t> par la technique, par </a:t>
            </a:r>
            <a:r>
              <a:rPr lang="en-US" dirty="0" err="1"/>
              <a:t>l'activité</a:t>
            </a:r>
            <a:r>
              <a:rPr lang="en-US" dirty="0"/>
              <a:t> </a:t>
            </a:r>
            <a:r>
              <a:rPr lang="en-US" dirty="0" err="1"/>
              <a:t>humaine</a:t>
            </a:r>
            <a:r>
              <a:rPr lang="en-US" dirty="0"/>
              <a:t> et non par la nature.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/>
              <a:t>C'est</a:t>
            </a:r>
            <a:r>
              <a:rPr lang="en-US" dirty="0"/>
              <a:t> le </a:t>
            </a:r>
            <a:r>
              <a:rPr lang="en-US" dirty="0" err="1"/>
              <a:t>émulation</a:t>
            </a:r>
            <a:r>
              <a:rPr lang="en-US" dirty="0"/>
              <a:t> du </a:t>
            </a:r>
            <a:r>
              <a:rPr lang="en-US" dirty="0" err="1"/>
              <a:t>comportement</a:t>
            </a:r>
            <a:r>
              <a:rPr lang="en-US" dirty="0"/>
              <a:t> </a:t>
            </a:r>
            <a:r>
              <a:rPr lang="en-US" dirty="0" err="1"/>
              <a:t>humain</a:t>
            </a:r>
            <a:r>
              <a:rPr lang="en-US" dirty="0"/>
              <a:t>.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Démarche cognitive </a:t>
            </a:r>
            <a:r>
              <a:rPr lang="en-US" dirty="0" err="1"/>
              <a:t>assistee</a:t>
            </a:r>
            <a:r>
              <a:rPr lang="en-US" dirty="0"/>
              <a:t> par </a:t>
            </a:r>
            <a:r>
              <a:rPr lang="en-US" dirty="0" err="1"/>
              <a:t>ordinateur</a:t>
            </a:r>
            <a:r>
              <a:rPr lang="en-US" dirty="0"/>
              <a:t>.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Donner à </a:t>
            </a:r>
            <a:r>
              <a:rPr lang="en-US" dirty="0" err="1"/>
              <a:t>une</a:t>
            </a:r>
            <a:r>
              <a:rPr lang="en-US" dirty="0"/>
              <a:t> machine des </a:t>
            </a:r>
            <a:r>
              <a:rPr lang="en-US" dirty="0" err="1"/>
              <a:t>moyens</a:t>
            </a:r>
            <a:r>
              <a:rPr lang="en-US" dirty="0"/>
              <a:t> </a:t>
            </a:r>
            <a:r>
              <a:rPr lang="en-US" dirty="0" err="1"/>
              <a:t>habituellement</a:t>
            </a:r>
            <a:r>
              <a:rPr lang="en-US" dirty="0"/>
              <a:t> </a:t>
            </a:r>
            <a:r>
              <a:rPr lang="en-US" dirty="0" err="1"/>
              <a:t>réservées</a:t>
            </a:r>
            <a:r>
              <a:rPr lang="en-US" dirty="0"/>
              <a:t> a des </a:t>
            </a:r>
            <a:r>
              <a:rPr lang="en-US" dirty="0" err="1"/>
              <a:t>etres</a:t>
            </a:r>
            <a:r>
              <a:rPr lang="en-US" dirty="0"/>
              <a:t> </a:t>
            </a:r>
            <a:r>
              <a:rPr lang="en-US" dirty="0" err="1"/>
              <a:t>vivants</a:t>
            </a:r>
            <a:r>
              <a:rPr lang="en-US" dirty="0"/>
              <a:t>: perception, </a:t>
            </a:r>
            <a:r>
              <a:rPr lang="en-US" dirty="0" err="1"/>
              <a:t>raisonnement</a:t>
            </a:r>
            <a:r>
              <a:rPr lang="en-US" dirty="0"/>
              <a:t>, action...</a:t>
            </a:r>
          </a:p>
          <a:p>
            <a:pPr marL="0" indent="0">
              <a:buClr>
                <a:srgbClr val="8AD0D6"/>
              </a:buClr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8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D545-8E83-4377-840B-BD22E92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401243"/>
          </a:xfrm>
        </p:spPr>
        <p:txBody>
          <a:bodyPr/>
          <a:lstStyle/>
          <a:p>
            <a:pPr algn="ctr"/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construire</a:t>
            </a:r>
            <a:r>
              <a:rPr lang="en-US" dirty="0"/>
              <a:t> des machines </a:t>
            </a:r>
            <a:r>
              <a:rPr lang="en-US" dirty="0" err="1"/>
              <a:t>intelligentes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6FC-D697-4C68-A828-F428CDE5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552" y="2378438"/>
            <a:ext cx="8946541" cy="320856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en-US" dirty="0" err="1">
                <a:ea typeface="+mj-lt"/>
                <a:cs typeface="+mj-lt"/>
              </a:rPr>
              <a:t>Moins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dispendieuse</a:t>
            </a:r>
            <a:r>
              <a:rPr lang="en-US" dirty="0">
                <a:ea typeface="+mj-lt"/>
                <a:cs typeface="+mj-lt"/>
              </a:rPr>
              <a:t> à </a:t>
            </a:r>
            <a:r>
              <a:rPr lang="en-US" dirty="0" err="1">
                <a:ea typeface="+mj-lt"/>
                <a:cs typeface="+mj-lt"/>
              </a:rPr>
              <a:t>construire</a:t>
            </a:r>
            <a:r>
              <a:rPr lang="en-US" dirty="0">
                <a:ea typeface="+mj-lt"/>
                <a:cs typeface="+mj-lt"/>
              </a:rPr>
              <a:t> et </a:t>
            </a:r>
            <a:r>
              <a:rPr lang="en-US" dirty="0" err="1">
                <a:ea typeface="+mj-lt"/>
                <a:cs typeface="+mj-lt"/>
              </a:rPr>
              <a:t>maintenir</a:t>
            </a:r>
            <a:endParaRPr lang="en-US">
              <a:ea typeface="+mj-lt"/>
              <a:cs typeface="+mj-lt"/>
            </a:endParaRP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/>
              <a:t>Offrent</a:t>
            </a:r>
            <a:r>
              <a:rPr lang="en-US" dirty="0"/>
              <a:t> de </a:t>
            </a:r>
            <a:r>
              <a:rPr lang="en-US" dirty="0" err="1"/>
              <a:t>nouvelles</a:t>
            </a:r>
            <a:r>
              <a:rPr lang="en-US" dirty="0"/>
              <a:t> </a:t>
            </a:r>
            <a:r>
              <a:rPr lang="en-US" dirty="0" err="1"/>
              <a:t>possibilités</a:t>
            </a:r>
            <a:endParaRPr lang="en-US"/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/>
              <a:t>Meilleurs</a:t>
            </a:r>
            <a:r>
              <a:rPr lang="en-US" dirty="0"/>
              <a:t> solutions aux </a:t>
            </a:r>
            <a:r>
              <a:rPr lang="en-US" dirty="0" err="1"/>
              <a:t>problèmes</a:t>
            </a:r>
            <a:endParaRPr lang="en-US"/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Logiciels </a:t>
            </a:r>
            <a:r>
              <a:rPr lang="en-US" dirty="0" err="1"/>
              <a:t>relativement</a:t>
            </a:r>
            <a:r>
              <a:rPr lang="en-US" dirty="0"/>
              <a:t> bon </a:t>
            </a:r>
            <a:r>
              <a:rPr lang="en-US" dirty="0" err="1"/>
              <a:t>marché</a:t>
            </a:r>
            <a:r>
              <a:rPr lang="en-US" dirty="0"/>
              <a:t> à </a:t>
            </a:r>
            <a:r>
              <a:rPr lang="en-US" dirty="0" err="1"/>
              <a:t>développé</a:t>
            </a:r>
            <a:endParaRPr lang="en-US"/>
          </a:p>
          <a:p>
            <a:pPr>
              <a:buClr>
                <a:srgbClr val="ACD433"/>
              </a:buClr>
              <a:buFont typeface="Arial" charset="2"/>
              <a:buChar char="•"/>
            </a:pPr>
            <a:endParaRPr lang="en-US" dirty="0"/>
          </a:p>
          <a:p>
            <a:pPr marL="0" indent="0">
              <a:buClr>
                <a:srgbClr val="8AD0D6"/>
              </a:buClr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6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D545-8E83-4377-840B-BD22E92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15723"/>
          </a:xfrm>
        </p:spPr>
        <p:txBody>
          <a:bodyPr/>
          <a:lstStyle/>
          <a:p>
            <a:pPr algn="ctr"/>
            <a:r>
              <a:rPr lang="en-US" dirty="0"/>
              <a:t>Les </a:t>
            </a:r>
            <a:r>
              <a:rPr lang="en-US" dirty="0" err="1"/>
              <a:t>outils</a:t>
            </a:r>
            <a:r>
              <a:rPr lang="en-US" dirty="0"/>
              <a:t> de </a:t>
            </a:r>
            <a:r>
              <a:rPr lang="en-US" dirty="0" err="1"/>
              <a:t>l'IA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6FC-D697-4C68-A828-F428CDE5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2998"/>
            <a:ext cx="8946541" cy="442776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en-US" dirty="0"/>
              <a:t>Les </a:t>
            </a:r>
            <a:r>
              <a:rPr lang="en-US" dirty="0" err="1"/>
              <a:t>réseaux</a:t>
            </a:r>
            <a:r>
              <a:rPr lang="en-US" dirty="0"/>
              <a:t> de </a:t>
            </a:r>
            <a:r>
              <a:rPr lang="en-US" dirty="0" err="1"/>
              <a:t>neurones</a:t>
            </a:r>
            <a:r>
              <a:rPr lang="en-US" dirty="0"/>
              <a:t> (Neural networks)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Les </a:t>
            </a:r>
            <a:r>
              <a:rPr lang="en-US" dirty="0" err="1"/>
              <a:t>controles</a:t>
            </a:r>
            <a:r>
              <a:rPr lang="en-US" dirty="0"/>
              <a:t> </a:t>
            </a:r>
            <a:r>
              <a:rPr lang="en-US" dirty="0" err="1"/>
              <a:t>brouillés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Les </a:t>
            </a:r>
            <a:r>
              <a:rPr lang="en-US" dirty="0" err="1"/>
              <a:t>arbres</a:t>
            </a:r>
            <a:r>
              <a:rPr lang="en-US" dirty="0"/>
              <a:t> de </a:t>
            </a:r>
            <a:r>
              <a:rPr lang="en-US" dirty="0" err="1"/>
              <a:t>décision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Les </a:t>
            </a:r>
            <a:r>
              <a:rPr lang="en-US" dirty="0" err="1"/>
              <a:t>systemès</a:t>
            </a:r>
            <a:r>
              <a:rPr lang="en-US" dirty="0"/>
              <a:t> </a:t>
            </a:r>
            <a:r>
              <a:rPr lang="en-US" dirty="0" err="1"/>
              <a:t>basés</a:t>
            </a:r>
            <a:r>
              <a:rPr lang="en-US" dirty="0"/>
              <a:t> sur les </a:t>
            </a:r>
            <a:r>
              <a:rPr lang="en-US" dirty="0" err="1"/>
              <a:t>règles</a:t>
            </a:r>
            <a:endParaRPr lang="en-US" dirty="0"/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/>
              <a:t>Expoitaiton</a:t>
            </a:r>
            <a:r>
              <a:rPr lang="en-US" dirty="0"/>
              <a:t> de </a:t>
            </a:r>
            <a:r>
              <a:rPr lang="en-US" dirty="0" err="1"/>
              <a:t>données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/>
              <a:t>Algorithme</a:t>
            </a:r>
            <a:r>
              <a:rPr lang="en-US" dirty="0"/>
              <a:t> </a:t>
            </a:r>
            <a:r>
              <a:rPr lang="en-US" dirty="0" err="1"/>
              <a:t>génétique</a:t>
            </a:r>
            <a:r>
              <a:rPr lang="en-US" dirty="0"/>
              <a:t> et </a:t>
            </a:r>
            <a:r>
              <a:rPr lang="en-US" dirty="0" err="1"/>
              <a:t>systemès</a:t>
            </a:r>
            <a:r>
              <a:rPr lang="en-US" dirty="0"/>
              <a:t> </a:t>
            </a:r>
            <a:r>
              <a:rPr lang="en-US" dirty="0" err="1"/>
              <a:t>d'agent</a:t>
            </a:r>
            <a:endParaRPr lang="en-US" dirty="0"/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Les </a:t>
            </a:r>
            <a:r>
              <a:rPr lang="en-US" dirty="0" err="1"/>
              <a:t>systemès</a:t>
            </a:r>
            <a:r>
              <a:rPr lang="en-US" dirty="0"/>
              <a:t> multi agents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Les </a:t>
            </a:r>
            <a:r>
              <a:rPr lang="en-US" dirty="0" err="1"/>
              <a:t>systemès</a:t>
            </a:r>
            <a:r>
              <a:rPr lang="en-US" dirty="0"/>
              <a:t> </a:t>
            </a:r>
            <a:r>
              <a:rPr lang="en-US" dirty="0" err="1"/>
              <a:t>logiques</a:t>
            </a:r>
            <a:r>
              <a:rPr lang="en-US" dirty="0"/>
              <a:t> de description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Les </a:t>
            </a:r>
            <a:r>
              <a:rPr lang="en-US" dirty="0" err="1"/>
              <a:t>systemès</a:t>
            </a:r>
            <a:r>
              <a:rPr lang="en-US" dirty="0"/>
              <a:t> experts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endParaRPr lang="en-US" dirty="0"/>
          </a:p>
          <a:p>
            <a:pPr marL="0" indent="0">
              <a:buClr>
                <a:srgbClr val="8AD0D6"/>
              </a:buClr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4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D545-8E83-4377-840B-BD22E92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15723"/>
          </a:xfrm>
        </p:spPr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Les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6FC-D697-4C68-A828-F428CDE5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64038"/>
            <a:ext cx="8946541" cy="499672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Arial" charset="2"/>
              <a:buChar char="•"/>
            </a:pPr>
            <a:r>
              <a:rPr lang="en-US" dirty="0" err="1"/>
              <a:t>Apprentisage</a:t>
            </a:r>
            <a:r>
              <a:rPr lang="en-US" dirty="0"/>
              <a:t> </a:t>
            </a:r>
            <a:r>
              <a:rPr lang="en-US" dirty="0" err="1"/>
              <a:t>automatique</a:t>
            </a:r>
            <a:r>
              <a:rPr lang="en-US" dirty="0"/>
              <a:t> (Machine learning): </a:t>
            </a:r>
            <a:r>
              <a:rPr lang="en-US" dirty="0" err="1"/>
              <a:t>est</a:t>
            </a:r>
            <a:r>
              <a:rPr lang="en-US" dirty="0"/>
              <a:t> la discipline </a:t>
            </a:r>
            <a:r>
              <a:rPr lang="en-US" dirty="0" err="1"/>
              <a:t>scientifique</a:t>
            </a:r>
            <a:r>
              <a:rPr lang="en-US" dirty="0"/>
              <a:t> </a:t>
            </a:r>
            <a:r>
              <a:rPr lang="en-US" dirty="0" err="1"/>
              <a:t>concernée</a:t>
            </a:r>
            <a:r>
              <a:rPr lang="en-US" dirty="0"/>
              <a:t> par le </a:t>
            </a:r>
            <a:r>
              <a:rPr lang="en-US" dirty="0" err="1"/>
              <a:t>développement</a:t>
            </a:r>
            <a:r>
              <a:rPr lang="en-US" dirty="0"/>
              <a:t>, </a:t>
            </a:r>
            <a:r>
              <a:rPr lang="en-US" dirty="0" err="1"/>
              <a:t>l'analyse</a:t>
            </a:r>
            <a:r>
              <a:rPr lang="en-US" dirty="0"/>
              <a:t> et </a:t>
            </a:r>
            <a:r>
              <a:rPr lang="en-US" dirty="0" err="1"/>
              <a:t>l'implémentation</a:t>
            </a:r>
            <a:r>
              <a:rPr lang="en-US" dirty="0"/>
              <a:t> de </a:t>
            </a:r>
            <a:r>
              <a:rPr lang="en-US" dirty="0" err="1"/>
              <a:t>méthodes</a:t>
            </a:r>
            <a:r>
              <a:rPr lang="en-US" dirty="0"/>
              <a:t> </a:t>
            </a:r>
            <a:r>
              <a:rPr lang="en-US" dirty="0" err="1"/>
              <a:t>automatisables</a:t>
            </a:r>
            <a:r>
              <a:rPr lang="en-US" dirty="0"/>
              <a:t> qui </a:t>
            </a:r>
            <a:r>
              <a:rPr lang="en-US" dirty="0" err="1"/>
              <a:t>permettent</a:t>
            </a:r>
            <a:r>
              <a:rPr lang="en-US" dirty="0"/>
              <a:t> à </a:t>
            </a:r>
            <a:r>
              <a:rPr lang="en-US" dirty="0" err="1"/>
              <a:t>une</a:t>
            </a:r>
            <a:r>
              <a:rPr lang="en-US" dirty="0"/>
              <a:t> machine </a:t>
            </a:r>
            <a:r>
              <a:rPr lang="en-US" dirty="0" err="1"/>
              <a:t>d'évoluer</a:t>
            </a:r>
            <a:r>
              <a:rPr lang="en-US" dirty="0"/>
              <a:t> grace à un </a:t>
            </a:r>
            <a:r>
              <a:rPr lang="en-US" dirty="0" err="1"/>
              <a:t>processus</a:t>
            </a:r>
            <a:r>
              <a:rPr lang="en-US" dirty="0"/>
              <a:t> </a:t>
            </a:r>
            <a:r>
              <a:rPr lang="en-US" dirty="0" err="1"/>
              <a:t>d'apprentisage</a:t>
            </a:r>
            <a:r>
              <a:rPr lang="en-US" dirty="0"/>
              <a:t>.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Data mining: a pour </a:t>
            </a:r>
            <a:r>
              <a:rPr lang="en-US" dirty="0" err="1"/>
              <a:t>l'objet</a:t>
            </a:r>
            <a:r>
              <a:rPr lang="en-US" dirty="0"/>
              <a:t> </a:t>
            </a:r>
            <a:r>
              <a:rPr lang="en-US" dirty="0" err="1"/>
              <a:t>l'extraction</a:t>
            </a:r>
            <a:r>
              <a:rPr lang="en-US" dirty="0"/>
              <a:t> </a:t>
            </a:r>
            <a:r>
              <a:rPr lang="en-US" dirty="0" err="1"/>
              <a:t>d'une</a:t>
            </a:r>
            <a:r>
              <a:rPr lang="en-US" dirty="0"/>
              <a:t> </a:t>
            </a:r>
            <a:r>
              <a:rPr lang="en-US" dirty="0" err="1"/>
              <a:t>connaissance</a:t>
            </a:r>
            <a:r>
              <a:rPr lang="en-US" dirty="0"/>
              <a:t> a </a:t>
            </a:r>
            <a:r>
              <a:rPr lang="en-US" dirty="0" err="1"/>
              <a:t>partir</a:t>
            </a:r>
            <a:r>
              <a:rPr lang="en-US" dirty="0"/>
              <a:t> de </a:t>
            </a:r>
            <a:r>
              <a:rPr lang="en-US" dirty="0" err="1"/>
              <a:t>grandes</a:t>
            </a:r>
            <a:r>
              <a:rPr lang="en-US" dirty="0"/>
              <a:t> </a:t>
            </a:r>
            <a:r>
              <a:rPr lang="en-US" dirty="0" err="1"/>
              <a:t>quantites</a:t>
            </a:r>
            <a:r>
              <a:rPr lang="en-US" dirty="0"/>
              <a:t> de </a:t>
            </a:r>
            <a:r>
              <a:rPr lang="en-US" dirty="0" err="1"/>
              <a:t>donnees</a:t>
            </a:r>
            <a:r>
              <a:rPr lang="en-US" dirty="0"/>
              <a:t>, par des </a:t>
            </a:r>
            <a:r>
              <a:rPr lang="en-US" dirty="0" err="1"/>
              <a:t>methodes</a:t>
            </a:r>
            <a:r>
              <a:rPr lang="en-US" dirty="0"/>
              <a:t> </a:t>
            </a:r>
            <a:r>
              <a:rPr lang="en-US" dirty="0" err="1"/>
              <a:t>automatiques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semi-</a:t>
            </a:r>
            <a:r>
              <a:rPr lang="en-US" dirty="0" err="1"/>
              <a:t>automatiques</a:t>
            </a:r>
            <a:r>
              <a:rPr lang="en-US" dirty="0"/>
              <a:t>.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/>
              <a:t>Diagnostic: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discipline de </a:t>
            </a:r>
            <a:r>
              <a:rPr lang="en-US" dirty="0" err="1"/>
              <a:t>l'IA</a:t>
            </a:r>
            <a:r>
              <a:rPr lang="en-US" dirty="0"/>
              <a:t> qui vise le </a:t>
            </a:r>
            <a:r>
              <a:rPr lang="en-US" dirty="0" err="1"/>
              <a:t>développement</a:t>
            </a:r>
            <a:r>
              <a:rPr lang="en-US" dirty="0"/>
              <a:t> </a:t>
            </a:r>
            <a:r>
              <a:rPr lang="en-US" dirty="0" err="1"/>
              <a:t>d'algorithmes</a:t>
            </a:r>
            <a:r>
              <a:rPr lang="en-US" dirty="0"/>
              <a:t> </a:t>
            </a:r>
            <a:r>
              <a:rPr lang="en-US" dirty="0" err="1"/>
              <a:t>permettant</a:t>
            </a:r>
            <a:r>
              <a:rPr lang="en-US" dirty="0"/>
              <a:t> de </a:t>
            </a:r>
            <a:r>
              <a:rPr lang="en-US" dirty="0" err="1"/>
              <a:t>déterminer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le </a:t>
            </a:r>
            <a:r>
              <a:rPr lang="en-US" dirty="0" err="1"/>
              <a:t>comportement</a:t>
            </a:r>
            <a:r>
              <a:rPr lang="en-US" dirty="0"/>
              <a:t> d'un </a:t>
            </a:r>
            <a:r>
              <a:rPr lang="en-US" dirty="0" err="1"/>
              <a:t>système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conforme</a:t>
            </a:r>
            <a:r>
              <a:rPr lang="en-US" dirty="0"/>
              <a:t> au </a:t>
            </a:r>
            <a:r>
              <a:rPr lang="en-US" dirty="0" err="1"/>
              <a:t>comportement</a:t>
            </a:r>
            <a:r>
              <a:rPr lang="en-US" dirty="0"/>
              <a:t> </a:t>
            </a:r>
            <a:r>
              <a:rPr lang="en-US" dirty="0" err="1"/>
              <a:t>espéré</a:t>
            </a:r>
            <a:r>
              <a:rPr lang="en-US" dirty="0"/>
              <a:t>.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/>
              <a:t>Logique</a:t>
            </a:r>
            <a:r>
              <a:rPr lang="en-US" dirty="0"/>
              <a:t> </a:t>
            </a:r>
            <a:r>
              <a:rPr lang="en-US" dirty="0" err="1"/>
              <a:t>floue</a:t>
            </a:r>
            <a:r>
              <a:rPr lang="en-US" dirty="0"/>
              <a:t> (Fuzzy logic):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extension de la </a:t>
            </a:r>
            <a:r>
              <a:rPr lang="en-US" dirty="0" err="1"/>
              <a:t>logique</a:t>
            </a:r>
            <a:r>
              <a:rPr lang="en-US" dirty="0"/>
              <a:t> </a:t>
            </a:r>
            <a:r>
              <a:rPr lang="en-US" dirty="0" err="1"/>
              <a:t>classique</a:t>
            </a:r>
            <a:r>
              <a:rPr lang="en-US" dirty="0"/>
              <a:t> aux </a:t>
            </a:r>
            <a:r>
              <a:rPr lang="en-US" dirty="0" err="1"/>
              <a:t>raisonnements</a:t>
            </a:r>
            <a:r>
              <a:rPr lang="en-US" dirty="0"/>
              <a:t> </a:t>
            </a:r>
            <a:r>
              <a:rPr lang="en-US" dirty="0" err="1"/>
              <a:t>approchés</a:t>
            </a:r>
            <a:r>
              <a:rPr lang="en-US" dirty="0"/>
              <a:t>. Par </a:t>
            </a:r>
            <a:r>
              <a:rPr lang="en-US" dirty="0" err="1"/>
              <a:t>ses</a:t>
            </a:r>
            <a:r>
              <a:rPr lang="en-US" dirty="0"/>
              <a:t> aspects </a:t>
            </a:r>
            <a:r>
              <a:rPr lang="en-US" dirty="0" err="1"/>
              <a:t>numériques</a:t>
            </a:r>
            <a:r>
              <a:rPr lang="en-US" dirty="0"/>
              <a:t>,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s'oppose</a:t>
            </a:r>
            <a:r>
              <a:rPr lang="en-US" dirty="0"/>
              <a:t> aux </a:t>
            </a:r>
            <a:r>
              <a:rPr lang="en-US" dirty="0" err="1"/>
              <a:t>logiques</a:t>
            </a:r>
            <a:r>
              <a:rPr lang="en-US" dirty="0"/>
              <a:t> </a:t>
            </a:r>
            <a:r>
              <a:rPr lang="en-US" dirty="0" err="1"/>
              <a:t>modales</a:t>
            </a:r>
            <a:r>
              <a:rPr lang="en-US" dirty="0"/>
              <a:t>.</a:t>
            </a:r>
          </a:p>
          <a:p>
            <a:pPr>
              <a:buClr>
                <a:srgbClr val="ACD433"/>
              </a:buClr>
              <a:buFont typeface="Arial" charset="2"/>
              <a:buChar char="•"/>
            </a:pPr>
            <a:r>
              <a:rPr lang="en-US" dirty="0" err="1">
                <a:ea typeface="+mj-lt"/>
                <a:cs typeface="+mj-lt"/>
              </a:rPr>
              <a:t>Système</a:t>
            </a:r>
            <a:r>
              <a:rPr lang="en-US" dirty="0">
                <a:ea typeface="+mj-lt"/>
                <a:cs typeface="+mj-lt"/>
              </a:rPr>
              <a:t> multi-agents (SMA): </a:t>
            </a:r>
            <a:r>
              <a:rPr lang="en-US" dirty="0" err="1">
                <a:ea typeface="+mj-lt"/>
                <a:cs typeface="+mj-lt"/>
              </a:rPr>
              <a:t>est</a:t>
            </a:r>
            <a:r>
              <a:rPr lang="en-US" dirty="0">
                <a:ea typeface="+mj-lt"/>
                <a:cs typeface="+mj-lt"/>
              </a:rPr>
              <a:t> un </a:t>
            </a:r>
            <a:r>
              <a:rPr lang="en-US" dirty="0" err="1">
                <a:ea typeface="+mj-lt"/>
                <a:cs typeface="+mj-lt"/>
              </a:rPr>
              <a:t>système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composé</a:t>
            </a:r>
            <a:r>
              <a:rPr lang="en-US" dirty="0">
                <a:ea typeface="+mj-lt"/>
                <a:cs typeface="+mj-lt"/>
              </a:rPr>
              <a:t> d'un ensemble </a:t>
            </a:r>
            <a:r>
              <a:rPr lang="en-US" dirty="0" err="1">
                <a:ea typeface="+mj-lt"/>
                <a:cs typeface="+mj-lt"/>
              </a:rPr>
              <a:t>d'agents</a:t>
            </a:r>
            <a:r>
              <a:rPr lang="en-US" dirty="0">
                <a:ea typeface="+mj-lt"/>
                <a:cs typeface="+mj-lt"/>
              </a:rPr>
              <a:t>, </a:t>
            </a:r>
            <a:r>
              <a:rPr lang="en-US" dirty="0" err="1">
                <a:ea typeface="+mj-lt"/>
                <a:cs typeface="+mj-lt"/>
              </a:rPr>
              <a:t>situés</a:t>
            </a:r>
            <a:r>
              <a:rPr lang="en-US" dirty="0">
                <a:ea typeface="+mj-lt"/>
                <a:cs typeface="+mj-lt"/>
              </a:rPr>
              <a:t> dans un certain </a:t>
            </a:r>
            <a:r>
              <a:rPr lang="en-US" dirty="0" err="1">
                <a:ea typeface="+mj-lt"/>
                <a:cs typeface="+mj-lt"/>
              </a:rPr>
              <a:t>environnement</a:t>
            </a:r>
            <a:r>
              <a:rPr lang="en-US" dirty="0">
                <a:ea typeface="+mj-lt"/>
                <a:cs typeface="+mj-lt"/>
              </a:rPr>
              <a:t> et </a:t>
            </a:r>
            <a:r>
              <a:rPr lang="en-US" dirty="0" err="1">
                <a:ea typeface="+mj-lt"/>
                <a:cs typeface="+mj-lt"/>
              </a:rPr>
              <a:t>interagissant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selon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certaines</a:t>
            </a:r>
            <a:r>
              <a:rPr lang="en-US" dirty="0">
                <a:ea typeface="+mj-lt"/>
                <a:cs typeface="+mj-lt"/>
              </a:rPr>
              <a:t> relations</a:t>
            </a:r>
          </a:p>
          <a:p>
            <a:pPr marL="0" indent="0">
              <a:buClr>
                <a:srgbClr val="8AD0D6"/>
              </a:buClr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D545-8E83-4377-840B-BD22E92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15723"/>
          </a:xfrm>
        </p:spPr>
        <p:txBody>
          <a:bodyPr/>
          <a:lstStyle/>
          <a:p>
            <a:pPr algn="ctr"/>
            <a:r>
              <a:rPr lang="en-US" dirty="0"/>
              <a:t>Quelles </a:t>
            </a:r>
            <a:r>
              <a:rPr lang="en-US" dirty="0" err="1"/>
              <a:t>sont</a:t>
            </a:r>
            <a:r>
              <a:rPr lang="en-US" dirty="0"/>
              <a:t> les grands </a:t>
            </a:r>
            <a:r>
              <a:rPr lang="en-US" dirty="0" err="1"/>
              <a:t>domaines</a:t>
            </a:r>
            <a:r>
              <a:rPr lang="en-US" dirty="0"/>
              <a:t> des applications de </a:t>
            </a:r>
            <a:r>
              <a:rPr lang="en-US" dirty="0" err="1"/>
              <a:t>l'IA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6FC-D697-4C68-A828-F428CDE5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2998"/>
            <a:ext cx="8946541" cy="442776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Font typeface="Arial" charset="2"/>
              <a:buChar char="•"/>
            </a:pPr>
            <a:r>
              <a:rPr lang="en-US" dirty="0"/>
              <a:t>Science cognitive: </a:t>
            </a:r>
            <a:r>
              <a:rPr lang="en-US" dirty="0" err="1"/>
              <a:t>Système</a:t>
            </a:r>
            <a:r>
              <a:rPr lang="en-US" dirty="0"/>
              <a:t> qui </a:t>
            </a:r>
            <a:r>
              <a:rPr lang="en-US" dirty="0" err="1"/>
              <a:t>pense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les hommes. Par </a:t>
            </a:r>
            <a:r>
              <a:rPr lang="en-US" dirty="0" err="1"/>
              <a:t>exemple</a:t>
            </a:r>
            <a:r>
              <a:rPr lang="en-US" dirty="0"/>
              <a:t>: </a:t>
            </a:r>
            <a:r>
              <a:rPr lang="en-US" dirty="0" err="1"/>
              <a:t>systèmes</a:t>
            </a:r>
            <a:r>
              <a:rPr lang="en-US" dirty="0"/>
              <a:t> experts, </a:t>
            </a:r>
            <a:r>
              <a:rPr lang="en-US" dirty="0" err="1"/>
              <a:t>système</a:t>
            </a:r>
            <a:r>
              <a:rPr lang="en-US" dirty="0"/>
              <a:t> </a:t>
            </a:r>
            <a:r>
              <a:rPr lang="en-US" dirty="0" err="1"/>
              <a:t>d'apprentissage</a:t>
            </a:r>
            <a:r>
              <a:rPr lang="en-US" dirty="0"/>
              <a:t>...</a:t>
            </a:r>
          </a:p>
          <a:p>
            <a:pPr>
              <a:buFont typeface="Arial" charset="2"/>
              <a:buChar char="•"/>
            </a:pPr>
            <a:r>
              <a:rPr lang="en-US" dirty="0"/>
              <a:t>Science </a:t>
            </a:r>
            <a:r>
              <a:rPr lang="en-US" dirty="0" err="1"/>
              <a:t>informatique</a:t>
            </a:r>
            <a:r>
              <a:rPr lang="en-US" dirty="0"/>
              <a:t>: Un </a:t>
            </a:r>
            <a:r>
              <a:rPr lang="en-US" dirty="0" err="1"/>
              <a:t>système</a:t>
            </a:r>
            <a:r>
              <a:rPr lang="en-US" dirty="0"/>
              <a:t> qui </a:t>
            </a:r>
            <a:r>
              <a:rPr lang="en-US" dirty="0" err="1"/>
              <a:t>pense</a:t>
            </a:r>
            <a:r>
              <a:rPr lang="en-US" dirty="0"/>
              <a:t> </a:t>
            </a:r>
            <a:r>
              <a:rPr lang="en-US" dirty="0" err="1"/>
              <a:t>rationnellement</a:t>
            </a:r>
            <a:r>
              <a:rPr lang="en-US" dirty="0"/>
              <a:t>. Par </a:t>
            </a:r>
            <a:r>
              <a:rPr lang="en-US" dirty="0" err="1"/>
              <a:t>exemple</a:t>
            </a:r>
            <a:r>
              <a:rPr lang="en-US" dirty="0"/>
              <a:t>-les </a:t>
            </a:r>
            <a:r>
              <a:rPr lang="en-US" dirty="0" err="1"/>
              <a:t>réseaux</a:t>
            </a:r>
            <a:r>
              <a:rPr lang="en-US" dirty="0"/>
              <a:t> </a:t>
            </a:r>
            <a:r>
              <a:rPr lang="en-US" dirty="0" err="1"/>
              <a:t>neuronaux</a:t>
            </a:r>
            <a:r>
              <a:rPr lang="en-US" dirty="0"/>
              <a:t>.</a:t>
            </a:r>
          </a:p>
          <a:p>
            <a:pPr>
              <a:buFont typeface="Arial" charset="2"/>
              <a:buChar char="•"/>
            </a:pPr>
            <a:r>
              <a:rPr lang="en-US" dirty="0"/>
              <a:t>Interface naturelle: </a:t>
            </a:r>
            <a:r>
              <a:rPr lang="en-US" dirty="0" err="1"/>
              <a:t>Système</a:t>
            </a:r>
            <a:r>
              <a:rPr lang="en-US" dirty="0"/>
              <a:t> qui agit </a:t>
            </a:r>
            <a:r>
              <a:rPr lang="en-US" dirty="0" err="1"/>
              <a:t>comme</a:t>
            </a:r>
            <a:r>
              <a:rPr lang="en-US" dirty="0"/>
              <a:t> les hommes</a:t>
            </a:r>
          </a:p>
          <a:p>
            <a:pPr>
              <a:buFont typeface="Arial" charset="2"/>
              <a:buChar char="•"/>
            </a:pPr>
            <a:r>
              <a:rPr lang="en-US" dirty="0"/>
              <a:t>Robotique: vision, toucher, navigation...</a:t>
            </a:r>
          </a:p>
          <a:p>
            <a:pPr>
              <a:buFont typeface="Arial" charset="2"/>
              <a:buChar char="•"/>
            </a:pPr>
            <a:r>
              <a:rPr lang="en-US" dirty="0"/>
              <a:t>Reconnaissance et </a:t>
            </a:r>
            <a:r>
              <a:rPr lang="en-US" dirty="0" err="1"/>
              <a:t>système</a:t>
            </a:r>
            <a:r>
              <a:rPr lang="en-US" dirty="0"/>
              <a:t> </a:t>
            </a:r>
            <a:r>
              <a:rPr lang="en-US" dirty="0" err="1"/>
              <a:t>d'image</a:t>
            </a:r>
            <a:r>
              <a:rPr lang="en-US" dirty="0"/>
              <a:t>. Par </a:t>
            </a:r>
            <a:r>
              <a:rPr lang="en-US" dirty="0" err="1"/>
              <a:t>exemple-vidéo</a:t>
            </a:r>
            <a:r>
              <a:rPr lang="en-US" dirty="0"/>
              <a:t> surveillance.</a:t>
            </a:r>
          </a:p>
          <a:p>
            <a:pPr>
              <a:buFont typeface="Arial" charset="2"/>
              <a:buChar char="•"/>
            </a:pPr>
            <a:r>
              <a:rPr lang="en-US" dirty="0">
                <a:ea typeface="+mj-lt"/>
                <a:cs typeface="+mj-lt"/>
              </a:rPr>
              <a:t>Reconnaissance de </a:t>
            </a:r>
            <a:r>
              <a:rPr lang="en-US" dirty="0" err="1">
                <a:ea typeface="+mj-lt"/>
                <a:cs typeface="+mj-lt"/>
              </a:rPr>
              <a:t>l'écriture</a:t>
            </a:r>
          </a:p>
          <a:p>
            <a:pPr>
              <a:buFont typeface="Arial" charset="2"/>
              <a:buChar char="•"/>
            </a:pPr>
            <a:r>
              <a:rPr lang="en-US" dirty="0"/>
              <a:t>Jeux: Par </a:t>
            </a:r>
            <a:r>
              <a:rPr lang="en-US" dirty="0" err="1"/>
              <a:t>exemples</a:t>
            </a:r>
            <a:r>
              <a:rPr lang="en-US" dirty="0"/>
              <a:t>-jeu </a:t>
            </a:r>
            <a:r>
              <a:rPr lang="en-US" dirty="0" err="1"/>
              <a:t>d'échecs</a:t>
            </a:r>
            <a:r>
              <a:rPr lang="en-US" dirty="0"/>
              <a:t>, jeu de dames...</a:t>
            </a:r>
          </a:p>
          <a:p>
            <a:pPr>
              <a:buFont typeface="Arial" charset="2"/>
              <a:buChar char="•"/>
            </a:pPr>
            <a:r>
              <a:rPr lang="en-US" dirty="0"/>
              <a:t>Deep Blue-le premier </a:t>
            </a:r>
            <a:r>
              <a:rPr lang="en-US" dirty="0" err="1"/>
              <a:t>ordinateur</a:t>
            </a:r>
            <a:r>
              <a:rPr lang="en-US" dirty="0"/>
              <a:t> à </a:t>
            </a:r>
            <a:r>
              <a:rPr lang="en-US" dirty="0" err="1"/>
              <a:t>battre</a:t>
            </a:r>
            <a:r>
              <a:rPr lang="en-US" dirty="0"/>
              <a:t> un champion du monde </a:t>
            </a:r>
            <a:r>
              <a:rPr lang="en-US" dirty="0" err="1"/>
              <a:t>d'échecs</a:t>
            </a:r>
            <a:r>
              <a:rPr lang="en-US" dirty="0"/>
              <a:t> (Gari Kasparov). :D</a:t>
            </a:r>
          </a:p>
          <a:p>
            <a:pPr>
              <a:buFont typeface="Arial" charset="2"/>
              <a:buChar char="•"/>
            </a:pPr>
            <a:r>
              <a:rPr lang="en-US" dirty="0" err="1"/>
              <a:t>Militaire:l'IA</a:t>
            </a:r>
            <a:r>
              <a:rPr lang="en-US" dirty="0"/>
              <a:t> 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présenté</a:t>
            </a:r>
            <a:r>
              <a:rPr lang="en-US" dirty="0"/>
              <a:t> </a:t>
            </a:r>
            <a:r>
              <a:rPr lang="en-US" dirty="0" err="1"/>
              <a:t>notamment</a:t>
            </a:r>
            <a:r>
              <a:rPr lang="en-US" dirty="0"/>
              <a:t> dans les robots</a:t>
            </a:r>
          </a:p>
        </p:txBody>
      </p:sp>
    </p:spTree>
    <p:extLst>
      <p:ext uri="{BB962C8B-B14F-4D97-AF65-F5344CB8AC3E}">
        <p14:creationId xmlns:p14="http://schemas.microsoft.com/office/powerpoint/2010/main" val="206237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D545-8E83-4377-840B-BD22E92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15723"/>
          </a:xfrm>
        </p:spPr>
        <p:txBody>
          <a:bodyPr/>
          <a:lstStyle/>
          <a:p>
            <a:pPr algn="ctr"/>
            <a:r>
              <a:rPr lang="en-US" dirty="0"/>
              <a:t>Les mots inconnus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6FC-D697-4C68-A828-F428CDE5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2998"/>
            <a:ext cx="8946541" cy="442776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Arial" charset="2"/>
              <a:buChar char="•"/>
            </a:pPr>
            <a:r>
              <a:rPr lang="fr" dirty="0">
                <a:latin typeface="Consolas"/>
              </a:rPr>
              <a:t>S'appuyer sur-</a:t>
            </a:r>
            <a:r>
              <a:rPr lang="fr" dirty="0" err="1">
                <a:latin typeface="Consolas"/>
              </a:rPr>
              <a:t>oslanjati</a:t>
            </a:r>
            <a:r>
              <a:rPr lang="fr" dirty="0">
                <a:latin typeface="Consolas"/>
              </a:rPr>
              <a:t> se na</a:t>
            </a:r>
          </a:p>
          <a:p>
            <a:pPr>
              <a:buFont typeface="Arial" charset="2"/>
              <a:buChar char="•"/>
            </a:pPr>
            <a:r>
              <a:rPr lang="fr" dirty="0">
                <a:latin typeface="Consolas"/>
              </a:rPr>
              <a:t>Fur-</a:t>
            </a:r>
            <a:r>
              <a:rPr lang="fr" dirty="0" err="1">
                <a:latin typeface="Consolas"/>
              </a:rPr>
              <a:t>kao</a:t>
            </a:r>
            <a:endParaRPr lang="fr">
              <a:latin typeface="Consolas"/>
            </a:endParaRPr>
          </a:p>
          <a:p>
            <a:pPr>
              <a:buFont typeface="Arial" charset="2"/>
              <a:buChar char="•"/>
            </a:pPr>
            <a:r>
              <a:rPr lang="fr" dirty="0" err="1">
                <a:latin typeface="Consolas"/>
              </a:rPr>
              <a:t>Temoigner-svedociti</a:t>
            </a:r>
            <a:endParaRPr lang="fr">
              <a:latin typeface="Consolas"/>
            </a:endParaRPr>
          </a:p>
          <a:p>
            <a:pPr>
              <a:buFont typeface="Arial" charset="2"/>
              <a:buChar char="•"/>
            </a:pPr>
            <a:r>
              <a:rPr lang="fr" dirty="0">
                <a:latin typeface="Consolas"/>
              </a:rPr>
              <a:t>S'</a:t>
            </a:r>
            <a:r>
              <a:rPr lang="fr" dirty="0" err="1">
                <a:latin typeface="Consolas"/>
              </a:rPr>
              <a:t>addoser-nagnuti</a:t>
            </a:r>
            <a:r>
              <a:rPr lang="fr" dirty="0">
                <a:latin typeface="Consolas"/>
              </a:rPr>
              <a:t> se </a:t>
            </a:r>
            <a:r>
              <a:rPr lang="fr" dirty="0" err="1">
                <a:latin typeface="Consolas"/>
              </a:rPr>
              <a:t>unazad</a:t>
            </a:r>
          </a:p>
          <a:p>
            <a:pPr>
              <a:buFont typeface="Arial" charset="2"/>
              <a:buChar char="•"/>
            </a:pPr>
            <a:r>
              <a:rPr lang="fr" dirty="0">
                <a:latin typeface="Consolas"/>
              </a:rPr>
              <a:t>Le comportement-</a:t>
            </a:r>
            <a:r>
              <a:rPr lang="fr" dirty="0" err="1">
                <a:latin typeface="Consolas"/>
              </a:rPr>
              <a:t>ponasanje</a:t>
            </a:r>
            <a:endParaRPr lang="fr" dirty="0">
              <a:latin typeface="Consolas"/>
            </a:endParaRPr>
          </a:p>
          <a:p>
            <a:pPr>
              <a:buFont typeface="Arial" charset="2"/>
              <a:buChar char="•"/>
            </a:pPr>
            <a:r>
              <a:rPr lang="en-US" dirty="0">
                <a:ea typeface="+mj-lt"/>
                <a:cs typeface="+mj-lt"/>
              </a:rPr>
              <a:t>Les </a:t>
            </a:r>
            <a:r>
              <a:rPr lang="en-US" dirty="0" err="1">
                <a:ea typeface="+mj-lt"/>
                <a:cs typeface="+mj-lt"/>
              </a:rPr>
              <a:t>réseaux</a:t>
            </a:r>
            <a:r>
              <a:rPr lang="en-US" dirty="0">
                <a:ea typeface="+mj-lt"/>
                <a:cs typeface="+mj-lt"/>
              </a:rPr>
              <a:t> de </a:t>
            </a:r>
            <a:r>
              <a:rPr lang="en-US" dirty="0" err="1">
                <a:ea typeface="+mj-lt"/>
                <a:cs typeface="+mj-lt"/>
              </a:rPr>
              <a:t>neurones-neuronska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mreza</a:t>
            </a:r>
            <a:endParaRPr lang="fr" dirty="0" err="1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Les </a:t>
            </a:r>
            <a:r>
              <a:rPr lang="en-US" dirty="0" err="1">
                <a:ea typeface="+mj-lt"/>
                <a:cs typeface="+mj-lt"/>
              </a:rPr>
              <a:t>arbres</a:t>
            </a:r>
            <a:r>
              <a:rPr lang="en-US" dirty="0">
                <a:ea typeface="+mj-lt"/>
                <a:cs typeface="+mj-lt"/>
              </a:rPr>
              <a:t> de </a:t>
            </a:r>
            <a:r>
              <a:rPr lang="en-US" dirty="0" err="1">
                <a:ea typeface="+mj-lt"/>
                <a:cs typeface="+mj-lt"/>
              </a:rPr>
              <a:t>décision-stabla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odlucivanja</a:t>
            </a:r>
            <a:endParaRPr lang="en-US" dirty="0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Les </a:t>
            </a:r>
            <a:r>
              <a:rPr lang="en-US" dirty="0" err="1">
                <a:ea typeface="+mj-lt"/>
                <a:cs typeface="+mj-lt"/>
              </a:rPr>
              <a:t>systemès</a:t>
            </a:r>
            <a:r>
              <a:rPr lang="en-US" dirty="0">
                <a:ea typeface="+mj-lt"/>
                <a:cs typeface="+mj-lt"/>
              </a:rPr>
              <a:t> experts-</a:t>
            </a:r>
            <a:r>
              <a:rPr lang="en-US" dirty="0" err="1">
                <a:ea typeface="+mj-lt"/>
                <a:cs typeface="+mj-lt"/>
              </a:rPr>
              <a:t>ekspertski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sistemi</a:t>
            </a:r>
            <a:endParaRPr lang="en-US" dirty="0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Les </a:t>
            </a:r>
            <a:r>
              <a:rPr lang="en-US" dirty="0" err="1">
                <a:ea typeface="+mj-lt"/>
                <a:cs typeface="+mj-lt"/>
              </a:rPr>
              <a:t>systemès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logiques</a:t>
            </a:r>
            <a:r>
              <a:rPr lang="en-US" dirty="0">
                <a:ea typeface="+mj-lt"/>
                <a:cs typeface="+mj-lt"/>
              </a:rPr>
              <a:t> de description-</a:t>
            </a:r>
            <a:r>
              <a:rPr lang="en-US" dirty="0" err="1">
                <a:ea typeface="+mj-lt"/>
                <a:cs typeface="+mj-lt"/>
              </a:rPr>
              <a:t>logicki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sistemi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opisa</a:t>
            </a:r>
            <a:endParaRPr lang="en-US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Les </a:t>
            </a:r>
            <a:r>
              <a:rPr lang="en-US" dirty="0" err="1">
                <a:ea typeface="+mj-lt"/>
                <a:cs typeface="+mj-lt"/>
              </a:rPr>
              <a:t>systemès</a:t>
            </a:r>
            <a:r>
              <a:rPr lang="en-US" dirty="0">
                <a:ea typeface="+mj-lt"/>
                <a:cs typeface="+mj-lt"/>
              </a:rPr>
              <a:t> multi agents-</a:t>
            </a:r>
            <a:r>
              <a:rPr lang="en-US" dirty="0" err="1">
                <a:ea typeface="+mj-lt"/>
                <a:cs typeface="+mj-lt"/>
              </a:rPr>
              <a:t>sistemi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visestrukih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agenata</a:t>
            </a:r>
            <a:endParaRPr lang="en-US" dirty="0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 err="1">
                <a:ea typeface="+mj-lt"/>
                <a:cs typeface="+mj-lt"/>
              </a:rPr>
              <a:t>L'algorithme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génétique</a:t>
            </a:r>
            <a:r>
              <a:rPr lang="en-US" dirty="0">
                <a:ea typeface="+mj-lt"/>
                <a:cs typeface="+mj-lt"/>
              </a:rPr>
              <a:t> et </a:t>
            </a:r>
            <a:r>
              <a:rPr lang="en-US" dirty="0" err="1">
                <a:ea typeface="+mj-lt"/>
                <a:cs typeface="+mj-lt"/>
              </a:rPr>
              <a:t>systemès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d'agent-genetski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algoritmi</a:t>
            </a:r>
            <a:r>
              <a:rPr lang="en-US" dirty="0">
                <a:ea typeface="+mj-lt"/>
                <a:cs typeface="+mj-lt"/>
              </a:rPr>
              <a:t> I </a:t>
            </a:r>
            <a:r>
              <a:rPr lang="en-US" dirty="0" err="1">
                <a:ea typeface="+mj-lt"/>
                <a:cs typeface="+mj-lt"/>
              </a:rPr>
              <a:t>sistemi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agenta</a:t>
            </a:r>
            <a:endParaRPr lang="en-US" dirty="0">
              <a:ea typeface="+mj-lt"/>
              <a:cs typeface="+mj-lt"/>
            </a:endParaRPr>
          </a:p>
          <a:p>
            <a:pPr>
              <a:buFont typeface="Arial" charset="2"/>
              <a:buChar char="•"/>
            </a:pPr>
            <a:endParaRPr lang="en-US" dirty="0">
              <a:latin typeface="Century Gothic"/>
            </a:endParaRPr>
          </a:p>
          <a:p>
            <a:pPr>
              <a:buFont typeface="Arial" charset="2"/>
              <a:buChar char="•"/>
            </a:pPr>
            <a:endParaRPr lang="en-US" dirty="0">
              <a:latin typeface="Century Gothic"/>
            </a:endParaRPr>
          </a:p>
          <a:p>
            <a:pPr>
              <a:buFont typeface="Arial" charset="2"/>
              <a:buChar char="•"/>
            </a:pPr>
            <a:endParaRPr lang="fr" dirty="0">
              <a:latin typeface="Consolas"/>
            </a:endParaRPr>
          </a:p>
          <a:p>
            <a:pPr>
              <a:buFont typeface="Arial" charset="2"/>
              <a:buChar char="•"/>
            </a:pPr>
            <a:endParaRPr lang="fr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28955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D545-8E83-4377-840B-BD22E92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15723"/>
          </a:xfrm>
        </p:spPr>
        <p:txBody>
          <a:bodyPr/>
          <a:lstStyle/>
          <a:p>
            <a:pPr algn="ctr"/>
            <a:r>
              <a:rPr lang="en-US" dirty="0"/>
              <a:t>Les mots inconnus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6FC-D697-4C68-A828-F428CDE5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2998"/>
            <a:ext cx="8946541" cy="442776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Les </a:t>
            </a:r>
            <a:r>
              <a:rPr lang="en-US" dirty="0" err="1">
                <a:ea typeface="+mj-lt"/>
                <a:cs typeface="+mj-lt"/>
              </a:rPr>
              <a:t>systemès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basés</a:t>
            </a:r>
            <a:r>
              <a:rPr lang="en-US" dirty="0">
                <a:ea typeface="+mj-lt"/>
                <a:cs typeface="+mj-lt"/>
              </a:rPr>
              <a:t> sur les </a:t>
            </a:r>
            <a:r>
              <a:rPr lang="en-US" dirty="0" err="1">
                <a:ea typeface="+mj-lt"/>
                <a:cs typeface="+mj-lt"/>
              </a:rPr>
              <a:t>règles-sistem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zasnovan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na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pravilima</a:t>
            </a:r>
          </a:p>
          <a:p>
            <a:pPr>
              <a:buFont typeface="Arial,Sans-Serif" charset="2"/>
              <a:buChar char="•"/>
            </a:pPr>
            <a:r>
              <a:rPr lang="en-US" dirty="0" err="1">
                <a:ea typeface="+mj-lt"/>
                <a:cs typeface="+mj-lt"/>
              </a:rPr>
              <a:t>L'expoitaiton</a:t>
            </a:r>
            <a:r>
              <a:rPr lang="en-US" dirty="0">
                <a:ea typeface="+mj-lt"/>
                <a:cs typeface="+mj-lt"/>
              </a:rPr>
              <a:t> de </a:t>
            </a:r>
            <a:r>
              <a:rPr lang="en-US" dirty="0" err="1">
                <a:ea typeface="+mj-lt"/>
                <a:cs typeface="+mj-lt"/>
              </a:rPr>
              <a:t>données-curenje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podataka</a:t>
            </a:r>
            <a:r>
              <a:rPr lang="en-US" dirty="0">
                <a:ea typeface="+mj-lt"/>
                <a:cs typeface="+mj-lt"/>
              </a:rPr>
              <a:t>-(za </a:t>
            </a:r>
            <a:r>
              <a:rPr lang="en-US" dirty="0" err="1">
                <a:ea typeface="+mj-lt"/>
                <a:cs typeface="+mj-lt"/>
              </a:rPr>
              <a:t>ovaj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nisam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siguran</a:t>
            </a:r>
            <a:r>
              <a:rPr lang="en-US" dirty="0">
                <a:ea typeface="+mj-lt"/>
                <a:cs typeface="+mj-lt"/>
              </a:rPr>
              <a:t>) :(</a:t>
            </a:r>
            <a:endParaRPr lang="fr" dirty="0" err="1"/>
          </a:p>
          <a:p>
            <a:pPr>
              <a:buFont typeface="Arial,Sans-Serif" charset="2"/>
              <a:buChar char="•"/>
            </a:pPr>
            <a:r>
              <a:rPr lang="en-US" dirty="0" err="1">
                <a:ea typeface="+mj-lt"/>
                <a:cs typeface="+mj-lt"/>
              </a:rPr>
              <a:t>L'apprentisage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automatique-masinsko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ucenje</a:t>
            </a:r>
            <a:endParaRPr lang="en-US" dirty="0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La discipline </a:t>
            </a:r>
            <a:r>
              <a:rPr lang="en-US" dirty="0" err="1">
                <a:ea typeface="+mj-lt"/>
                <a:cs typeface="+mj-lt"/>
              </a:rPr>
              <a:t>scientifique-naucna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disciplina</a:t>
            </a:r>
            <a:endParaRPr lang="en-US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Le </a:t>
            </a:r>
            <a:r>
              <a:rPr lang="en-US" dirty="0" err="1">
                <a:ea typeface="+mj-lt"/>
                <a:cs typeface="+mj-lt"/>
              </a:rPr>
              <a:t>processus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d'apprentisage-proces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ucenja</a:t>
            </a:r>
            <a:endParaRPr lang="en-US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La </a:t>
            </a:r>
            <a:r>
              <a:rPr lang="en-US" dirty="0" err="1">
                <a:ea typeface="+mj-lt"/>
                <a:cs typeface="+mj-lt"/>
              </a:rPr>
              <a:t>logique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floue-rasplinuta</a:t>
            </a:r>
            <a:r>
              <a:rPr lang="en-US" dirty="0">
                <a:ea typeface="+mj-lt"/>
                <a:cs typeface="+mj-lt"/>
              </a:rPr>
              <a:t>(</a:t>
            </a:r>
            <a:r>
              <a:rPr lang="en-US" dirty="0" err="1">
                <a:ea typeface="+mj-lt"/>
                <a:cs typeface="+mj-lt"/>
              </a:rPr>
              <a:t>fuzi</a:t>
            </a:r>
            <a:r>
              <a:rPr lang="en-US" dirty="0">
                <a:ea typeface="+mj-lt"/>
                <a:cs typeface="+mj-lt"/>
              </a:rPr>
              <a:t>) </a:t>
            </a:r>
            <a:r>
              <a:rPr lang="en-US" dirty="0" err="1">
                <a:ea typeface="+mj-lt"/>
                <a:cs typeface="+mj-lt"/>
              </a:rPr>
              <a:t>logika</a:t>
            </a:r>
            <a:endParaRPr lang="en-US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 err="1">
                <a:latin typeface="Century Gothic"/>
              </a:rPr>
              <a:t>L'échecs-sah</a:t>
            </a:r>
            <a:endParaRPr lang="en-US">
              <a:latin typeface="Century Gothic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latin typeface="Century Gothic"/>
              </a:rPr>
              <a:t>Le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émulation-simulacija</a:t>
            </a:r>
            <a:endParaRPr lang="en-US" dirty="0">
              <a:ea typeface="+mj-lt"/>
              <a:cs typeface="+mj-lt"/>
            </a:endParaRPr>
          </a:p>
          <a:p>
            <a:pPr>
              <a:buFont typeface="Arial,Sans-Serif" charset="2"/>
              <a:buChar char="•"/>
            </a:pPr>
            <a:r>
              <a:rPr lang="en-US" dirty="0">
                <a:ea typeface="+mj-lt"/>
                <a:cs typeface="+mj-lt"/>
              </a:rPr>
              <a:t>Reconnaissance et </a:t>
            </a:r>
            <a:r>
              <a:rPr lang="en-US" dirty="0" err="1">
                <a:ea typeface="+mj-lt"/>
                <a:cs typeface="+mj-lt"/>
              </a:rPr>
              <a:t>système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d'image-prepoznavanje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oblika</a:t>
            </a:r>
            <a:endParaRPr lang="en-US">
              <a:ea typeface="+mj-lt"/>
              <a:cs typeface="+mj-lt"/>
            </a:endParaRPr>
          </a:p>
          <a:p>
            <a:pPr>
              <a:buFont typeface="Arial" charset="2"/>
              <a:buChar char="•"/>
            </a:pPr>
            <a:endParaRPr lang="en-US" dirty="0">
              <a:ea typeface="+mj-lt"/>
              <a:cs typeface="+mj-lt"/>
            </a:endParaRPr>
          </a:p>
          <a:p>
            <a:pPr>
              <a:buFont typeface="Arial" charset="2"/>
              <a:buChar char="•"/>
            </a:pPr>
            <a:endParaRPr lang="en-US" dirty="0">
              <a:latin typeface="Century Gothic"/>
            </a:endParaRPr>
          </a:p>
          <a:p>
            <a:pPr>
              <a:buFont typeface="Arial" charset="2"/>
              <a:buChar char="•"/>
            </a:pPr>
            <a:endParaRPr lang="fr" dirty="0">
              <a:latin typeface="Consolas"/>
            </a:endParaRPr>
          </a:p>
          <a:p>
            <a:pPr>
              <a:buFont typeface="Arial" charset="2"/>
              <a:buChar char="•"/>
            </a:pPr>
            <a:endParaRPr lang="fr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717859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</vt:lpstr>
      <vt:lpstr>Les systèmes intelligents</vt:lpstr>
      <vt:lpstr>Introduction générale</vt:lpstr>
      <vt:lpstr>Qu'est-ce que l'intelligence artificielle</vt:lpstr>
      <vt:lpstr>Pourquoi construire des machines intelligentes</vt:lpstr>
      <vt:lpstr>Les outils de l'IA</vt:lpstr>
      <vt:lpstr>Les techniques</vt:lpstr>
      <vt:lpstr>Quelles sont les grands domaines des applications de l'IA?</vt:lpstr>
      <vt:lpstr>Les mots inconnus</vt:lpstr>
      <vt:lpstr>Les mots inconnus</vt:lpstr>
      <vt:lpstr>  Merci pour votre attention!  Sergej Milic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716</cp:revision>
  <dcterms:created xsi:type="dcterms:W3CDTF">2021-12-07T21:23:43Z</dcterms:created>
  <dcterms:modified xsi:type="dcterms:W3CDTF">2022-10-26T22:00:06Z</dcterms:modified>
</cp:coreProperties>
</file>