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1" r:id="rId11"/>
    <p:sldId id="263" r:id="rId12"/>
    <p:sldId id="264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AE3425CA-4B9D-4420-BB9E-C250DB30E421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7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6A14B861-3779-4E37-8DF0-E9EB3EA96210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53E38388-E864-4553-9937-AE9FC5E50CFC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7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62751E1E-C50D-4FD4-8B1E-ECD78340D9AB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43C83AFB-9E54-459E-8C6D-0913AC3BA5D7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1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F10144B6-0CA7-46BA-A00B-1E68E5C3ED0C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1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0051F549-537C-41EC-B9CC-5B6A9AC2A6A7}" type="datetime1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6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952F8D56-3D0E-48B8-8218-1F3A06A96C62}" type="datetime1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1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E8EC309E-27D4-401F-A74A-DEA16C7B51DC}" type="datetime1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6DEA2B81-2BC3-42D7-B67D-05C685AA80AD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/>
          <a:lstStyle/>
          <a:p>
            <a:fld id="{F0DB8F2B-E487-4905-B553-FB649F2B6F23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69215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.eu/publication/impacts-et-enjeux-ecologiques-des-technologies-blockchains/" TargetMode="External"/><Relationship Id="rId2" Type="http://schemas.openxmlformats.org/officeDocument/2006/relationships/hyperlink" Target="https://www.securities-services.societegenerale.com/fr/insights/views/news/les-enjeux-environnementaux-blockcha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ducoin.com/bitcoin/blockchain-ecologie-duo-gagnant-2023/" TargetMode="External"/><Relationship Id="rId5" Type="http://schemas.openxmlformats.org/officeDocument/2006/relationships/hyperlink" Target="https://fr.linkedin.com/pulse/la-blockchain-et-transition-%C3%A9cologique-sonia-mana%C3%AF" TargetMode="External"/><Relationship Id="rId4" Type="http://schemas.openxmlformats.org/officeDocument/2006/relationships/hyperlink" Target="https://www.adan.eu/publication/les-protocoles-blockchain-et-leur-empreinte-energetiqu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3AB9B125-A1DB-770A-F628-8AF81FBB7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606" r="-1" b="18129"/>
          <a:stretch/>
        </p:blipFill>
        <p:spPr>
          <a:xfrm>
            <a:off x="0" y="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3C4CCC-7E9D-6FFD-3752-ACA581650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69" y="2348242"/>
            <a:ext cx="6071154" cy="2161515"/>
          </a:xfrm>
        </p:spPr>
        <p:txBody>
          <a:bodyPr anchor="t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La blockchain et l’écologie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FCCCD-BBA7-DC9C-4600-26E69202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499" y="663959"/>
            <a:ext cx="2659798" cy="5048553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Uros </a:t>
            </a:r>
            <a:r>
              <a:rPr lang="fr-FR" dirty="0" err="1">
                <a:solidFill>
                  <a:srgbClr val="FFFFFF"/>
                </a:solidFill>
              </a:rPr>
              <a:t>Licina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2022/0352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4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0051-667B-AE93-D08C-31AC9145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L’aspect positif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E630-26C2-2CE1-F1C3-AAD96D10D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RecycleToCoin</a:t>
            </a:r>
            <a:r>
              <a:rPr lang="en-GB" dirty="0"/>
              <a:t> – application blockchain qui </a:t>
            </a:r>
            <a:r>
              <a:rPr lang="en-GB" dirty="0" err="1"/>
              <a:t>va</a:t>
            </a:r>
            <a:r>
              <a:rPr lang="en-GB" dirty="0"/>
              <a:t> aider les gens dans </a:t>
            </a:r>
            <a:r>
              <a:rPr lang="en-GB" dirty="0" err="1"/>
              <a:t>leur</a:t>
            </a:r>
            <a:r>
              <a:rPr lang="en-GB" dirty="0"/>
              <a:t> vie </a:t>
            </a:r>
            <a:r>
              <a:rPr lang="en-GB" dirty="0" err="1"/>
              <a:t>quotidienne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permettant</a:t>
            </a:r>
            <a:r>
              <a:rPr lang="en-GB" dirty="0"/>
              <a:t> </a:t>
            </a:r>
            <a:r>
              <a:rPr lang="en-GB" dirty="0" err="1"/>
              <a:t>l’échange</a:t>
            </a:r>
            <a:r>
              <a:rPr lang="en-GB" dirty="0"/>
              <a:t> de </a:t>
            </a:r>
            <a:r>
              <a:rPr lang="en-GB" dirty="0" err="1"/>
              <a:t>leurs</a:t>
            </a:r>
            <a:r>
              <a:rPr lang="en-GB" dirty="0"/>
              <a:t> affaires </a:t>
            </a:r>
            <a:r>
              <a:rPr lang="en-GB" dirty="0" err="1"/>
              <a:t>d’occasion</a:t>
            </a:r>
            <a:r>
              <a:rPr lang="en-GB" dirty="0"/>
              <a:t> pour les jetons de </a:t>
            </a:r>
            <a:r>
              <a:rPr lang="en-GB" dirty="0" err="1"/>
              <a:t>valeur</a:t>
            </a:r>
            <a:endParaRPr lang="en-GB" dirty="0"/>
          </a:p>
          <a:p>
            <a:r>
              <a:rPr lang="en-GB" dirty="0"/>
              <a:t>En </a:t>
            </a:r>
            <a:r>
              <a:rPr lang="en-GB" dirty="0" err="1"/>
              <a:t>utilisant</a:t>
            </a:r>
            <a:r>
              <a:rPr lang="en-GB" dirty="0"/>
              <a:t> la </a:t>
            </a:r>
            <a:r>
              <a:rPr lang="en-GB" dirty="0" err="1"/>
              <a:t>technologie</a:t>
            </a:r>
            <a:r>
              <a:rPr lang="en-GB" dirty="0"/>
              <a:t> de la blockchain, </a:t>
            </a:r>
            <a:r>
              <a:rPr lang="en-GB" dirty="0" err="1"/>
              <a:t>c’est</a:t>
            </a:r>
            <a:r>
              <a:rPr lang="en-GB" dirty="0"/>
              <a:t> facile à tracer </a:t>
            </a:r>
            <a:r>
              <a:rPr lang="en-GB" dirty="0" err="1"/>
              <a:t>l’empreinte</a:t>
            </a:r>
            <a:r>
              <a:rPr lang="en-GB" dirty="0"/>
              <a:t> </a:t>
            </a:r>
            <a:r>
              <a:rPr lang="en-GB" dirty="0" err="1"/>
              <a:t>carbone</a:t>
            </a:r>
            <a:r>
              <a:rPr lang="en-GB" dirty="0"/>
              <a:t> des </a:t>
            </a:r>
            <a:r>
              <a:rPr lang="en-GB" dirty="0" err="1"/>
              <a:t>différents</a:t>
            </a:r>
            <a:r>
              <a:rPr lang="en-GB" dirty="0"/>
              <a:t> </a:t>
            </a:r>
            <a:r>
              <a:rPr lang="en-GB" dirty="0" err="1"/>
              <a:t>produits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1371A-7F42-4B39-6048-94B53B2E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760" y="3616324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004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B5BC-3EB4-BA20-1D5A-04B527BF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7D04-570B-0748-0E92-CABE76C46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les crypto-monnaies, la consommation énergétique des protocoles autres que </a:t>
            </a:r>
            <a:r>
              <a:rPr lang="fr-FR" dirty="0" err="1"/>
              <a:t>PoW</a:t>
            </a:r>
            <a:r>
              <a:rPr lang="fr-FR" dirty="0"/>
              <a:t>, tels que </a:t>
            </a:r>
            <a:r>
              <a:rPr lang="fr-FR" dirty="0" err="1"/>
              <a:t>PoS</a:t>
            </a:r>
            <a:r>
              <a:rPr lang="fr-FR" dirty="0"/>
              <a:t> (Proof Of </a:t>
            </a:r>
            <a:r>
              <a:rPr lang="fr-FR" dirty="0" err="1"/>
              <a:t>Stake</a:t>
            </a:r>
            <a:r>
              <a:rPr lang="fr-FR" dirty="0"/>
              <a:t>), se veut jusqu’à 99 % inférieure.</a:t>
            </a:r>
          </a:p>
          <a:p>
            <a:r>
              <a:rPr lang="fr-FR" dirty="0"/>
              <a:t>Ether, par exemple, utilise ce protocole</a:t>
            </a:r>
          </a:p>
          <a:p>
            <a:r>
              <a:rPr lang="fr-FR" dirty="0"/>
              <a:t>Le cadre réglementaire européen des </a:t>
            </a:r>
            <a:r>
              <a:rPr lang="fr-FR" dirty="0" err="1"/>
              <a:t>crypto-actifs</a:t>
            </a:r>
            <a:r>
              <a:rPr lang="fr-FR" dirty="0"/>
              <a:t>, a longuement débattu les restrictions sur ces protocoles extrêmement énergivores</a:t>
            </a:r>
          </a:p>
          <a:p>
            <a:r>
              <a:rPr lang="fr-FR" dirty="0"/>
              <a:t>De l’autre coté, la crypto-sphère est bien consciente du défi qu’elle doit relever ; à ce titre, elle a publié une charte qui aspire à la neutralité carbone pour le secteur d’ici à 2040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95394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588E-AAA1-3328-DB59-CB07E880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solutions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6ECAD-FA12-D2D3-5D79-5C1FCB9C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Certains projets ont été conçus en vue d’utiliser la chaleur produite par les dispositifs de minage pour chauffer les écoles, les piscines et les hôpitaux</a:t>
            </a:r>
          </a:p>
          <a:p>
            <a:r>
              <a:rPr lang="fr-FR" dirty="0"/>
              <a:t>Près de 70% des énergies actuellement utilisées pour alimenter l’industrie des crypto-monnaies sont renouvelables</a:t>
            </a:r>
          </a:p>
          <a:p>
            <a:r>
              <a:rPr lang="fr-FR" dirty="0"/>
              <a:t>Pour minimiser l'impact écologique, il est crucial de continuer à développer et à adopter des solutions blockchain plus durables et respectueuses de l'environnement.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36193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8DC9-98A5-A04D-3550-18456288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solutions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FCFD-5ABB-7D41-EDAB-BDC07CBD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69215"/>
            <a:ext cx="6265405" cy="3747384"/>
          </a:xfrm>
        </p:spPr>
        <p:txBody>
          <a:bodyPr>
            <a:normAutofit/>
          </a:bodyPr>
          <a:lstStyle/>
          <a:p>
            <a:r>
              <a:rPr lang="fr-FR" dirty="0"/>
              <a:t>La blockchain peut aider à réduire la consommation d'énergie en éliminant les intermédiaires dans les transactions</a:t>
            </a:r>
          </a:p>
          <a:p>
            <a:r>
              <a:rPr lang="en-GB" b="0" i="0" dirty="0">
                <a:effectLst/>
                <a:latin typeface="-apple-system"/>
              </a:rPr>
              <a:t>Les transactions</a:t>
            </a:r>
            <a:r>
              <a:rPr lang="fr-FR" b="0" i="0" dirty="0">
                <a:effectLst/>
                <a:latin typeface="-apple-system"/>
              </a:rPr>
              <a:t> sans nécessiter l'intervention d'une tierce partie qui consomme de l'énergie pour valider la transaction</a:t>
            </a:r>
          </a:p>
          <a:p>
            <a:r>
              <a:rPr lang="fr-FR" dirty="0">
                <a:latin typeface="-apple-system"/>
              </a:rPr>
              <a:t>L</a:t>
            </a:r>
            <a:r>
              <a:rPr lang="fr-FR" b="0" i="0" dirty="0">
                <a:effectLst/>
                <a:latin typeface="-apple-system"/>
              </a:rPr>
              <a:t>es mineurs peuvent choisir leurs sources d’énergie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4F56A-59EA-CF26-C178-F363D2F8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032" y="2487686"/>
            <a:ext cx="2923216" cy="291044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0667250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0F9D-818E-F4CA-A5C7-E81300FD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Vocabulaire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378AF-EF71-3F2A-138A-1EA209F37E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</a:t>
            </a:r>
            <a:r>
              <a:rPr lang="en-GB" dirty="0"/>
              <a:t>ensemble – </a:t>
            </a:r>
            <a:r>
              <a:rPr lang="en-GB" dirty="0" err="1"/>
              <a:t>skup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le </a:t>
            </a:r>
            <a:r>
              <a:rPr lang="en-GB" dirty="0" err="1"/>
              <a:t>nœud</a:t>
            </a:r>
            <a:r>
              <a:rPr lang="en-GB" dirty="0"/>
              <a:t> – </a:t>
            </a:r>
            <a:r>
              <a:rPr lang="sr-Latn-RS" dirty="0"/>
              <a:t>čvor</a:t>
            </a:r>
          </a:p>
          <a:p>
            <a:pPr marL="0" indent="0">
              <a:buNone/>
            </a:pPr>
            <a:r>
              <a:rPr lang="en-GB" dirty="0"/>
              <a:t>les données – </a:t>
            </a:r>
            <a:r>
              <a:rPr lang="en-GB" dirty="0" err="1"/>
              <a:t>podaci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les </a:t>
            </a:r>
            <a:r>
              <a:rPr lang="en-GB" dirty="0" err="1"/>
              <a:t>enjeux</a:t>
            </a:r>
            <a:r>
              <a:rPr lang="en-GB" dirty="0"/>
              <a:t>/les </a:t>
            </a:r>
            <a:r>
              <a:rPr lang="en-GB" dirty="0" err="1"/>
              <a:t>défis</a:t>
            </a:r>
            <a:r>
              <a:rPr lang="en-GB" dirty="0"/>
              <a:t> – </a:t>
            </a:r>
            <a:r>
              <a:rPr lang="en-GB" dirty="0" err="1"/>
              <a:t>izazovi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le tier de </a:t>
            </a:r>
            <a:r>
              <a:rPr lang="en-GB" dirty="0" err="1"/>
              <a:t>confiance</a:t>
            </a:r>
            <a:r>
              <a:rPr lang="en-GB" dirty="0"/>
              <a:t> – </a:t>
            </a:r>
            <a:r>
              <a:rPr lang="sr-Latn-RS" dirty="0"/>
              <a:t>treća stranka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comportement durable – prendre conscience de l’environnement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FFDE92-02F0-9385-FF4C-70F413C0C3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consommation énergétique – </a:t>
            </a:r>
            <a:r>
              <a:rPr lang="fr-FR" dirty="0" err="1"/>
              <a:t>energetska</a:t>
            </a:r>
            <a:r>
              <a:rPr lang="fr-FR" dirty="0"/>
              <a:t> </a:t>
            </a:r>
            <a:r>
              <a:rPr lang="fr-FR" dirty="0" err="1"/>
              <a:t>potro</a:t>
            </a:r>
            <a:r>
              <a:rPr lang="sr-Latn-RS" dirty="0"/>
              <a:t>šnja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énergivore – un objet qui utilise beaucoup d’énergie</a:t>
            </a:r>
          </a:p>
          <a:p>
            <a:pPr marL="0" indent="0">
              <a:buNone/>
            </a:pPr>
            <a:r>
              <a:rPr lang="fr-FR" dirty="0"/>
              <a:t>la provenance – la source</a:t>
            </a:r>
          </a:p>
          <a:p>
            <a:pPr marL="0" indent="0">
              <a:buNone/>
            </a:pPr>
            <a:r>
              <a:rPr lang="fr-FR" dirty="0"/>
              <a:t>l’énergie renouvelable – </a:t>
            </a:r>
            <a:r>
              <a:rPr lang="fr-FR" dirty="0" err="1"/>
              <a:t>obnovljiva</a:t>
            </a:r>
            <a:r>
              <a:rPr lang="fr-FR" dirty="0"/>
              <a:t> </a:t>
            </a:r>
            <a:r>
              <a:rPr lang="fr-FR" dirty="0" err="1"/>
              <a:t>energija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l’empreinte carbone – </a:t>
            </a:r>
            <a:r>
              <a:rPr lang="fr-FR" dirty="0" err="1"/>
              <a:t>karbonski</a:t>
            </a:r>
            <a:r>
              <a:rPr lang="fr-FR" dirty="0"/>
              <a:t> </a:t>
            </a:r>
            <a:r>
              <a:rPr lang="fr-FR" dirty="0" err="1"/>
              <a:t>otisak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20666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2E11-0DF0-340B-8D0C-C4596C39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Sitographie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2CDAC-3427-3AA4-CDEB-2D8F3096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69215"/>
            <a:ext cx="9488999" cy="3802196"/>
          </a:xfrm>
        </p:spPr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https://www.securities-services.societegenerale.com/fr/insights/views/news/les-enjeux-environnementaux-blockchain/</a:t>
            </a:r>
            <a:endParaRPr lang="en-GB" dirty="0"/>
          </a:p>
          <a:p>
            <a:r>
              <a:rPr lang="en-GB" dirty="0">
                <a:hlinkClick r:id="rId3"/>
              </a:rPr>
              <a:t>https://www.adan.eu/publication/impacts-et-enjeux-ecologiques-des-technologies-blockchains/</a:t>
            </a:r>
            <a:endParaRPr lang="en-GB" dirty="0"/>
          </a:p>
          <a:p>
            <a:r>
              <a:rPr lang="en-GB" dirty="0">
                <a:hlinkClick r:id="rId4"/>
              </a:rPr>
              <a:t>https://www.adan.eu/publication/les-protocoles-blockchain-et-leur-empreinte-energetique/</a:t>
            </a:r>
            <a:endParaRPr lang="en-GB" dirty="0"/>
          </a:p>
          <a:p>
            <a:r>
              <a:rPr lang="en-GB" dirty="0">
                <a:hlinkClick r:id="rId5"/>
              </a:rPr>
              <a:t>https://fr.linkedin.com/pulse/la-blockchain-et-transition-%C3%A9cologique-sonia-mana%C3%AF</a:t>
            </a:r>
            <a:endParaRPr lang="en-GB" dirty="0"/>
          </a:p>
          <a:p>
            <a:r>
              <a:rPr lang="en-GB" dirty="0">
                <a:hlinkClick r:id="rId6"/>
              </a:rPr>
              <a:t>https://journalducoin.com/bitcoin/blockchain-ecologie-duo-gagnant-2023/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17880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0191-3EDE-81F2-2667-86B70AE1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la blockchain?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08052-0FD1-1832-83E2-E5048C9D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technologie de registre distribué qui permet de stocker et de transmettre des informations de manière transparente, sécurisée et sans intermédiaire</a:t>
            </a:r>
          </a:p>
          <a:p>
            <a:r>
              <a:rPr lang="fr-FR" dirty="0"/>
              <a:t>Chaque ordinateur d’un réseau qu’on l’appelle ¨le nœud¨, est comme un poste de contrôle et il ajoute le bloc des données sur une chaîne </a:t>
            </a:r>
            <a:r>
              <a:rPr lang="en-GB" dirty="0"/>
              <a:t>(</a:t>
            </a:r>
            <a:r>
              <a:rPr lang="en-GB" dirty="0" err="1"/>
              <a:t>sauf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les </a:t>
            </a:r>
            <a:r>
              <a:rPr lang="en-GB" dirty="0" err="1"/>
              <a:t>informations</a:t>
            </a:r>
            <a:r>
              <a:rPr lang="en-GB" dirty="0"/>
              <a:t> du bloc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inexactes</a:t>
            </a:r>
            <a:r>
              <a:rPr lang="en-GB" dirty="0"/>
              <a:t>)</a:t>
            </a:r>
          </a:p>
          <a:p>
            <a:r>
              <a:rPr lang="en-GB" dirty="0"/>
              <a:t>La blockchain se </a:t>
            </a:r>
            <a:r>
              <a:rPr lang="en-GB" dirty="0" err="1"/>
              <a:t>construit</a:t>
            </a:r>
            <a:r>
              <a:rPr lang="en-GB" dirty="0"/>
              <a:t> </a:t>
            </a:r>
            <a:r>
              <a:rPr lang="en-GB" dirty="0" err="1"/>
              <a:t>progressivement</a:t>
            </a:r>
            <a:endParaRPr lang="en-GB" dirty="0"/>
          </a:p>
          <a:p>
            <a:r>
              <a:rPr lang="en-GB" dirty="0"/>
              <a:t>Elle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fortement</a:t>
            </a:r>
            <a:r>
              <a:rPr lang="en-GB" dirty="0"/>
              <a:t> </a:t>
            </a:r>
            <a:r>
              <a:rPr lang="en-GB" dirty="0" err="1"/>
              <a:t>reliée</a:t>
            </a:r>
            <a:r>
              <a:rPr lang="en-GB" dirty="0"/>
              <a:t> avec les </a:t>
            </a:r>
            <a:r>
              <a:rPr lang="en-GB" dirty="0" err="1"/>
              <a:t>protocoles</a:t>
            </a:r>
            <a:r>
              <a:rPr lang="en-GB" dirty="0"/>
              <a:t> qui </a:t>
            </a:r>
            <a:r>
              <a:rPr lang="en-GB" dirty="0" err="1"/>
              <a:t>gérent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fonctionnement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81425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8D90-5DD6-F142-DBC7-9C9C26A5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489000" cy="1128822"/>
          </a:xfrm>
        </p:spPr>
        <p:txBody>
          <a:bodyPr>
            <a:normAutofit/>
          </a:bodyPr>
          <a:lstStyle/>
          <a:p>
            <a:r>
              <a:rPr lang="fr-FR" dirty="0"/>
              <a:t>Les protocoles blockchain?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CAA7-06D0-8983-1383-BB627518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96199"/>
            <a:ext cx="3480354" cy="3747384"/>
          </a:xfrm>
        </p:spPr>
        <p:txBody>
          <a:bodyPr>
            <a:normAutofit/>
          </a:bodyPr>
          <a:lstStyle/>
          <a:p>
            <a:r>
              <a:rPr lang="fr-FR" dirty="0"/>
              <a:t>L’ensemble de règles et de procédures qui définissent comment les données sont structurées; partagées et validées dans un réseau de participants</a:t>
            </a:r>
          </a:p>
          <a:p>
            <a:r>
              <a:rPr lang="fr-FR" dirty="0"/>
              <a:t>Il s’agit de quelques éléments principaux</a:t>
            </a:r>
          </a:p>
          <a:p>
            <a:endParaRPr lang="en-GB" dirty="0"/>
          </a:p>
        </p:txBody>
      </p:sp>
      <p:pic>
        <p:nvPicPr>
          <p:cNvPr id="4" name="Picture 3" descr="A close-up of a chain&#10;&#10;Description automatically generated">
            <a:extLst>
              <a:ext uri="{FF2B5EF4-FFF2-40B4-BE49-F238E27FC236}">
                <a16:creationId xmlns:a16="http://schemas.microsoft.com/office/drawing/2014/main" id="{A7B967C7-6703-E421-4A95-8D54699F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46" y="2318565"/>
            <a:ext cx="5352816" cy="333608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9134008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A1BB-F53A-F6F1-8C41-8838E184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d’un protocole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622A8-F731-B790-476B-7EBFE8B315B4}"/>
              </a:ext>
            </a:extLst>
          </p:cNvPr>
          <p:cNvSpPr txBox="1"/>
          <p:nvPr/>
        </p:nvSpPr>
        <p:spPr>
          <a:xfrm>
            <a:off x="841248" y="1878345"/>
            <a:ext cx="2094457" cy="155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AFF42-BFEC-7044-5701-2540D132EEB1}"/>
              </a:ext>
            </a:extLst>
          </p:cNvPr>
          <p:cNvSpPr txBox="1"/>
          <p:nvPr/>
        </p:nvSpPr>
        <p:spPr>
          <a:xfrm>
            <a:off x="672807" y="1878345"/>
            <a:ext cx="1968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Consensus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mécanisme par lequel les participants du réseau s'accordent sur la validité des transactions et sur l'état actuel de la blockchain.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ABFA1-2349-B45B-FF7D-327A792E3506}"/>
              </a:ext>
            </a:extLst>
          </p:cNvPr>
          <p:cNvSpPr txBox="1"/>
          <p:nvPr/>
        </p:nvSpPr>
        <p:spPr>
          <a:xfrm>
            <a:off x="2641540" y="1878344"/>
            <a:ext cx="2094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Cryptographie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protocoles blockchain utilisent des techniques cryptographiques pour sécuriser les transactions et garantir l'intégrité des données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5FF50-CE5F-7675-E7DE-C520A86D3751}"/>
              </a:ext>
            </a:extLst>
          </p:cNvPr>
          <p:cNvSpPr txBox="1"/>
          <p:nvPr/>
        </p:nvSpPr>
        <p:spPr>
          <a:xfrm>
            <a:off x="4622740" y="1878344"/>
            <a:ext cx="2094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Structure des Données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Les blockchains organisent les transactions en blocs, chaque bloc contenant un ensemble de transactions validées et un lien cryptographique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F7F28-FA7D-591B-6154-AB813B2253C6}"/>
              </a:ext>
            </a:extLst>
          </p:cNvPr>
          <p:cNvSpPr txBox="1"/>
          <p:nvPr/>
        </p:nvSpPr>
        <p:spPr>
          <a:xfrm>
            <a:off x="6536289" y="1878344"/>
            <a:ext cx="2094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4. Décentralisation</a:t>
            </a:r>
          </a:p>
          <a:p>
            <a:endParaRPr lang="fr-FR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Chaque nœud du réseau possède une copie de la blockchain et participe à la validation des transactions, ce qui élimine le besoin d'un tiers de confiance.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0498E-163A-903C-66D1-34D189397543}"/>
              </a:ext>
            </a:extLst>
          </p:cNvPr>
          <p:cNvSpPr txBox="1"/>
          <p:nvPr/>
        </p:nvSpPr>
        <p:spPr>
          <a:xfrm>
            <a:off x="8630746" y="1878343"/>
            <a:ext cx="2094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5. Sécurité et Immutabilité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fois qu'un bloc est ajouté à la blockchain, il est extrêmement difficile de le modifier en raison des liens cryptographiques qui relient les blocs entre eux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758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1541-C7DA-A4DE-E1EB-18DA565E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C435-35F3-29B1-AB27-3419EA82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69214"/>
            <a:ext cx="5543510" cy="4236003"/>
          </a:xfrm>
        </p:spPr>
        <p:txBody>
          <a:bodyPr/>
          <a:lstStyle/>
          <a:p>
            <a:r>
              <a:rPr lang="fr-FR" dirty="0"/>
              <a:t>Les applications sont vastes et ils incluent de nombreux secteurs. Par </a:t>
            </a:r>
            <a:r>
              <a:rPr lang="fr-FR" dirty="0" err="1"/>
              <a:t>example</a:t>
            </a:r>
            <a:r>
              <a:rPr lang="fr-FR" dirty="0"/>
              <a:t>:</a:t>
            </a:r>
          </a:p>
          <a:p>
            <a:pPr marL="457200" indent="-457200">
              <a:buAutoNum type="arabicPeriod"/>
            </a:pPr>
            <a:r>
              <a:rPr lang="fr-FR" dirty="0"/>
              <a:t>Cryptomonnaies,</a:t>
            </a:r>
          </a:p>
          <a:p>
            <a:pPr marL="457200" indent="-457200">
              <a:buAutoNum type="arabicPeriod"/>
            </a:pPr>
            <a:r>
              <a:rPr lang="fr-FR" dirty="0"/>
              <a:t>Santé,</a:t>
            </a:r>
          </a:p>
          <a:p>
            <a:pPr marL="457200" indent="-457200">
              <a:buAutoNum type="arabicPeriod"/>
            </a:pPr>
            <a:r>
              <a:rPr lang="fr-FR" dirty="0"/>
              <a:t>Vote électronique,</a:t>
            </a:r>
          </a:p>
          <a:p>
            <a:pPr marL="457200" indent="-457200">
              <a:buAutoNum type="arabicPeriod"/>
            </a:pPr>
            <a:r>
              <a:rPr lang="en-GB" dirty="0" err="1"/>
              <a:t>Propriéte</a:t>
            </a:r>
            <a:r>
              <a:rPr lang="en-GB" dirty="0"/>
              <a:t> </a:t>
            </a:r>
            <a:r>
              <a:rPr lang="en-GB" dirty="0" err="1"/>
              <a:t>intelectuelle</a:t>
            </a:r>
            <a:r>
              <a:rPr lang="en-GB" dirty="0"/>
              <a:t> et droits </a:t>
            </a:r>
            <a:r>
              <a:rPr lang="en-GB" dirty="0" err="1"/>
              <a:t>d’auteurs</a:t>
            </a:r>
            <a:r>
              <a:rPr lang="en-GB" dirty="0"/>
              <a:t>,</a:t>
            </a:r>
          </a:p>
          <a:p>
            <a:pPr marL="457200" indent="-457200">
              <a:buAutoNum type="arabicPeriod"/>
            </a:pPr>
            <a:r>
              <a:rPr lang="en-GB" dirty="0" err="1"/>
              <a:t>Contrats</a:t>
            </a:r>
            <a:r>
              <a:rPr lang="en-GB" dirty="0"/>
              <a:t> </a:t>
            </a:r>
            <a:r>
              <a:rPr lang="en-GB" dirty="0" err="1"/>
              <a:t>intelligents</a:t>
            </a:r>
            <a:r>
              <a:rPr lang="en-GB" dirty="0"/>
              <a:t>,</a:t>
            </a:r>
          </a:p>
          <a:p>
            <a:pPr marL="457200" indent="-457200">
              <a:buAutoNum type="arabicPeriod"/>
            </a:pPr>
            <a:r>
              <a:rPr lang="en-GB" dirty="0" err="1"/>
              <a:t>Énergie</a:t>
            </a:r>
            <a:r>
              <a:rPr lang="en-GB" dirty="0"/>
              <a:t> (</a:t>
            </a:r>
            <a:r>
              <a:rPr lang="fr-FR" dirty="0"/>
              <a:t>solaire</a:t>
            </a:r>
            <a:r>
              <a:rPr lang="en-GB" dirty="0"/>
              <a:t>),…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9081C-1328-8027-A32D-79E4BA82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532" y="552782"/>
            <a:ext cx="2660452" cy="1581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6FA5B-CAED-9B04-2D3B-BF647589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757" y="4483378"/>
            <a:ext cx="2384112" cy="1347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CE28A-3B42-3B6F-A80B-E57A4652F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758" y="2253947"/>
            <a:ext cx="3424039" cy="21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939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85C9-F2B5-4B91-A225-EEC7D641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environnementaux de la blockchain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1A2B-6DEC-1190-FB3E-CE452252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78345"/>
            <a:ext cx="9489000" cy="402678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Technologie sous-jacente aux cryptomonnaies a l’impact sur l’environnement</a:t>
            </a:r>
            <a:endParaRPr lang="en-GB" dirty="0"/>
          </a:p>
          <a:p>
            <a:r>
              <a:rPr lang="en-GB" dirty="0" err="1"/>
              <a:t>C’est</a:t>
            </a:r>
            <a:r>
              <a:rPr lang="en-GB" dirty="0"/>
              <a:t> la consummation </a:t>
            </a:r>
            <a:r>
              <a:rPr lang="en-GB" dirty="0" err="1"/>
              <a:t>électrique</a:t>
            </a:r>
            <a:r>
              <a:rPr lang="en-GB" dirty="0"/>
              <a:t> et </a:t>
            </a:r>
            <a:r>
              <a:rPr lang="en-GB" dirty="0" err="1"/>
              <a:t>l’empreinte</a:t>
            </a:r>
            <a:r>
              <a:rPr lang="en-GB" dirty="0"/>
              <a:t> </a:t>
            </a:r>
            <a:r>
              <a:rPr lang="en-GB" dirty="0" err="1"/>
              <a:t>carbone</a:t>
            </a:r>
            <a:endParaRPr lang="en-GB" dirty="0"/>
          </a:p>
          <a:p>
            <a:r>
              <a:rPr lang="fr-FR" dirty="0"/>
              <a:t>Dans un monde dans lequel le changement climatique est une priorité absolue, l’un des protocoles utilisés, </a:t>
            </a:r>
            <a:r>
              <a:rPr lang="fr-FR" dirty="0" err="1"/>
              <a:t>PoW</a:t>
            </a:r>
            <a:r>
              <a:rPr lang="fr-FR" dirty="0"/>
              <a:t> (Proof Of Work) = </a:t>
            </a:r>
            <a:r>
              <a:rPr lang="en-GB" dirty="0"/>
              <a:t>&gt; </a:t>
            </a:r>
            <a:r>
              <a:rPr lang="fr-FR" dirty="0"/>
              <a:t>le consensus, est vivement critiqué, en raison de sa nature énergivore</a:t>
            </a:r>
          </a:p>
          <a:p>
            <a:r>
              <a:rPr lang="fr-FR" dirty="0"/>
              <a:t>Cette critique s’inscrit dans les analyses de la consommation électrique liée à l’activité de la blockchain</a:t>
            </a:r>
          </a:p>
          <a:p>
            <a:r>
              <a:rPr lang="fr-FR" dirty="0"/>
              <a:t>Les grandes fermes de minage sont parfois situées dans des régions où l'électricité est produite de manière peu écologique.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10957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B09F-1F7F-DFBC-F4A2-7C10E6DE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environnementaux de la blockchain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DB4C-7D4F-6F1F-37E1-F7A886F0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 le Bitcoin était un pays, il serait le 6e plus grand consommateur d’électricité</a:t>
            </a:r>
          </a:p>
          <a:p>
            <a:r>
              <a:rPr lang="fr-FR" dirty="0"/>
              <a:t>Il est admis que le protocole </a:t>
            </a:r>
            <a:r>
              <a:rPr lang="fr-FR" dirty="0" err="1"/>
              <a:t>PoW</a:t>
            </a:r>
            <a:r>
              <a:rPr lang="fr-FR" dirty="0"/>
              <a:t>, qui sous-tend la capitalisation de 65 % des crypto-monnaies, est un grand consommateur d’énergie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B35EB-87FD-F3A1-1444-DAD28677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067" y="3934123"/>
            <a:ext cx="2717181" cy="188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593890-2DA5-7219-DDC0-31F3F3EC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421582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075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B287-0D36-B831-47EC-1D28908D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8FF34-2008-9813-A77C-978DC6CB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3C3F4-40D7-621F-2543-8D05B4F9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356" y="601716"/>
            <a:ext cx="7200783" cy="52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15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3636-26A7-0A72-567C-E359FE97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L’aspect positif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6969-22B3-80AE-7A48-B8BB4662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69215"/>
            <a:ext cx="7243973" cy="374738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blockchain peut être utilisée pour encourager les comportements durables</a:t>
            </a:r>
          </a:p>
          <a:p>
            <a:r>
              <a:rPr lang="fr-FR" dirty="0"/>
              <a:t>L</a:t>
            </a:r>
            <a:r>
              <a:rPr lang="fr-FR" b="0" i="0" dirty="0">
                <a:effectLst/>
              </a:rPr>
              <a:t>es entreprises peuvent créer des systèmes de récompenses basés sur la blockchain pour encourager les clients à recycler ou à réduire leur consommation d'énergie</a:t>
            </a:r>
          </a:p>
          <a:p>
            <a:r>
              <a:rPr lang="fr-FR" dirty="0"/>
              <a:t>Aussi, ils peuvent utiliser </a:t>
            </a:r>
            <a:r>
              <a:rPr lang="fr-FR" b="0" i="0" dirty="0">
                <a:effectLst/>
              </a:rPr>
              <a:t>la blockchain pour suivre la provenance des matières premières et s'assurer qu'elles sont recyclées de manière appropriée</a:t>
            </a:r>
          </a:p>
          <a:p>
            <a:r>
              <a:rPr lang="fr-FR" dirty="0"/>
              <a:t>Facilitation de financement de projets écologiques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BA0C5-7E40-F306-6D37-1ADA67F35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48" y="126911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7961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imeo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876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Elephant</vt:lpstr>
      <vt:lpstr>Univers Condensed</vt:lpstr>
      <vt:lpstr>MimeoVTI</vt:lpstr>
      <vt:lpstr>La blockchain et l’écologie</vt:lpstr>
      <vt:lpstr>Qu’est-ce que la blockchain?</vt:lpstr>
      <vt:lpstr>Les protocoles blockchain?</vt:lpstr>
      <vt:lpstr>Les éléments d’un protocole</vt:lpstr>
      <vt:lpstr>Application</vt:lpstr>
      <vt:lpstr>Les enjeux environnementaux de la blockchain</vt:lpstr>
      <vt:lpstr>Les enjeux environnementaux de la blockchain</vt:lpstr>
      <vt:lpstr>PowerPoint Presentation</vt:lpstr>
      <vt:lpstr>L’aspect positif</vt:lpstr>
      <vt:lpstr>L’aspect positif</vt:lpstr>
      <vt:lpstr>Les solutions</vt:lpstr>
      <vt:lpstr>Les solutions</vt:lpstr>
      <vt:lpstr>Les solutions</vt:lpstr>
      <vt:lpstr>Vocabulaire</vt:lpstr>
      <vt:lpstr>Sitographie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blockchain et l’écologie</dc:title>
  <dc:creator>Uros L</dc:creator>
  <cp:lastModifiedBy>Uros L</cp:lastModifiedBy>
  <cp:revision>8</cp:revision>
  <dcterms:created xsi:type="dcterms:W3CDTF">2024-05-15T13:27:12Z</dcterms:created>
  <dcterms:modified xsi:type="dcterms:W3CDTF">2024-05-15T23:30:24Z</dcterms:modified>
</cp:coreProperties>
</file>