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99" r:id="rId2"/>
    <p:sldId id="314" r:id="rId3"/>
    <p:sldId id="353" r:id="rId4"/>
    <p:sldId id="346" r:id="rId5"/>
    <p:sldId id="347" r:id="rId6"/>
    <p:sldId id="355" r:id="rId7"/>
    <p:sldId id="356" r:id="rId8"/>
    <p:sldId id="352" r:id="rId9"/>
    <p:sldId id="354" r:id="rId10"/>
    <p:sldId id="362" r:id="rId11"/>
    <p:sldId id="348" r:id="rId12"/>
    <p:sldId id="350" r:id="rId13"/>
    <p:sldId id="351" r:id="rId14"/>
    <p:sldId id="349" r:id="rId15"/>
    <p:sldId id="364" r:id="rId16"/>
    <p:sldId id="365" r:id="rId17"/>
    <p:sldId id="366" r:id="rId18"/>
    <p:sldId id="377" r:id="rId19"/>
    <p:sldId id="375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15" r:id="rId28"/>
    <p:sldId id="357" r:id="rId29"/>
    <p:sldId id="358" r:id="rId30"/>
    <p:sldId id="359" r:id="rId31"/>
    <p:sldId id="360" r:id="rId32"/>
    <p:sldId id="361" r:id="rId33"/>
    <p:sldId id="363" r:id="rId34"/>
    <p:sldId id="320" r:id="rId35"/>
    <p:sldId id="378" r:id="rId36"/>
    <p:sldId id="380" r:id="rId37"/>
    <p:sldId id="379" r:id="rId38"/>
    <p:sldId id="382" r:id="rId39"/>
    <p:sldId id="381" r:id="rId40"/>
    <p:sldId id="385" r:id="rId41"/>
    <p:sldId id="384" r:id="rId42"/>
    <p:sldId id="383" r:id="rId43"/>
    <p:sldId id="386" r:id="rId44"/>
    <p:sldId id="387" r:id="rId45"/>
    <p:sldId id="388" r:id="rId46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8" autoAdjust="0"/>
    <p:restoredTop sz="94624" autoAdjust="0"/>
  </p:normalViewPr>
  <p:slideViewPr>
    <p:cSldViewPr>
      <p:cViewPr>
        <p:scale>
          <a:sx n="50" d="100"/>
          <a:sy n="50" d="100"/>
        </p:scale>
        <p:origin x="-810" y="576"/>
      </p:cViewPr>
      <p:guideLst>
        <p:guide orient="horz" pos="2976"/>
        <p:guide pos="2880"/>
      </p:guideLst>
    </p:cSldViewPr>
  </p:slideViewPr>
  <p:outlineViewPr>
    <p:cViewPr>
      <p:scale>
        <a:sx n="33" d="100"/>
        <a:sy n="33" d="100"/>
      </p:scale>
      <p:origin x="0" y="2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90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09B0C-C6EE-4932-990E-C91B3D6A6122}" type="datetimeFigureOut">
              <a:rPr lang="en-US" smtClean="0"/>
              <a:pPr/>
              <a:t>9/23/2012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E2A57-ED8F-48A9-930F-11BF412CFE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E2A57-ED8F-48A9-930F-11BF412CFE9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6185"/>
            <a:ext cx="205740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6185"/>
            <a:ext cx="601980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75618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1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9/23/2012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9/23/2012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9/23/2012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9/23/2012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13467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9/23/2012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7156451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9/23/2012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5AC10-1E04-4C64-84AA-DEEEB2228BEB}" type="datetimeFigureOut">
              <a:rPr lang="en-US" smtClean="0"/>
              <a:pPr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8475134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hyperlink" Target="http://3.bp.blogspot.com/_PJX99afNok0/RoQV1AGEN2I/AAAAAAAAARA/8ygJgaV1UI4/s1600-h/figure+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anoservices.com/services/mep-design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anoservices.com/services/mep-design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dskmedia.com/revit_2009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dskmedia.com/revit_2009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autodesk.com/adsk/files/revit_architecture_2011_user_guide_en.pdf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ecbytes.com/feature/2010/RevitTechnologyConference2010.htm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vitconference.com/rtc2011au/index.htm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vitconference.com/rtc2011au/index.htm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david-miller.co.uk/george-eliot-school" TargetMode="External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sa.autodesk.com/revit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REVIT Architecture 2012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err="1" smtClean="0"/>
              <a:t>Kurs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Principi</a:t>
            </a:r>
            <a:r>
              <a:rPr lang="en-US" sz="2800" b="1" dirty="0" smtClean="0"/>
              <a:t> CAAD-a, </a:t>
            </a:r>
            <a:r>
              <a:rPr lang="en-US" sz="2800" b="1" dirty="0" err="1" smtClean="0"/>
              <a:t>Predavanje</a:t>
            </a:r>
            <a:r>
              <a:rPr lang="en-US" sz="2800" b="1" dirty="0" smtClean="0"/>
              <a:t> 7</a:t>
            </a:r>
            <a:br>
              <a:rPr lang="en-US" sz="2800" b="1" dirty="0" smtClean="0"/>
            </a:br>
            <a:r>
              <a:rPr lang="en-US" sz="2100" b="1" dirty="0" err="1" smtClean="0"/>
              <a:t>Univerzitet</a:t>
            </a:r>
            <a:r>
              <a:rPr lang="en-US" sz="2100" b="1" dirty="0" smtClean="0"/>
              <a:t> u </a:t>
            </a:r>
            <a:r>
              <a:rPr lang="en-US" sz="2100" b="1" dirty="0" err="1" smtClean="0"/>
              <a:t>Beogradu</a:t>
            </a:r>
            <a:r>
              <a:rPr lang="en-US" sz="2100" b="1" dirty="0" smtClean="0"/>
              <a:t>, </a:t>
            </a:r>
            <a:r>
              <a:rPr lang="en-US" sz="2100" b="1" dirty="0" err="1" smtClean="0"/>
              <a:t>Arhitektonski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fakultet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7493000"/>
            <a:ext cx="7010400" cy="812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Dr Mirjana Devetakovic</a:t>
            </a:r>
            <a:r>
              <a:rPr lang="sr-Latn-RS" sz="1800" b="1" dirty="0" smtClean="0">
                <a:solidFill>
                  <a:schemeClr val="tx1"/>
                </a:solidFill>
              </a:rPr>
              <a:t>, dipl. </a:t>
            </a:r>
            <a:r>
              <a:rPr lang="en-US" sz="1800" b="1" dirty="0" smtClean="0">
                <a:solidFill>
                  <a:schemeClr val="tx1"/>
                </a:solidFill>
              </a:rPr>
              <a:t>I</a:t>
            </a:r>
            <a:r>
              <a:rPr lang="sr-Latn-RS" sz="1800" b="1" dirty="0" smtClean="0">
                <a:solidFill>
                  <a:schemeClr val="tx1"/>
                </a:solidFill>
              </a:rPr>
              <a:t>nž. </a:t>
            </a:r>
            <a:r>
              <a:rPr lang="en-US" sz="1800" b="1" dirty="0" smtClean="0">
                <a:solidFill>
                  <a:schemeClr val="tx1"/>
                </a:solidFill>
              </a:rPr>
              <a:t>A</a:t>
            </a:r>
            <a:r>
              <a:rPr lang="sr-Latn-RS" sz="1800" b="1" dirty="0" smtClean="0">
                <a:solidFill>
                  <a:schemeClr val="tx1"/>
                </a:solidFill>
              </a:rPr>
              <a:t>rh.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Beograd, 2012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2000" y="4572000"/>
            <a:ext cx="38100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Uvod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Sistem templejta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Familije elemenata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Multikorisničko radno okruženje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 sa konsultantima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Razmena informacija sa drugim softverima</a:t>
            </a:r>
            <a:endParaRPr kumimoji="0" lang="sr-Latn-RS" sz="2000" b="0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Latn-RS" sz="2000" b="0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774" name="Picture 6" descr="http://oem-store.biz/product_images/o/autodesk_revit_structure_2012_2__53120.jpg"/>
          <p:cNvPicPr>
            <a:picLocks noChangeAspect="1" noChangeArrowheads="1"/>
          </p:cNvPicPr>
          <p:nvPr/>
        </p:nvPicPr>
        <p:blipFill>
          <a:blip r:embed="rId2" cstate="print"/>
          <a:srcRect l="-254" r="50127" b="1320"/>
          <a:stretch>
            <a:fillRect/>
          </a:stretch>
        </p:blipFill>
        <p:spPr bwMode="auto">
          <a:xfrm>
            <a:off x="4572000" y="4678092"/>
            <a:ext cx="4572000" cy="4465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4.bp.blogspot.com/_bjKzieto67I/SdrpezEgIxI/AAAAAAAALRE/QjAXp1cGt-I/s400/Revittut_revit_2010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24" name="Picture 20" descr="http://3.bp.blogspot.com/_PJX99afNok0/RoQV1AGEN2I/AAAAAAAAARA/8ygJgaV1UI4/s400/figure+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0" y="3505200"/>
            <a:ext cx="32385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22" name="Picture 18" descr="Revit MEP Mod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1000" y="609600"/>
            <a:ext cx="3683000" cy="2762250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2209800"/>
            <a:ext cx="8458200" cy="4267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Revit MEP</a:t>
            </a:r>
            <a:endParaRPr kumimoji="0" lang="sr-Latn-RS" sz="37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Mašinske instalacije</a:t>
            </a: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Električne instalacije</a:t>
            </a: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Vdovod i kanalizacija</a:t>
            </a:r>
          </a:p>
        </p:txBody>
      </p:sp>
      <p:pic>
        <p:nvPicPr>
          <p:cNvPr id="5" name="Picture 2" descr="http://3.bp.blogspot.com/_PJX99afNok0/S6vqVl83CdI/AAAAAAAAMLc/-Dxeu8DJTXM/s1600/Revit+MEP+2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6781800"/>
            <a:ext cx="2438400" cy="1676400"/>
          </a:xfrm>
          <a:prstGeom prst="rect">
            <a:avLst/>
          </a:prstGeom>
          <a:noFill/>
        </p:spPr>
      </p:pic>
      <p:pic>
        <p:nvPicPr>
          <p:cNvPr id="47114" name="Picture 10" descr="http://4.bp.blogspot.com/-JCRVHQmlpC8/Tamtkdh7SjI/AAAAAAAANFc/GIFZ6c3C2LE/s1600/4-16-2011%2B9-51-49%2BAM.jpg"/>
          <p:cNvPicPr>
            <a:picLocks noChangeAspect="1" noChangeArrowheads="1"/>
          </p:cNvPicPr>
          <p:nvPr/>
        </p:nvPicPr>
        <p:blipFill>
          <a:blip r:embed="rId6" cstate="print"/>
          <a:srcRect r="13892"/>
          <a:stretch>
            <a:fillRect/>
          </a:stretch>
        </p:blipFill>
        <p:spPr bwMode="auto">
          <a:xfrm>
            <a:off x="6782412" y="6781800"/>
            <a:ext cx="2361588" cy="1676400"/>
          </a:xfrm>
          <a:prstGeom prst="rect">
            <a:avLst/>
          </a:prstGeom>
          <a:noFill/>
        </p:spPr>
      </p:pic>
      <p:pic>
        <p:nvPicPr>
          <p:cNvPr id="47116" name="Picture 12" descr="http://bimwit.com/files/images/rmep%20splas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781801"/>
            <a:ext cx="2333735" cy="1676400"/>
          </a:xfrm>
          <a:prstGeom prst="rect">
            <a:avLst/>
          </a:prstGeom>
          <a:noFill/>
        </p:spPr>
      </p:pic>
      <p:pic>
        <p:nvPicPr>
          <p:cNvPr id="47118" name="Picture 14" descr="http://www.arcada.com.ua/infot/po/arch/revit_mep_suite_20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6781800"/>
            <a:ext cx="2325872" cy="1666876"/>
          </a:xfrm>
          <a:prstGeom prst="rect">
            <a:avLst/>
          </a:prstGeom>
          <a:noFill/>
        </p:spPr>
      </p:pic>
      <p:pic>
        <p:nvPicPr>
          <p:cNvPr id="47120" name="Picture 16" descr="http://www.asti.com/Assets/Imgs_Syllabi/2010_Revit_MEP_ESS_2_V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2362201"/>
            <a:ext cx="3278634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Revit MEP Mod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2646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05200" y="8348246"/>
            <a:ext cx="533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hlinkClick r:id="rId3"/>
              </a:rPr>
              <a:t>http://www.avanoservices.com/services/mep-design/</a:t>
            </a:r>
            <a:r>
              <a:rPr lang="sr-Latn-RS" sz="1600" dirty="0" smtClean="0"/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Plumbing Riser"/>
          <p:cNvPicPr>
            <a:picLocks noChangeAspect="1" noChangeArrowheads="1"/>
          </p:cNvPicPr>
          <p:nvPr/>
        </p:nvPicPr>
        <p:blipFill>
          <a:blip r:embed="rId2" cstate="print"/>
          <a:srcRect b="9167"/>
          <a:stretch>
            <a:fillRect/>
          </a:stretch>
        </p:blipFill>
        <p:spPr bwMode="auto">
          <a:xfrm>
            <a:off x="2514600" y="0"/>
            <a:ext cx="6629400" cy="903255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05200" y="8576846"/>
            <a:ext cx="533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hlinkClick r:id="rId3"/>
              </a:rPr>
              <a:t>http://www.avanoservices.com/services/mep-design/</a:t>
            </a:r>
            <a:r>
              <a:rPr lang="sr-Latn-RS" sz="16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8" name="Picture 20" descr="https://www.dlubal.de/blog/wp-content/uploads/2012/02/bim_en_5148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1" y="1828800"/>
            <a:ext cx="2209800" cy="316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46" name="Picture 18" descr="http://www-us.softsalad.com/screenshots/big/003/autodesk-revit-structure_7c7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90900"/>
            <a:ext cx="26670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4267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Revit Structure</a:t>
            </a:r>
            <a:endParaRPr kumimoji="0" lang="sr-Latn-RS" sz="37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6" descr="http://www.lukewarmcoffee.com/images/rst2010-1.jpg"/>
          <p:cNvPicPr>
            <a:picLocks noChangeAspect="1" noChangeArrowheads="1"/>
          </p:cNvPicPr>
          <p:nvPr/>
        </p:nvPicPr>
        <p:blipFill>
          <a:blip r:embed="rId5" cstate="print"/>
          <a:srcRect l="2963" t="5792" r="2222" b="2279"/>
          <a:stretch>
            <a:fillRect/>
          </a:stretch>
        </p:blipFill>
        <p:spPr bwMode="auto">
          <a:xfrm>
            <a:off x="2514600" y="6781800"/>
            <a:ext cx="2590800" cy="1700212"/>
          </a:xfrm>
          <a:prstGeom prst="rect">
            <a:avLst/>
          </a:prstGeom>
          <a:noFill/>
        </p:spPr>
      </p:pic>
      <p:pic>
        <p:nvPicPr>
          <p:cNvPr id="48132" name="Picture 4" descr="http://www.bimwit.com/files/images/rstruct%20splas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781800"/>
            <a:ext cx="2552700" cy="1701800"/>
          </a:xfrm>
          <a:prstGeom prst="rect">
            <a:avLst/>
          </a:prstGeom>
          <a:noFill/>
        </p:spPr>
      </p:pic>
      <p:pic>
        <p:nvPicPr>
          <p:cNvPr id="48136" name="Picture 8" descr="http://habaza.net/uploads/posts/2010-04/1271115209_lc90a28yw5hrpi4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6781800"/>
            <a:ext cx="2229612" cy="1676400"/>
          </a:xfrm>
          <a:prstGeom prst="rect">
            <a:avLst/>
          </a:prstGeom>
          <a:noFill/>
        </p:spPr>
      </p:pic>
      <p:pic>
        <p:nvPicPr>
          <p:cNvPr id="48140" name="Picture 12" descr="http://freealls.info/pic/e41d179/26-autodesk-revit-structure-2012-single-link.jpg"/>
          <p:cNvPicPr>
            <a:picLocks noChangeAspect="1" noChangeArrowheads="1"/>
          </p:cNvPicPr>
          <p:nvPr/>
        </p:nvPicPr>
        <p:blipFill>
          <a:blip r:embed="rId8" cstate="print"/>
          <a:srcRect b="33599"/>
          <a:stretch>
            <a:fillRect/>
          </a:stretch>
        </p:blipFill>
        <p:spPr bwMode="auto">
          <a:xfrm>
            <a:off x="7359904" y="6781800"/>
            <a:ext cx="1784096" cy="1676400"/>
          </a:xfrm>
          <a:prstGeom prst="rect">
            <a:avLst/>
          </a:prstGeom>
          <a:noFill/>
        </p:spPr>
      </p:pic>
      <p:pic>
        <p:nvPicPr>
          <p:cNvPr id="48144" name="Picture 16" descr="http://soft.cd/img/screenshots/Autodesk-Revit-Structure-2012-8365.jpg"/>
          <p:cNvPicPr>
            <a:picLocks noChangeAspect="1" noChangeArrowheads="1"/>
          </p:cNvPicPr>
          <p:nvPr/>
        </p:nvPicPr>
        <p:blipFill>
          <a:blip r:embed="rId9" cstate="print"/>
          <a:srcRect t="12724" b="12525"/>
          <a:stretch>
            <a:fillRect/>
          </a:stretch>
        </p:blipFill>
        <p:spPr bwMode="auto">
          <a:xfrm>
            <a:off x="2514600" y="3733800"/>
            <a:ext cx="275232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42" name="Picture 14" descr="http://img.brothersoft.com/screenshots/softimage/a/autodesk_revit_structure-459469-1308539810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2457450"/>
            <a:ext cx="2819400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295400" y="5791200"/>
            <a:ext cx="74676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“Top Tips for Implementing Revit Architecture”</a:t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900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  <a:hlinkClick r:id="rId2"/>
              </a:rPr>
              <a:t>http://www.adskmedia.com/revit_2009/</a:t>
            </a:r>
            <a:r>
              <a:rPr lang="sr-Latn-RS" sz="2900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en-US" sz="2900" dirty="0">
              <a:solidFill>
                <a:schemeClr val="bg1">
                  <a:lumMod val="6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209800"/>
            <a:ext cx="8458200" cy="4267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Predefinisani crteži (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Templates</a:t>
            </a:r>
            <a:r>
              <a:rPr kumimoji="0" lang="sr-Latn-R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 l="12884" t="14583" r="14495" b="8333"/>
          <a:stretch>
            <a:fillRect/>
          </a:stretch>
        </p:blipFill>
        <p:spPr bwMode="auto">
          <a:xfrm>
            <a:off x="0" y="3352800"/>
            <a:ext cx="9144000" cy="545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209800"/>
            <a:ext cx="8458200" cy="990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Familije objekata(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Families</a:t>
            </a:r>
            <a:r>
              <a:rPr kumimoji="0" lang="sr-Latn-R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)</a:t>
            </a:r>
            <a:br>
              <a:rPr kumimoji="0" lang="sr-Latn-R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en-US" sz="3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</a:t>
            </a:r>
            <a:r>
              <a:rPr kumimoji="0" lang="sr-Latn-RS" sz="3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ri tipa familija</a:t>
            </a: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l="12884" t="19792" r="13909" b="8333"/>
          <a:stretch>
            <a:fillRect/>
          </a:stretch>
        </p:blipFill>
        <p:spPr bwMode="auto">
          <a:xfrm>
            <a:off x="0" y="3334512"/>
            <a:ext cx="9144000" cy="504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209800"/>
            <a:ext cx="8458200" cy="1295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Multikorisničko okruženje </a:t>
            </a:r>
            <a:b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sr-Latn-RS" sz="2900" dirty="0" smtClean="0">
                <a:latin typeface="+mj-lt"/>
                <a:ea typeface="+mj-ea"/>
                <a:cs typeface="+mj-cs"/>
              </a:rPr>
              <a:t>pristup informacijama</a:t>
            </a:r>
            <a:endParaRPr kumimoji="0" lang="sr-Latn-RS" sz="29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 l="13470" t="14583" r="14495" b="8333"/>
          <a:stretch>
            <a:fillRect/>
          </a:stretch>
        </p:blipFill>
        <p:spPr bwMode="auto">
          <a:xfrm>
            <a:off x="0" y="3414132"/>
            <a:ext cx="9144000" cy="550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209800"/>
            <a:ext cx="8458200" cy="4267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Saradnja sa konsultantima</a:t>
            </a:r>
            <a:b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</a:t>
            </a:r>
            <a:r>
              <a:rPr lang="sr-Latn-R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roblem usklađivanja informacija</a:t>
            </a:r>
            <a:endParaRPr kumimoji="0" lang="sr-Latn-RS" sz="25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l="12884" t="14583" r="14495" b="8333"/>
          <a:stretch>
            <a:fillRect/>
          </a:stretch>
        </p:blipFill>
        <p:spPr bwMode="auto">
          <a:xfrm>
            <a:off x="0" y="3458497"/>
            <a:ext cx="9144000" cy="545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300" y="3276600"/>
            <a:ext cx="8928100" cy="4239399"/>
            <a:chOff x="622300" y="1899336"/>
            <a:chExt cx="8928100" cy="4239399"/>
          </a:xfrm>
        </p:grpSpPr>
        <p:sp>
          <p:nvSpPr>
            <p:cNvPr id="3" name="Rectangle 2"/>
            <p:cNvSpPr/>
            <p:nvPr/>
          </p:nvSpPr>
          <p:spPr>
            <a:xfrm>
              <a:off x="622300" y="1899336"/>
              <a:ext cx="4267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01: </a:t>
              </a:r>
              <a:r>
                <a:rPr lang="sr-Latn-RS" dirty="0" smtClean="0"/>
                <a:t>Dinamičan</a:t>
              </a:r>
              <a:r>
                <a:rPr lang="en-US" dirty="0" smtClean="0"/>
                <a:t> </a:t>
              </a:r>
              <a:r>
                <a:rPr lang="en-US" dirty="0" err="1" smtClean="0"/>
                <a:t>razvoj</a:t>
              </a:r>
              <a:r>
                <a:rPr lang="en-US" dirty="0" smtClean="0"/>
                <a:t> CAAD-</a:t>
              </a:r>
              <a:r>
                <a:rPr lang="sr-Latn-CS" dirty="0" smtClean="0"/>
                <a:t>a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2300" y="25089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2</a:t>
              </a:r>
              <a:r>
                <a:rPr lang="en-US" b="1" dirty="0" smtClean="0"/>
                <a:t>: </a:t>
              </a:r>
              <a:r>
                <a:rPr lang="sr-Latn-CS" dirty="0" smtClean="0"/>
                <a:t>Približavanje korisniku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22300" y="30169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3</a:t>
              </a:r>
              <a:r>
                <a:rPr lang="en-US" b="1" dirty="0" smtClean="0"/>
                <a:t>: </a:t>
              </a:r>
              <a:r>
                <a:rPr lang="en-US" dirty="0" err="1" smtClean="0"/>
                <a:t>Slika</a:t>
              </a:r>
              <a:r>
                <a:rPr lang="en-US" dirty="0" smtClean="0"/>
                <a:t> </a:t>
              </a:r>
              <a:r>
                <a:rPr lang="en-US" dirty="0" err="1" smtClean="0"/>
                <a:t>kao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2300" y="36773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4</a:t>
              </a:r>
              <a:r>
                <a:rPr lang="en-US" b="1" dirty="0" smtClean="0"/>
                <a:t>: </a:t>
              </a:r>
              <a:r>
                <a:rPr lang="sr-Latn-CS" dirty="0" smtClean="0"/>
                <a:t>Preciznost i brzina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22300" y="403293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5</a:t>
              </a:r>
              <a:r>
                <a:rPr lang="en-US" b="1" dirty="0" smtClean="0"/>
                <a:t>: </a:t>
              </a:r>
              <a:r>
                <a:rPr lang="en-US" dirty="0" err="1" smtClean="0"/>
                <a:t>Crte</a:t>
              </a:r>
              <a:r>
                <a:rPr lang="sr-Cyrl-CS" dirty="0" smtClean="0"/>
                <a:t>ž </a:t>
              </a:r>
              <a:r>
                <a:rPr lang="en-US" dirty="0" err="1" smtClean="0"/>
                <a:t>kao</a:t>
              </a:r>
              <a:r>
                <a:rPr lang="en-US" dirty="0" smtClean="0"/>
                <a:t> document </a:t>
              </a:r>
              <a:r>
                <a:rPr lang="en-US" dirty="0" err="1" smtClean="0"/>
                <a:t>i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22300" y="475820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6</a:t>
              </a:r>
              <a:r>
                <a:rPr lang="en-US" b="1" dirty="0" smtClean="0"/>
                <a:t>: </a:t>
              </a:r>
              <a:r>
                <a:rPr lang="en-US" dirty="0" err="1" smtClean="0"/>
                <a:t>Efikasnost</a:t>
              </a:r>
              <a:r>
                <a:rPr lang="en-US" dirty="0" smtClean="0"/>
                <a:t> u </a:t>
              </a:r>
              <a:r>
                <a:rPr lang="en-US" dirty="0" err="1" smtClean="0"/>
                <a:t>izmenama</a:t>
              </a:r>
              <a:r>
                <a:rPr lang="en-US" dirty="0" smtClean="0"/>
                <a:t> </a:t>
              </a:r>
              <a:r>
                <a:rPr lang="en-US" dirty="0" err="1" smtClean="0"/>
                <a:t>tokom</a:t>
              </a:r>
              <a:r>
                <a:rPr lang="en-US" dirty="0" smtClean="0"/>
                <a:t> </a:t>
              </a:r>
              <a:r>
                <a:rPr lang="en-US" dirty="0" err="1" smtClean="0"/>
                <a:t>procesa</a:t>
              </a:r>
              <a:r>
                <a:rPr lang="en-US" dirty="0" smtClean="0"/>
                <a:t> </a:t>
              </a:r>
              <a:r>
                <a:rPr lang="en-US" dirty="0" err="1" smtClean="0"/>
                <a:t>projektovanja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300" y="5492404"/>
              <a:ext cx="4381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7</a:t>
              </a:r>
              <a:r>
                <a:rPr lang="en-US" b="1" dirty="0" smtClean="0"/>
                <a:t>:</a:t>
              </a:r>
              <a:r>
                <a:rPr lang="sr-Latn-RS" b="1" dirty="0" smtClean="0"/>
                <a:t> </a:t>
              </a:r>
              <a:r>
                <a:rPr lang="sr-Latn-RS" dirty="0" smtClean="0"/>
                <a:t>Model kao sistem informacija i sredstvo saopštavanja arhitektonske ideje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78400" y="1899336"/>
              <a:ext cx="3213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Princip</a:t>
              </a:r>
              <a:r>
                <a:rPr lang="en-US" b="1" dirty="0" smtClean="0">
                  <a:solidFill>
                    <a:srgbClr val="FF0000"/>
                  </a:solidFill>
                </a:rPr>
                <a:t> 0</a:t>
              </a:r>
              <a:r>
                <a:rPr lang="sr-Latn-CS" b="1" dirty="0" smtClean="0">
                  <a:solidFill>
                    <a:srgbClr val="FF0000"/>
                  </a:solidFill>
                </a:rPr>
                <a:t>8</a:t>
              </a:r>
              <a:r>
                <a:rPr lang="en-US" b="1" dirty="0" smtClean="0">
                  <a:solidFill>
                    <a:srgbClr val="FF0000"/>
                  </a:solidFill>
                </a:rPr>
                <a:t>: </a:t>
              </a:r>
              <a:r>
                <a:rPr lang="sr-Latn-CS" dirty="0" smtClean="0">
                  <a:solidFill>
                    <a:srgbClr val="FF0000"/>
                  </a:solidFill>
                </a:rPr>
                <a:t>Objektno orijentisani CAAD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78400" y="2508936"/>
              <a:ext cx="3556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9</a:t>
              </a:r>
              <a:r>
                <a:rPr lang="en-US" b="1" dirty="0" smtClean="0"/>
                <a:t>: </a:t>
              </a:r>
              <a:r>
                <a:rPr lang="sr-Latn-RS" dirty="0" smtClean="0"/>
                <a:t>BIM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78400" y="3042336"/>
              <a:ext cx="37465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10: </a:t>
              </a:r>
              <a:r>
                <a:rPr lang="sr-Latn-RS" dirty="0" smtClean="0"/>
                <a:t>Integrisano projektovanje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78400" y="3499536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11</a:t>
              </a:r>
              <a:r>
                <a:rPr lang="en-US" b="1" dirty="0" smtClean="0"/>
                <a:t>: </a:t>
              </a:r>
              <a:r>
                <a:rPr lang="sr-Latn-CS" dirty="0" smtClean="0"/>
                <a:t>Interoperabilnost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78400" y="3956736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12</a:t>
              </a:r>
              <a:r>
                <a:rPr lang="en-US" b="1" dirty="0" smtClean="0"/>
                <a:t>: </a:t>
              </a:r>
              <a:r>
                <a:rPr lang="sr-Latn-CS" dirty="0" smtClean="0"/>
                <a:t>NURBS modeliranje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78400" y="44139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13</a:t>
              </a:r>
              <a:r>
                <a:rPr lang="en-US" b="1" dirty="0" smtClean="0"/>
                <a:t>:</a:t>
              </a:r>
              <a:r>
                <a:rPr lang="sr-Latn-RS" b="1" dirty="0" smtClean="0"/>
                <a:t> </a:t>
              </a:r>
              <a:r>
                <a:rPr lang="en-US" dirty="0" err="1" smtClean="0"/>
                <a:t>Matematičko</a:t>
              </a:r>
              <a:r>
                <a:rPr lang="en-US" dirty="0" smtClean="0"/>
                <a:t> </a:t>
              </a:r>
              <a:r>
                <a:rPr lang="en-US" dirty="0" err="1" smtClean="0"/>
                <a:t>definisanje</a:t>
              </a:r>
              <a:r>
                <a:rPr lang="en-US" dirty="0" smtClean="0"/>
                <a:t>  </a:t>
              </a:r>
              <a:r>
                <a:rPr lang="en-US" dirty="0" err="1" smtClean="0"/>
                <a:t>kompleksne</a:t>
              </a:r>
              <a:r>
                <a:rPr lang="en-US" dirty="0" smtClean="0"/>
                <a:t> </a:t>
              </a:r>
              <a:r>
                <a:rPr lang="en-US" dirty="0" err="1" smtClean="0"/>
                <a:t>forme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78400" y="50997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14</a:t>
              </a:r>
              <a:r>
                <a:rPr lang="en-US" b="1" dirty="0" smtClean="0"/>
                <a:t>: </a:t>
              </a:r>
              <a:r>
                <a:rPr lang="sr-Latn-CS" dirty="0" smtClean="0"/>
                <a:t>Parametarsko modeliranje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78400" y="5556936"/>
              <a:ext cx="4013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15</a:t>
              </a:r>
              <a:r>
                <a:rPr lang="en-US" b="1" dirty="0" smtClean="0"/>
                <a:t>: </a:t>
              </a:r>
              <a:r>
                <a:rPr lang="sr-Latn-CS" dirty="0" smtClean="0"/>
                <a:t>Fabrikacija</a:t>
              </a:r>
              <a:endParaRPr lang="en-US" dirty="0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Principi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12884" t="18750" r="14495" b="8333"/>
          <a:stretch>
            <a:fillRect/>
          </a:stretch>
        </p:blipFill>
        <p:spPr bwMode="auto">
          <a:xfrm>
            <a:off x="1" y="3276600"/>
            <a:ext cx="9144000" cy="51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990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Obuka </a:t>
            </a: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(“Revit is not a plug and play software”)</a:t>
            </a:r>
            <a:b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samostalno učenje</a:t>
            </a:r>
            <a:endParaRPr kumimoji="0" lang="sr-Latn-RS" sz="29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12884" t="18750" r="14495" b="8333"/>
          <a:stretch>
            <a:fillRect/>
          </a:stretch>
        </p:blipFill>
        <p:spPr bwMode="auto">
          <a:xfrm>
            <a:off x="0" y="3296264"/>
            <a:ext cx="9144000" cy="516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990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Obuka </a:t>
            </a: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(“Revit is not a plug and play software”)</a:t>
            </a:r>
            <a:b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Osnovna obuka</a:t>
            </a:r>
            <a:endParaRPr kumimoji="0" lang="sr-Latn-RS" sz="29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13470" t="18750" r="13909" b="8333"/>
          <a:stretch>
            <a:fillRect/>
          </a:stretch>
        </p:blipFill>
        <p:spPr bwMode="auto">
          <a:xfrm>
            <a:off x="0" y="3276600"/>
            <a:ext cx="9144000" cy="516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990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Obuka </a:t>
            </a: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(“Revit is not a plug and play software”)</a:t>
            </a:r>
            <a:b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rad na konkretnom projektu</a:t>
            </a:r>
            <a:endParaRPr kumimoji="0" lang="sr-Latn-RS" sz="29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12884" t="18750" r="14495" b="8333"/>
          <a:stretch>
            <a:fillRect/>
          </a:stretch>
        </p:blipFill>
        <p:spPr bwMode="auto">
          <a:xfrm>
            <a:off x="0" y="3220064"/>
            <a:ext cx="9144000" cy="516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914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Obuka </a:t>
            </a: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(“Revit is not a plug and play software”)</a:t>
            </a:r>
            <a:b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Kontinuirano učenje tokom korišćenja u praksi</a:t>
            </a:r>
            <a:endParaRPr kumimoji="0" lang="sr-Latn-RS" sz="29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13470" t="14583" r="14495" b="7292"/>
          <a:stretch>
            <a:fillRect/>
          </a:stretch>
        </p:blipFill>
        <p:spPr bwMode="auto">
          <a:xfrm>
            <a:off x="0" y="3187390"/>
            <a:ext cx="9144000" cy="557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914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Podrška </a:t>
            </a:r>
            <a:b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Uloga CAAD menadžera</a:t>
            </a:r>
            <a:endParaRPr kumimoji="0" lang="sr-Latn-RS" sz="27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l="12884" t="14583" r="14495" b="8333"/>
          <a:stretch>
            <a:fillRect/>
          </a:stretch>
        </p:blipFill>
        <p:spPr bwMode="auto">
          <a:xfrm>
            <a:off x="0" y="3153696"/>
            <a:ext cx="9144000" cy="545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914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Podrška </a:t>
            </a:r>
            <a:b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Uloga distributera softvera</a:t>
            </a:r>
            <a:endParaRPr kumimoji="0" lang="sr-Latn-RS" sz="27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 l="12884" t="15625" r="13909" b="8333"/>
          <a:stretch>
            <a:fillRect/>
          </a:stretch>
        </p:blipFill>
        <p:spPr bwMode="auto">
          <a:xfrm>
            <a:off x="1" y="3194304"/>
            <a:ext cx="9144000" cy="534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914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Podrška </a:t>
            </a:r>
            <a:b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Kontinuirana edukacija</a:t>
            </a:r>
            <a:endParaRPr kumimoji="0" lang="sr-Latn-RS" sz="27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Reference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209800"/>
            <a:ext cx="8458200" cy="6248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Reference</a:t>
            </a:r>
            <a:endParaRPr kumimoji="0" lang="sr-Latn-RS" sz="37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 </a:t>
            </a: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Top Ten Tips for Implementing Revit Architecture</a:t>
            </a:r>
            <a:br>
              <a:rPr lang="sr-Latn-RS" sz="2500" dirty="0" smtClean="0">
                <a:latin typeface="+mj-lt"/>
                <a:ea typeface="+mj-ea"/>
                <a:cs typeface="+mj-cs"/>
              </a:rPr>
            </a:br>
            <a:r>
              <a:rPr lang="en-US" sz="25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500" dirty="0" smtClean="0">
                <a:latin typeface="+mj-lt"/>
                <a:ea typeface="+mj-ea"/>
                <a:cs typeface="+mj-cs"/>
                <a:hlinkClick r:id="rId2"/>
              </a:rPr>
              <a:t>http://www.adskmedia.com/revit_2009/</a:t>
            </a:r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 l="13104" t="15625" r="14165" b="8333"/>
          <a:stretch>
            <a:fillRect/>
          </a:stretch>
        </p:blipFill>
        <p:spPr bwMode="auto">
          <a:xfrm>
            <a:off x="533400" y="3429000"/>
            <a:ext cx="5486400" cy="3225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 l="13104" t="14583" r="14861" b="8333"/>
          <a:stretch>
            <a:fillRect/>
          </a:stretch>
        </p:blipFill>
        <p:spPr bwMode="auto">
          <a:xfrm>
            <a:off x="3276600" y="2362200"/>
            <a:ext cx="5867400" cy="3529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285256"/>
            <a:ext cx="5105400" cy="453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6248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Reference</a:t>
            </a:r>
            <a:endParaRPr kumimoji="0" lang="sr-Latn-RS" sz="37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Revit Architecture User Guide</a:t>
            </a:r>
            <a:r>
              <a:rPr lang="en-US" sz="25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500" dirty="0" smtClean="0">
                <a:latin typeface="+mj-lt"/>
                <a:ea typeface="+mj-ea"/>
                <a:cs typeface="+mj-cs"/>
                <a:hlinkClick r:id="rId3"/>
              </a:rPr>
              <a:t>http://images.autodesk.com/adsk/files/revit_architecture_2011_user_guide_en.pdf</a:t>
            </a:r>
            <a:r>
              <a:rPr lang="sr-Latn-RS" sz="2500" dirty="0" smtClean="0">
                <a:latin typeface="+mj-lt"/>
                <a:ea typeface="+mj-ea"/>
                <a:cs typeface="+mj-cs"/>
              </a:rPr>
              <a:t>   </a:t>
            </a: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Uvod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Zadatak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Zadatak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2971800"/>
            <a:ext cx="68580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Zadatak 06 – Revit Case Study</a:t>
            </a:r>
            <a:r>
              <a:rPr lang="sr-Latn-RS" sz="2400" dirty="0" smtClean="0"/>
              <a:t/>
            </a:r>
            <a:br>
              <a:rPr lang="sr-Latn-RS" sz="2400" dirty="0" smtClean="0"/>
            </a:br>
            <a:endParaRPr lang="sr-Latn-RS" sz="2400" dirty="0" smtClean="0"/>
          </a:p>
          <a:p>
            <a:r>
              <a:rPr lang="sr-Latn-RS" sz="2400" dirty="0" smtClean="0"/>
              <a:t>Izabrati jedan karakterističan primer iz prakse u kome je korišćen Revit i dati sasvim kratak opis osnovnih karakteristika primene ovog softvera. </a:t>
            </a:r>
            <a:r>
              <a:rPr lang="en-US" sz="2400" dirty="0" smtClean="0"/>
              <a:t>P</a:t>
            </a:r>
            <a:r>
              <a:rPr lang="sr-Latn-RS" sz="2400" dirty="0" smtClean="0"/>
              <a:t>rilog ilustrovati sa tri ilustracije veličine 200/200 piksela.</a:t>
            </a:r>
            <a:endParaRPr lang="vi-VN" sz="2400" dirty="0" smtClean="0"/>
          </a:p>
          <a:p>
            <a:endParaRPr lang="en-US" sz="2400" dirty="0" smtClean="0"/>
          </a:p>
          <a:p>
            <a:r>
              <a:rPr lang="en-US" dirty="0" err="1" smtClean="0"/>
              <a:t>Svaki</a:t>
            </a:r>
            <a:r>
              <a:rPr lang="en-US" dirty="0" smtClean="0"/>
              <a:t> </a:t>
            </a:r>
            <a:r>
              <a:rPr lang="en-US" dirty="0" err="1" smtClean="0"/>
              <a:t>zadatak</a:t>
            </a:r>
            <a:r>
              <a:rPr lang="en-US" dirty="0" smtClean="0"/>
              <a:t> </a:t>
            </a:r>
            <a:r>
              <a:rPr lang="sr-Latn-RS" dirty="0" smtClean="0"/>
              <a:t>nosi do 10 poena. Procenat koji će neki zadatak imati u ukupnom broju poena predviđenom za kvalitet redovnog rada, biće određen naknadno.</a:t>
            </a:r>
            <a:endParaRPr lang="sr-Latn-R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0279" y="4572000"/>
            <a:ext cx="700372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Primer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701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900" y="2678787"/>
            <a:ext cx="9160900" cy="63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Primer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288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ctr"/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Beograd 2012.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ecbytes.com/feature/2010/RevitTechnologyConference2010-images/fi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03220"/>
            <a:ext cx="9144000" cy="667870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7848600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multidisciplinary Revit model by </a:t>
            </a:r>
            <a:r>
              <a:rPr lang="en-US" dirty="0" err="1" smtClean="0"/>
              <a:t>Ceilidh</a:t>
            </a:r>
            <a:r>
              <a:rPr lang="en-US" dirty="0" smtClean="0"/>
              <a:t> Higgins of GHD Sydney that was the winner in the Integration category. </a:t>
            </a:r>
            <a:r>
              <a:rPr lang="en-US" sz="1400" dirty="0" smtClean="0"/>
              <a:t>Source: </a:t>
            </a:r>
            <a:r>
              <a:rPr lang="en-US" sz="1400" dirty="0" smtClean="0">
                <a:hlinkClick r:id="rId3"/>
              </a:rPr>
              <a:t>http://www.aecbytes.com/feature/2010/RevitTechnologyConference2010.html</a:t>
            </a:r>
            <a:r>
              <a:rPr lang="en-US" sz="1400" dirty="0" smtClean="0"/>
              <a:t>, Revit Technology Conference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revitconference.com/rtc2011au/images/rtc11au_winner_int_1l.jpg"/>
          <p:cNvPicPr>
            <a:picLocks noChangeAspect="1" noChangeArrowheads="1"/>
          </p:cNvPicPr>
          <p:nvPr/>
        </p:nvPicPr>
        <p:blipFill>
          <a:blip r:embed="rId2" cstate="print"/>
          <a:srcRect l="1666" b="1630"/>
          <a:stretch>
            <a:fillRect/>
          </a:stretch>
        </p:blipFill>
        <p:spPr bwMode="auto">
          <a:xfrm>
            <a:off x="0" y="1039323"/>
            <a:ext cx="9144000" cy="7249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revitconference.com/rtc2011au/images/rtc11au_winner_int_2l.jpg"/>
          <p:cNvPicPr>
            <a:picLocks noChangeAspect="1" noChangeArrowheads="1"/>
          </p:cNvPicPr>
          <p:nvPr/>
        </p:nvPicPr>
        <p:blipFill>
          <a:blip r:embed="rId2" cstate="print"/>
          <a:srcRect l="2500" t="10679" b="1941"/>
          <a:stretch>
            <a:fillRect/>
          </a:stretch>
        </p:blipFill>
        <p:spPr bwMode="auto">
          <a:xfrm>
            <a:off x="0" y="1066800"/>
            <a:ext cx="9144000" cy="62523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revitconference.com/rtc2011au/images/rtc11au_winner_inn_1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2432" cy="6477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81534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Gianni </a:t>
            </a:r>
            <a:r>
              <a:rPr lang="en-US" b="1" i="1" dirty="0" err="1" smtClean="0"/>
              <a:t>Zandel</a:t>
            </a:r>
            <a:r>
              <a:rPr lang="en-US" b="1" i="1" dirty="0" smtClean="0"/>
              <a:t>, </a:t>
            </a:r>
            <a:r>
              <a:rPr lang="en-US" b="1" i="1" dirty="0" err="1" smtClean="0"/>
              <a:t>Woodhead</a:t>
            </a:r>
            <a:r>
              <a:rPr lang="en-US" b="1" i="1" dirty="0" smtClean="0"/>
              <a:t> Pty Ltd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http://www.revitconference.com/rtc2011au/index.htm</a:t>
            </a:r>
            <a:r>
              <a:rPr lang="en-US" dirty="0" smtClean="0"/>
              <a:t>,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revitconference.com/rtc2011au/images/rtc11au_winner_inn_2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0616"/>
            <a:ext cx="9144000" cy="648756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81534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Gianni </a:t>
            </a:r>
            <a:r>
              <a:rPr lang="en-US" b="1" i="1" dirty="0" err="1" smtClean="0"/>
              <a:t>Zandel</a:t>
            </a:r>
            <a:r>
              <a:rPr lang="en-US" b="1" i="1" dirty="0" smtClean="0"/>
              <a:t>, </a:t>
            </a:r>
            <a:r>
              <a:rPr lang="en-US" b="1" i="1" dirty="0" err="1" smtClean="0"/>
              <a:t>Woodhead</a:t>
            </a:r>
            <a:r>
              <a:rPr lang="en-US" b="1" i="1" dirty="0" smtClean="0"/>
              <a:t> Pty Ltd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http://www.revitconference.com/rtc2011au/index.htm</a:t>
            </a:r>
            <a:r>
              <a:rPr lang="en-US" dirty="0" smtClean="0"/>
              <a:t>,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1.bp.blogspot.com/_D3mKv8Q1AbE/TGoDoFooFqI/AAAAAAAAAKc/uGB5Av8gzVA/s1600/revite_2009_sv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776677"/>
            <a:ext cx="2286000" cy="1529123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2209800"/>
            <a:ext cx="8458200" cy="4267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Razvoj</a:t>
            </a:r>
            <a:r>
              <a:rPr kumimoji="0" lang="sr-Latn-R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Revita</a:t>
            </a: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1989 – Parametric Technology Corporation (AEC indistry, CAD/CAM)</a:t>
            </a: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2000 – Revit Technology Corporation (prva verzija Revit 1.0)</a:t>
            </a:r>
            <a:endParaRPr kumimoji="0" lang="sr-Latn-RS" sz="25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sr-Latn-RS" sz="25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2002 –</a:t>
            </a:r>
            <a:r>
              <a:rPr kumimoji="0" lang="sr-Latn-RS" sz="25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Autodesk kupuje softversku kuću RTC</a:t>
            </a: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2002 – 2008 R&amp;D: AutoCAD-Revit</a:t>
            </a:r>
            <a:endParaRPr kumimoji="0" lang="sr-Latn-RS" sz="25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sr-Latn-RS" sz="25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2008 – Revit Architecture 2009 – BIM (building information modelling)</a:t>
            </a: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2009 – Revit 2010</a:t>
            </a:r>
            <a:endParaRPr kumimoji="0" lang="sr-Latn-RS" sz="25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1010 – Revit 2011</a:t>
            </a:r>
            <a:endParaRPr kumimoji="0" lang="sr-Latn-RS" sz="25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2011 – Revit 2012</a:t>
            </a:r>
          </a:p>
        </p:txBody>
      </p:sp>
      <p:pic>
        <p:nvPicPr>
          <p:cNvPr id="1032" name="Picture 8" descr="http://www.alexschreyer.net/blog/wp-content/uploads/2011/03/revit-2012-440x26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3099" y="6781800"/>
            <a:ext cx="2520901" cy="1524000"/>
          </a:xfrm>
          <a:prstGeom prst="rect">
            <a:avLst/>
          </a:prstGeom>
          <a:noFill/>
        </p:spPr>
      </p:pic>
      <p:pic>
        <p:nvPicPr>
          <p:cNvPr id="1034" name="Picture 10" descr="http://excel2bim.com/revitbim/wp-content/uploads/2010/04/revit_architecture_2011_new_featur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6255" y="6781800"/>
            <a:ext cx="2283146" cy="1524000"/>
          </a:xfrm>
          <a:prstGeom prst="rect">
            <a:avLst/>
          </a:prstGeom>
          <a:noFill/>
        </p:spPr>
      </p:pic>
      <p:pic>
        <p:nvPicPr>
          <p:cNvPr id="1036" name="Picture 12" descr="http://saumyaray.files.wordpress.com/2010/03/revit2010_01.jpg"/>
          <p:cNvPicPr>
            <a:picLocks noChangeAspect="1" noChangeArrowheads="1"/>
          </p:cNvPicPr>
          <p:nvPr/>
        </p:nvPicPr>
        <p:blipFill>
          <a:blip r:embed="rId5" cstate="print"/>
          <a:srcRect l="37441" t="20725" r="15133" b="21244"/>
          <a:stretch>
            <a:fillRect/>
          </a:stretch>
        </p:blipFill>
        <p:spPr bwMode="auto">
          <a:xfrm>
            <a:off x="2275116" y="6781800"/>
            <a:ext cx="2068285" cy="1523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76200"/>
            <a:ext cx="6248400" cy="885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10250"/>
            <a:ext cx="2196326" cy="310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UK 2012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http://www.david-miller.co.uk/wp-content/uploads/2011/08/GEA-Level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2200"/>
            <a:ext cx="525780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2" name="Picture 6" descr="http://www.david-miller.co.uk/wp-content/uploads/2011/08/GEA-Level-1.jpg"/>
          <p:cNvPicPr>
            <a:picLocks noChangeAspect="1" noChangeArrowheads="1"/>
          </p:cNvPicPr>
          <p:nvPr/>
        </p:nvPicPr>
        <p:blipFill>
          <a:blip r:embed="rId3" cstate="print"/>
          <a:srcRect l="4286" b="15714"/>
          <a:stretch>
            <a:fillRect/>
          </a:stretch>
        </p:blipFill>
        <p:spPr bwMode="auto">
          <a:xfrm>
            <a:off x="4038600" y="4419600"/>
            <a:ext cx="51054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3" name="Picture 7" descr="http://www.david-miller.co.uk/wp-content/uploads/2011/08/GEA-Level-2.jpg"/>
          <p:cNvPicPr>
            <a:picLocks noChangeAspect="1" noChangeArrowheads="1"/>
          </p:cNvPicPr>
          <p:nvPr/>
        </p:nvPicPr>
        <p:blipFill>
          <a:blip r:embed="rId4" cstate="print"/>
          <a:srcRect l="2857" b="11429"/>
          <a:stretch>
            <a:fillRect/>
          </a:stretch>
        </p:blipFill>
        <p:spPr bwMode="auto">
          <a:xfrm>
            <a:off x="3962400" y="0"/>
            <a:ext cx="51816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8077200"/>
            <a:ext cx="457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George Eliot School</a:t>
            </a:r>
          </a:p>
          <a:p>
            <a:r>
              <a:rPr lang="en-US" b="1" dirty="0" smtClean="0"/>
              <a:t>David Miller Architects</a:t>
            </a:r>
            <a:endParaRPr lang="en-US" b="1" dirty="0" smtClean="0">
              <a:hlinkClick r:id="rId5"/>
            </a:endParaRPr>
          </a:p>
          <a:p>
            <a:r>
              <a:rPr lang="en-US" sz="1400" dirty="0" smtClean="0">
                <a:hlinkClick r:id="rId5"/>
              </a:rPr>
              <a:t>http://www.david-miller.co.uk/george-eliot-school#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3124200"/>
            <a:ext cx="701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BIM development coordinator</a:t>
            </a:r>
          </a:p>
          <a:p>
            <a:r>
              <a:rPr lang="en-US" sz="2800" dirty="0" smtClean="0"/>
              <a:t>BIM manager</a:t>
            </a:r>
            <a:endParaRPr lang="en-US" sz="2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Nova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zanimanja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ecuk.files.wordpress.com/2012/09/aecv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709862"/>
            <a:ext cx="4029075" cy="402907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95300" y="8305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http://aecuk.wordpress.com/2012/09/07/aec-uk-bim-protocols-v2-0-now-available/?goback=%2Egmp_98421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533400" y="7620000"/>
            <a:ext cx="403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AEC (UK) BIM Protocols v2.0</a:t>
            </a:r>
            <a:endParaRPr lang="en-US" sz="2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675" y="2819400"/>
            <a:ext cx="7172325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Revit</a:t>
            </a:r>
            <a:r>
              <a:rPr kumimoji="0" lang="en-U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Interface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76600"/>
            <a:ext cx="901065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638800" y="6705600"/>
            <a:ext cx="3291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http://usa.autodesk.com/revit/#</a:t>
            </a:r>
            <a:r>
              <a:rPr lang="sr-Latn-R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840568"/>
            <a:ext cx="7772400" cy="57700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BIM DEFINITIONS:</a:t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800" dirty="0" smtClean="0"/>
              <a:t>Building Information Modeling is truly about</a:t>
            </a:r>
            <a:r>
              <a:rPr lang="en-US" sz="2800" b="1" dirty="0" smtClean="0"/>
              <a:t> Information</a:t>
            </a:r>
            <a:r>
              <a:rPr lang="en-US" sz="2800" dirty="0" smtClean="0"/>
              <a:t>. Information put into the model and information extracted from the model. (</a:t>
            </a:r>
            <a:r>
              <a:rPr lang="en-US" sz="2800" dirty="0" err="1" smtClean="0"/>
              <a:t>SmartBIM</a:t>
            </a:r>
            <a:r>
              <a:rPr lang="en-US" sz="2800" dirty="0" smtClean="0"/>
              <a:t>)</a:t>
            </a: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840568"/>
            <a:ext cx="8229600" cy="6303432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BIM DEFINITIONS:</a:t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3000" dirty="0" smtClean="0"/>
              <a:t>A building information model (BIM) is a </a:t>
            </a:r>
            <a:r>
              <a:rPr lang="en-US" sz="3000" dirty="0" smtClean="0">
                <a:solidFill>
                  <a:srgbClr val="FF0000"/>
                </a:solidFill>
              </a:rPr>
              <a:t>digital representation</a:t>
            </a:r>
            <a:r>
              <a:rPr lang="en-US" sz="3000" dirty="0" smtClean="0"/>
              <a:t> of physical and functional characteristics of a facility. As such, it serves as a shared knowledge resource for information about a facility, forming a reliable basis for decisions during its </a:t>
            </a:r>
            <a:r>
              <a:rPr lang="en-US" sz="3000" dirty="0" smtClean="0">
                <a:solidFill>
                  <a:srgbClr val="FF0000"/>
                </a:solidFill>
              </a:rPr>
              <a:t>lifecycle</a:t>
            </a:r>
            <a:r>
              <a:rPr lang="en-US" sz="3000" dirty="0" smtClean="0"/>
              <a:t> from inception onward. </a:t>
            </a:r>
          </a:p>
          <a:p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3000" dirty="0" smtClean="0"/>
              <a:t>A basic premise of BIM is collaboration by different stakeholders at different phases of the lifecycle of a facility to </a:t>
            </a:r>
            <a:r>
              <a:rPr lang="en-US" sz="3000" dirty="0" smtClean="0">
                <a:solidFill>
                  <a:srgbClr val="FF0000"/>
                </a:solidFill>
              </a:rPr>
              <a:t>insert, extract, update or modify </a:t>
            </a:r>
            <a:r>
              <a:rPr lang="en-US" sz="3000" dirty="0" smtClean="0"/>
              <a:t>information in the BIM process to support and reflect the roles of that stakeholder. </a:t>
            </a:r>
            <a:br>
              <a:rPr lang="en-US" sz="30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3000" dirty="0" smtClean="0"/>
              <a:t>The BIM is a shared digital representation founded on open standards for interoperability.  </a:t>
            </a:r>
            <a:br>
              <a:rPr lang="en-US" sz="3000" dirty="0" smtClean="0"/>
            </a:br>
            <a:r>
              <a:rPr lang="en-US" sz="2400" dirty="0" smtClean="0"/>
              <a:t>(USA National BIM Standard)</a:t>
            </a:r>
          </a:p>
          <a:p>
            <a:pPr lvl="0" algn="just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hagerman.com/products/2010/Images/Autodesk%20Revit%20Arch%202010_02_User_Interface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815004-revit-3d-mod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35856"/>
            <a:ext cx="9144000" cy="68722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7567</TotalTime>
  <Words>447</Words>
  <Application>Microsoft Office PowerPoint</Application>
  <PresentationFormat>Custom</PresentationFormat>
  <Paragraphs>121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REVIT Architecture 2012  Kurs: Principi CAAD-a, Predavanje 7 Univerzitet u Beogradu, Arhitektonski fakultet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Mirjana</dc:creator>
  <cp:lastModifiedBy>Mirjana</cp:lastModifiedBy>
  <cp:revision>451</cp:revision>
  <dcterms:created xsi:type="dcterms:W3CDTF">2011-04-27T09:19:57Z</dcterms:created>
  <dcterms:modified xsi:type="dcterms:W3CDTF">2012-09-24T21:56:57Z</dcterms:modified>
</cp:coreProperties>
</file>