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1295181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97D371-64EB-44E8-8B17-221DB3870218}" type="datetimeFigureOut">
              <a:rPr lang="en-US" smtClean="0"/>
              <a:t>23-May-18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38590724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979234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25280429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12893340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40973076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23713897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27511340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1212547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14395976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97D371-64EB-44E8-8B17-221DB3870218}" type="datetimeFigureOut">
              <a:rPr lang="en-US" smtClean="0"/>
              <a:t>23-May-18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21677353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97D371-64EB-44E8-8B17-221DB3870218}" type="datetimeFigureOut">
              <a:rPr lang="en-US" smtClean="0"/>
              <a:t>23-May-18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29944406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E97D371-64EB-44E8-8B17-221DB3870218}" type="datetimeFigureOut">
              <a:rPr lang="en-US" smtClean="0"/>
              <a:t>23-May-18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2346142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E97D371-64EB-44E8-8B17-221DB3870218}" type="datetimeFigureOut">
              <a:rPr lang="en-US" smtClean="0"/>
              <a:t>23-May-18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33605303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97D371-64EB-44E8-8B17-221DB3870218}" type="datetimeFigureOut">
              <a:rPr lang="en-US" smtClean="0"/>
              <a:t>23-May-18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36661049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97D371-64EB-44E8-8B17-221DB3870218}" type="datetimeFigureOut">
              <a:rPr lang="en-US" smtClean="0"/>
              <a:t>23-May-18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6502997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97D371-64EB-44E8-8B17-221DB3870218}" type="datetimeFigureOut">
              <a:rPr lang="en-US" smtClean="0"/>
              <a:t>23-May-18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022B3C-4E2A-44C2-A867-49491AAC780A}" type="slidenum">
              <a:rPr lang="en-US" smtClean="0"/>
              <a:t>‹#›</a:t>
            </a:fld>
            <a:endParaRPr lang="en-US"/>
          </a:p>
        </p:txBody>
      </p:sp>
    </p:spTree>
    <p:extLst>
      <p:ext uri="{BB962C8B-B14F-4D97-AF65-F5344CB8AC3E}">
        <p14:creationId xmlns:p14="http://schemas.microsoft.com/office/powerpoint/2010/main" val="20559090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E97D371-64EB-44E8-8B17-221DB3870218}" type="datetimeFigureOut">
              <a:rPr lang="en-US" smtClean="0"/>
              <a:t>23-May-18</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4022B3C-4E2A-44C2-A867-49491AAC780A}" type="slidenum">
              <a:rPr lang="en-US" smtClean="0"/>
              <a:t>‹#›</a:t>
            </a:fld>
            <a:endParaRPr lang="en-US"/>
          </a:p>
        </p:txBody>
      </p:sp>
    </p:spTree>
    <p:extLst>
      <p:ext uri="{BB962C8B-B14F-4D97-AF65-F5344CB8AC3E}">
        <p14:creationId xmlns:p14="http://schemas.microsoft.com/office/powerpoint/2010/main" val="208339117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1548" y="1216295"/>
            <a:ext cx="9572948" cy="2616199"/>
          </a:xfrm>
        </p:spPr>
        <p:txBody>
          <a:bodyPr>
            <a:normAutofit fontScale="90000"/>
          </a:bodyPr>
          <a:lstStyle/>
          <a:p>
            <a:r>
              <a:rPr lang="ru-RU" dirty="0">
                <a:solidFill>
                  <a:srgbClr val="C00000"/>
                </a:solidFill>
              </a:rPr>
              <a:t>Радионица за израду планова за припреме за реаговање у случају природних катастрофа</a:t>
            </a:r>
            <a:endParaRPr lang="en-US" dirty="0">
              <a:solidFill>
                <a:srgbClr val="C00000"/>
              </a:solidFill>
            </a:endParaRPr>
          </a:p>
        </p:txBody>
      </p:sp>
      <p:sp>
        <p:nvSpPr>
          <p:cNvPr id="3" name="Subtitle 2"/>
          <p:cNvSpPr>
            <a:spLocks noGrp="1"/>
          </p:cNvSpPr>
          <p:nvPr>
            <p:ph type="subTitle" idx="1"/>
          </p:nvPr>
        </p:nvSpPr>
        <p:spPr/>
        <p:txBody>
          <a:bodyPr/>
          <a:lstStyle/>
          <a:p>
            <a:r>
              <a:rPr lang="sr-Cyrl-RS" sz="2400" dirty="0" smtClean="0">
                <a:solidFill>
                  <a:schemeClr val="accent1">
                    <a:lumMod val="50000"/>
                  </a:schemeClr>
                </a:solidFill>
                <a:effectLst>
                  <a:outerShdw blurRad="38100" dist="38100" dir="2700000" algn="tl">
                    <a:srgbClr val="000000">
                      <a:alpha val="43137"/>
                    </a:srgbClr>
                  </a:outerShdw>
                </a:effectLst>
                <a:latin typeface="Book Antiqua" panose="02040602050305030304" pitchFamily="18" charset="0"/>
              </a:rPr>
              <a:t>Др Небојша Арсић</a:t>
            </a:r>
            <a:r>
              <a:rPr lang="sr-Latn-RS" sz="2400" dirty="0">
                <a:solidFill>
                  <a:schemeClr val="accent1">
                    <a:lumMod val="50000"/>
                  </a:schemeClr>
                </a:solidFill>
                <a:effectLst>
                  <a:outerShdw blurRad="38100" dist="38100" dir="2700000" algn="tl">
                    <a:srgbClr val="000000">
                      <a:alpha val="43137"/>
                    </a:srgbClr>
                  </a:outerShdw>
                </a:effectLst>
                <a:latin typeface="Book Antiqua" panose="02040602050305030304" pitchFamily="18" charset="0"/>
              </a:rPr>
              <a:t/>
            </a:r>
            <a:br>
              <a:rPr lang="sr-Latn-RS" sz="2400" dirty="0">
                <a:solidFill>
                  <a:schemeClr val="accent1">
                    <a:lumMod val="50000"/>
                  </a:schemeClr>
                </a:solidFill>
                <a:effectLst>
                  <a:outerShdw blurRad="38100" dist="38100" dir="2700000" algn="tl">
                    <a:srgbClr val="000000">
                      <a:alpha val="43137"/>
                    </a:srgbClr>
                  </a:outerShdw>
                </a:effectLst>
                <a:latin typeface="Book Antiqua" panose="02040602050305030304" pitchFamily="18" charset="0"/>
              </a:rPr>
            </a:br>
            <a:r>
              <a:rPr lang="sr-Cyrl-RS" sz="2400" dirty="0" smtClean="0">
                <a:solidFill>
                  <a:schemeClr val="accent1">
                    <a:lumMod val="50000"/>
                  </a:schemeClr>
                </a:solidFill>
                <a:effectLst>
                  <a:outerShdw blurRad="38100" dist="38100" dir="2700000" algn="tl">
                    <a:srgbClr val="000000">
                      <a:alpha val="43137"/>
                    </a:srgbClr>
                  </a:outerShdw>
                </a:effectLst>
                <a:latin typeface="Book Antiqua" panose="02040602050305030304" pitchFamily="18" charset="0"/>
              </a:rPr>
              <a:t>Факултет техничких наука</a:t>
            </a:r>
            <a:endParaRPr lang="en-US"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5694"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771331" y="39469"/>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
        <p:nvSpPr>
          <p:cNvPr id="7" name="Text Box 2"/>
          <p:cNvSpPr txBox="1">
            <a:spLocks noChangeArrowheads="1"/>
          </p:cNvSpPr>
          <p:nvPr/>
        </p:nvSpPr>
        <p:spPr bwMode="auto">
          <a:xfrm>
            <a:off x="1413711" y="5828563"/>
            <a:ext cx="9144000" cy="800100"/>
          </a:xfrm>
          <a:prstGeom prst="rect">
            <a:avLst/>
          </a:prstGeom>
          <a:solidFill>
            <a:schemeClr val="accent6">
              <a:lumMod val="20000"/>
              <a:lumOff val="80000"/>
            </a:schemeClr>
          </a:solidFill>
          <a:ln w="9525">
            <a:solidFill>
              <a:srgbClr val="FF0000"/>
            </a:solidFill>
            <a:miter lim="800000"/>
            <a:headEnd/>
            <a:tailEnd/>
          </a:ln>
        </p:spPr>
        <p:txBody>
          <a:bodyPr>
            <a:spAutoFit/>
          </a:bodyPr>
          <a:lstStyle/>
          <a:p>
            <a:pPr algn="ctr" fontAlgn="auto">
              <a:spcBef>
                <a:spcPts val="0"/>
              </a:spcBef>
              <a:spcAft>
                <a:spcPts val="0"/>
              </a:spcAft>
              <a:defRPr/>
            </a:pPr>
            <a:r>
              <a:rPr lang="en-US" sz="1200" dirty="0">
                <a:latin typeface="Book Antiqua"/>
                <a:ea typeface="Calibri"/>
                <a:cs typeface="Times New Roman"/>
              </a:rPr>
              <a:t>Project number:  </a:t>
            </a:r>
            <a:r>
              <a:rPr lang="sr-Latn-RS" sz="1200" dirty="0">
                <a:latin typeface="Book Antiqua"/>
                <a:ea typeface="Calibri"/>
                <a:cs typeface="Times New Roman"/>
              </a:rPr>
              <a:t>5</a:t>
            </a:r>
            <a:r>
              <a:rPr lang="en-US" sz="1200" dirty="0">
                <a:latin typeface="Book Antiqua"/>
                <a:ea typeface="Calibri"/>
                <a:cs typeface="Times New Roman"/>
              </a:rPr>
              <a:t>73806-EPP-1-2016-1-RS-EPPKA2-CBHE-JP</a:t>
            </a:r>
            <a:endParaRPr lang="bs-Latn-BA" sz="1200" dirty="0">
              <a:latin typeface="Book Antiqua"/>
              <a:ea typeface="Calibri"/>
              <a:cs typeface="Times New Roman"/>
            </a:endParaRPr>
          </a:p>
          <a:p>
            <a:pPr fontAlgn="auto">
              <a:spcBef>
                <a:spcPts val="0"/>
              </a:spcBef>
              <a:spcAft>
                <a:spcPts val="0"/>
              </a:spcAft>
              <a:defRPr/>
            </a:pPr>
            <a:r>
              <a:rPr lang="en-US" sz="1200" dirty="0">
                <a:latin typeface="Book Antiqua"/>
                <a:ea typeface="Calibri"/>
                <a:cs typeface="Times New Roman"/>
              </a:rPr>
              <a:t> </a:t>
            </a:r>
            <a:endParaRPr lang="bs-Latn-BA" sz="1200" dirty="0">
              <a:latin typeface="Book Antiqua"/>
              <a:ea typeface="Calibri"/>
              <a:cs typeface="Times New Roman"/>
            </a:endParaRPr>
          </a:p>
          <a:p>
            <a:pPr algn="just" fontAlgn="auto">
              <a:spcBef>
                <a:spcPts val="0"/>
              </a:spcBef>
              <a:spcAft>
                <a:spcPts val="0"/>
              </a:spcAft>
              <a:defRPr/>
            </a:pPr>
            <a:r>
              <a:rPr lang="bs-Latn-BA" sz="1100" i="1" dirty="0">
                <a:latin typeface="Book Antiqua"/>
                <a:ea typeface="Calibri"/>
                <a:cs typeface="Times New Roman"/>
              </a:rPr>
              <a:t>"This project has been funded with support from the European Commission. This publication reflects the views only of the author, and the Commission cannot be held responsible for any use which may be made of the information contained therein"</a:t>
            </a:r>
            <a:endParaRPr lang="bs-Latn-BA" sz="1200" dirty="0">
              <a:latin typeface="Book Antiqua"/>
              <a:ea typeface="Calibri"/>
              <a:cs typeface="Times New Roman"/>
            </a:endParaRPr>
          </a:p>
        </p:txBody>
      </p:sp>
    </p:spTree>
    <p:extLst>
      <p:ext uri="{BB962C8B-B14F-4D97-AF65-F5344CB8AC3E}">
        <p14:creationId xmlns:p14="http://schemas.microsoft.com/office/powerpoint/2010/main" val="7712337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smtClean="0"/>
              <a:t/>
            </a:r>
            <a:br>
              <a:rPr lang="sr-Latn-RS" sz="3200" dirty="0" smtClean="0"/>
            </a:br>
            <a:r>
              <a:rPr lang="en-US" sz="3200" dirty="0" err="1" smtClean="0"/>
              <a:t>Оп</a:t>
            </a:r>
            <a:r>
              <a:rPr lang="sr-Cyrl-RS" sz="3200" dirty="0" smtClean="0"/>
              <a:t>еративн</a:t>
            </a:r>
            <a:r>
              <a:rPr lang="en-US" sz="3200" dirty="0" smtClean="0"/>
              <a:t>и </a:t>
            </a:r>
            <a:r>
              <a:rPr lang="en-US" sz="3200" dirty="0" err="1"/>
              <a:t>план</a:t>
            </a:r>
            <a:r>
              <a:rPr lang="en-US" sz="3200" dirty="0"/>
              <a:t> </a:t>
            </a:r>
            <a:r>
              <a:rPr lang="en-US" sz="3200" dirty="0" err="1"/>
              <a:t>за</a:t>
            </a:r>
            <a:r>
              <a:rPr lang="en-US" sz="3200" dirty="0"/>
              <a:t> </a:t>
            </a:r>
            <a:r>
              <a:rPr lang="en-US" sz="3200" dirty="0" err="1"/>
              <a:t>одбрану</a:t>
            </a:r>
            <a:r>
              <a:rPr lang="en-US" sz="3200" dirty="0"/>
              <a:t> </a:t>
            </a:r>
            <a:r>
              <a:rPr lang="en-US" sz="3200" dirty="0" err="1"/>
              <a:t>од</a:t>
            </a:r>
            <a:r>
              <a:rPr lang="en-US" sz="3200" dirty="0"/>
              <a:t> </a:t>
            </a:r>
            <a:r>
              <a:rPr lang="en-US" sz="3200" dirty="0" err="1" smtClean="0"/>
              <a:t>поплава</a:t>
            </a:r>
            <a:r>
              <a:rPr lang="en-US" sz="3200" b="1" dirty="0"/>
              <a:t/>
            </a:r>
            <a:br>
              <a:rPr lang="en-US" sz="3200" b="1" dirty="0"/>
            </a:br>
            <a:endParaRPr lang="en-US" sz="3200" dirty="0"/>
          </a:p>
        </p:txBody>
      </p:sp>
      <p:sp>
        <p:nvSpPr>
          <p:cNvPr id="3" name="Content Placeholder 2"/>
          <p:cNvSpPr>
            <a:spLocks noGrp="1"/>
          </p:cNvSpPr>
          <p:nvPr>
            <p:ph idx="1"/>
          </p:nvPr>
        </p:nvSpPr>
        <p:spPr>
          <a:xfrm>
            <a:off x="1484311" y="1692321"/>
            <a:ext cx="10018713" cy="5390867"/>
          </a:xfrm>
        </p:spPr>
        <p:txBody>
          <a:bodyPr>
            <a:normAutofit/>
          </a:bodyPr>
          <a:lstStyle/>
          <a:p>
            <a:r>
              <a:rPr lang="en-US" dirty="0" err="1"/>
              <a:t>начин</a:t>
            </a:r>
            <a:r>
              <a:rPr lang="en-US" dirty="0"/>
              <a:t> </a:t>
            </a:r>
            <a:r>
              <a:rPr lang="en-US" dirty="0" err="1"/>
              <a:t>деловања</a:t>
            </a:r>
            <a:r>
              <a:rPr lang="en-US" dirty="0"/>
              <a:t> у </a:t>
            </a:r>
            <a:r>
              <a:rPr lang="en-US" dirty="0" err="1"/>
              <a:t>случају</a:t>
            </a:r>
            <a:r>
              <a:rPr lang="en-US" dirty="0"/>
              <a:t> </a:t>
            </a:r>
            <a:r>
              <a:rPr lang="en-US" dirty="0" err="1"/>
              <a:t>поплава</a:t>
            </a:r>
            <a:r>
              <a:rPr lang="en-US" dirty="0"/>
              <a:t> </a:t>
            </a:r>
            <a:r>
              <a:rPr lang="en-US" dirty="0" err="1"/>
              <a:t>на</a:t>
            </a:r>
            <a:r>
              <a:rPr lang="en-US" dirty="0"/>
              <a:t> </a:t>
            </a:r>
            <a:r>
              <a:rPr lang="en-US" dirty="0" err="1" smtClean="0"/>
              <a:t>одређеној</a:t>
            </a:r>
            <a:r>
              <a:rPr lang="sr-Cyrl-RS" dirty="0" smtClean="0"/>
              <a:t> </a:t>
            </a:r>
            <a:r>
              <a:rPr lang="en-US" dirty="0" err="1" smtClean="0"/>
              <a:t>деоници</a:t>
            </a:r>
            <a:endParaRPr lang="sr-Cyrl-RS" dirty="0" smtClean="0"/>
          </a:p>
          <a:p>
            <a:r>
              <a:rPr lang="en-US" dirty="0" err="1"/>
              <a:t>ангажовање</a:t>
            </a:r>
            <a:r>
              <a:rPr lang="en-US" dirty="0"/>
              <a:t> </a:t>
            </a:r>
            <a:r>
              <a:rPr lang="en-US" dirty="0" err="1"/>
              <a:t>радне</a:t>
            </a:r>
            <a:r>
              <a:rPr lang="en-US" dirty="0"/>
              <a:t> </a:t>
            </a:r>
            <a:r>
              <a:rPr lang="en-US" dirty="0" err="1"/>
              <a:t>снаге</a:t>
            </a:r>
            <a:r>
              <a:rPr lang="en-US" dirty="0"/>
              <a:t>, </a:t>
            </a:r>
            <a:r>
              <a:rPr lang="en-US" dirty="0" err="1"/>
              <a:t>механизације</a:t>
            </a:r>
            <a:r>
              <a:rPr lang="en-US" dirty="0"/>
              <a:t>, </a:t>
            </a:r>
            <a:r>
              <a:rPr lang="en-US" dirty="0" err="1"/>
              <a:t>опреме</a:t>
            </a:r>
            <a:r>
              <a:rPr lang="en-US" dirty="0"/>
              <a:t> и </a:t>
            </a:r>
            <a:r>
              <a:rPr lang="en-US" dirty="0" err="1"/>
              <a:t>материјала</a:t>
            </a:r>
            <a:r>
              <a:rPr lang="en-US" dirty="0"/>
              <a:t> </a:t>
            </a:r>
            <a:endParaRPr lang="sr-Cyrl-RS" dirty="0" smtClean="0"/>
          </a:p>
          <a:p>
            <a:r>
              <a:rPr lang="en-US" dirty="0" err="1" smtClean="0"/>
              <a:t>превентивне</a:t>
            </a:r>
            <a:r>
              <a:rPr lang="en-US" dirty="0" smtClean="0"/>
              <a:t> </a:t>
            </a:r>
            <a:r>
              <a:rPr lang="en-US" dirty="0" err="1"/>
              <a:t>мере</a:t>
            </a:r>
            <a:r>
              <a:rPr lang="en-US" dirty="0"/>
              <a:t> </a:t>
            </a:r>
            <a:r>
              <a:rPr lang="en-US" dirty="0" err="1"/>
              <a:t>заштите</a:t>
            </a:r>
            <a:r>
              <a:rPr lang="en-US" dirty="0"/>
              <a:t> </a:t>
            </a:r>
            <a:r>
              <a:rPr lang="en-US" dirty="0" err="1" smtClean="0"/>
              <a:t>од</a:t>
            </a:r>
            <a:r>
              <a:rPr lang="sr-Cyrl-RS" dirty="0" smtClean="0"/>
              <a:t> </a:t>
            </a:r>
            <a:r>
              <a:rPr lang="en-US" dirty="0" err="1" smtClean="0"/>
              <a:t>поплава</a:t>
            </a:r>
            <a:endParaRPr lang="sr-Cyrl-RS" dirty="0" smtClean="0"/>
          </a:p>
          <a:p>
            <a:pPr marL="0" indent="0">
              <a:buNone/>
            </a:pPr>
            <a:r>
              <a:rPr lang="sr-Cyrl-RS" dirty="0" smtClean="0"/>
              <a:t>    </a:t>
            </a:r>
            <a:r>
              <a:rPr lang="en-US" dirty="0" err="1" smtClean="0"/>
              <a:t>Оперативни</a:t>
            </a:r>
            <a:r>
              <a:rPr lang="en-US" dirty="0" smtClean="0"/>
              <a:t> </a:t>
            </a:r>
            <a:r>
              <a:rPr lang="en-US" dirty="0" err="1"/>
              <a:t>план</a:t>
            </a:r>
            <a:r>
              <a:rPr lang="en-US" dirty="0"/>
              <a:t> </a:t>
            </a:r>
            <a:r>
              <a:rPr lang="en-US" dirty="0" err="1"/>
              <a:t>за</a:t>
            </a:r>
            <a:r>
              <a:rPr lang="en-US" dirty="0"/>
              <a:t> </a:t>
            </a:r>
            <a:r>
              <a:rPr lang="en-US" dirty="0" err="1"/>
              <a:t>воде</a:t>
            </a:r>
            <a:r>
              <a:rPr lang="en-US" dirty="0"/>
              <a:t> II </a:t>
            </a:r>
            <a:r>
              <a:rPr lang="en-US" dirty="0" err="1"/>
              <a:t>реда</a:t>
            </a:r>
            <a:r>
              <a:rPr lang="en-US" dirty="0"/>
              <a:t> </a:t>
            </a:r>
            <a:r>
              <a:rPr lang="en-US" dirty="0" err="1"/>
              <a:t>доноси</a:t>
            </a:r>
            <a:r>
              <a:rPr lang="en-US" dirty="0"/>
              <a:t> </a:t>
            </a:r>
            <a:r>
              <a:rPr lang="en-US" dirty="0" err="1"/>
              <a:t>надлежни</a:t>
            </a:r>
            <a:r>
              <a:rPr lang="en-US" dirty="0"/>
              <a:t> </a:t>
            </a:r>
            <a:r>
              <a:rPr lang="en-US" dirty="0" err="1"/>
              <a:t>орган</a:t>
            </a:r>
            <a:r>
              <a:rPr lang="en-US" dirty="0"/>
              <a:t> </a:t>
            </a:r>
            <a:r>
              <a:rPr lang="en-US" dirty="0" err="1"/>
              <a:t>локалне</a:t>
            </a:r>
            <a:r>
              <a:rPr lang="en-US" dirty="0"/>
              <a:t> </a:t>
            </a:r>
            <a:r>
              <a:rPr lang="en-US" dirty="0" err="1"/>
              <a:t>самоуправе</a:t>
            </a:r>
            <a:r>
              <a:rPr lang="en-US" dirty="0"/>
              <a:t> у </a:t>
            </a:r>
            <a:r>
              <a:rPr lang="en-US" dirty="0" err="1"/>
              <a:t>складу</a:t>
            </a:r>
            <a:r>
              <a:rPr lang="en-US" dirty="0"/>
              <a:t> </a:t>
            </a:r>
            <a:r>
              <a:rPr lang="en-US" dirty="0" err="1"/>
              <a:t>са</a:t>
            </a:r>
            <a:r>
              <a:rPr lang="en-US" dirty="0"/>
              <a:t> </a:t>
            </a:r>
            <a:r>
              <a:rPr lang="en-US" dirty="0" err="1"/>
              <a:t>Општим</a:t>
            </a:r>
            <a:r>
              <a:rPr lang="en-US" dirty="0"/>
              <a:t> </a:t>
            </a:r>
            <a:r>
              <a:rPr lang="en-US" dirty="0" err="1"/>
              <a:t>планом</a:t>
            </a:r>
            <a:r>
              <a:rPr lang="en-US" dirty="0"/>
              <a:t> и </a:t>
            </a:r>
            <a:r>
              <a:rPr lang="en-US" dirty="0" err="1"/>
              <a:t>Опреативним</a:t>
            </a:r>
            <a:r>
              <a:rPr lang="en-US" dirty="0"/>
              <a:t> </a:t>
            </a:r>
            <a:r>
              <a:rPr lang="en-US" dirty="0" err="1"/>
              <a:t>планом</a:t>
            </a:r>
            <a:r>
              <a:rPr lang="en-US" dirty="0"/>
              <a:t> </a:t>
            </a:r>
            <a:r>
              <a:rPr lang="en-US" dirty="0" err="1"/>
              <a:t>за</a:t>
            </a:r>
            <a:r>
              <a:rPr lang="en-US" dirty="0"/>
              <a:t> </a:t>
            </a:r>
            <a:r>
              <a:rPr lang="en-US" dirty="0" err="1"/>
              <a:t>воде</a:t>
            </a:r>
            <a:r>
              <a:rPr lang="en-US" dirty="0"/>
              <a:t> I </a:t>
            </a:r>
            <a:r>
              <a:rPr lang="en-US" dirty="0" err="1"/>
              <a:t>реда</a:t>
            </a:r>
            <a:r>
              <a:rPr lang="en-US" dirty="0"/>
              <a:t>.</a:t>
            </a:r>
          </a:p>
          <a:p>
            <a:pPr marL="0" indent="0">
              <a:buNone/>
            </a:pPr>
            <a:r>
              <a:rPr lang="sr-Cyrl-RS" dirty="0" smtClean="0"/>
              <a:t>   </a:t>
            </a:r>
            <a:r>
              <a:rPr lang="en-US" dirty="0" err="1" smtClean="0"/>
              <a:t>Редовну</a:t>
            </a:r>
            <a:r>
              <a:rPr lang="en-US" dirty="0" smtClean="0"/>
              <a:t> </a:t>
            </a:r>
            <a:r>
              <a:rPr lang="en-US" dirty="0"/>
              <a:t>и </a:t>
            </a:r>
            <a:r>
              <a:rPr lang="en-US" dirty="0" err="1"/>
              <a:t>ванредну</a:t>
            </a:r>
            <a:r>
              <a:rPr lang="en-US" dirty="0"/>
              <a:t> </a:t>
            </a:r>
            <a:r>
              <a:rPr lang="en-US" dirty="0" err="1"/>
              <a:t>одбрану</a:t>
            </a:r>
            <a:r>
              <a:rPr lang="en-US" dirty="0"/>
              <a:t> </a:t>
            </a:r>
            <a:r>
              <a:rPr lang="en-US" dirty="0" err="1"/>
              <a:t>од</a:t>
            </a:r>
            <a:r>
              <a:rPr lang="en-US" dirty="0"/>
              <a:t> </a:t>
            </a:r>
            <a:r>
              <a:rPr lang="en-US" dirty="0" err="1"/>
              <a:t>поплава</a:t>
            </a:r>
            <a:r>
              <a:rPr lang="en-US" dirty="0"/>
              <a:t> </a:t>
            </a:r>
            <a:r>
              <a:rPr lang="en-US" dirty="0" err="1"/>
              <a:t>на</a:t>
            </a:r>
            <a:r>
              <a:rPr lang="en-US" dirty="0"/>
              <a:t> </a:t>
            </a:r>
            <a:r>
              <a:rPr lang="en-US" dirty="0" err="1"/>
              <a:t>водама</a:t>
            </a:r>
            <a:r>
              <a:rPr lang="en-US" dirty="0"/>
              <a:t> I </a:t>
            </a:r>
            <a:r>
              <a:rPr lang="en-US" dirty="0" err="1"/>
              <a:t>реда</a:t>
            </a:r>
            <a:r>
              <a:rPr lang="en-US" dirty="0"/>
              <a:t> </a:t>
            </a:r>
            <a:r>
              <a:rPr lang="en-US" dirty="0" err="1"/>
              <a:t>спроводи</a:t>
            </a:r>
            <a:r>
              <a:rPr lang="en-US" dirty="0"/>
              <a:t> </a:t>
            </a:r>
            <a:r>
              <a:rPr lang="en-US" dirty="0" err="1"/>
              <a:t>јавно</a:t>
            </a:r>
            <a:r>
              <a:rPr lang="en-US" dirty="0"/>
              <a:t> </a:t>
            </a:r>
            <a:r>
              <a:rPr lang="en-US" dirty="0" err="1"/>
              <a:t>водопривредно</a:t>
            </a:r>
            <a:r>
              <a:rPr lang="en-US" dirty="0"/>
              <a:t> </a:t>
            </a:r>
            <a:r>
              <a:rPr lang="en-US" dirty="0" err="1"/>
              <a:t>предузеће</a:t>
            </a:r>
            <a:r>
              <a:rPr lang="en-US" dirty="0"/>
              <a:t> а </a:t>
            </a:r>
            <a:r>
              <a:rPr lang="en-US" dirty="0" err="1"/>
              <a:t>на</a:t>
            </a:r>
            <a:r>
              <a:rPr lang="en-US" dirty="0"/>
              <a:t> </a:t>
            </a:r>
            <a:r>
              <a:rPr lang="en-US" dirty="0" err="1"/>
              <a:t>водама</a:t>
            </a:r>
            <a:r>
              <a:rPr lang="en-US" dirty="0"/>
              <a:t> II </a:t>
            </a:r>
            <a:r>
              <a:rPr lang="en-US" dirty="0" err="1"/>
              <a:t>реда</a:t>
            </a:r>
            <a:r>
              <a:rPr lang="en-US" dirty="0"/>
              <a:t> </a:t>
            </a:r>
            <a:r>
              <a:rPr lang="en-US" dirty="0" err="1"/>
              <a:t>јединице</a:t>
            </a:r>
            <a:r>
              <a:rPr lang="en-US" dirty="0"/>
              <a:t> </a:t>
            </a:r>
            <a:r>
              <a:rPr lang="en-US" dirty="0" err="1"/>
              <a:t>локалне</a:t>
            </a:r>
            <a:r>
              <a:rPr lang="en-US" dirty="0"/>
              <a:t> </a:t>
            </a:r>
            <a:r>
              <a:rPr lang="en-US" dirty="0" err="1"/>
              <a:t>самоуправе</a:t>
            </a:r>
            <a:r>
              <a:rPr lang="en-US" dirty="0"/>
              <a:t>.</a:t>
            </a:r>
          </a:p>
          <a:p>
            <a:pPr marL="0" indent="0">
              <a:buNone/>
            </a:pPr>
            <a:endParaRPr lang="sr-Cyrl-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38798022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smtClean="0"/>
              <a:t/>
            </a:r>
            <a:br>
              <a:rPr lang="sr-Latn-RS" sz="3200" dirty="0" smtClean="0"/>
            </a:br>
            <a:r>
              <a:rPr lang="sr-Cyrl-RS" sz="3200" dirty="0"/>
              <a:t>Поступак за случај пожара и његово гашење</a:t>
            </a:r>
            <a:r>
              <a:rPr lang="en-US" sz="3200" b="1" dirty="0"/>
              <a:t/>
            </a:r>
            <a:br>
              <a:rPr lang="en-US" sz="3200" b="1" dirty="0"/>
            </a:br>
            <a:endParaRPr lang="en-US" sz="3200" dirty="0"/>
          </a:p>
        </p:txBody>
      </p:sp>
      <p:sp>
        <p:nvSpPr>
          <p:cNvPr id="3" name="Content Placeholder 2"/>
          <p:cNvSpPr>
            <a:spLocks noGrp="1"/>
          </p:cNvSpPr>
          <p:nvPr>
            <p:ph idx="1"/>
          </p:nvPr>
        </p:nvSpPr>
        <p:spPr>
          <a:xfrm>
            <a:off x="1605318" y="1760561"/>
            <a:ext cx="10018713" cy="4544705"/>
          </a:xfrm>
        </p:spPr>
        <p:txBody>
          <a:bodyPr>
            <a:normAutofit/>
          </a:bodyPr>
          <a:lstStyle/>
          <a:p>
            <a:r>
              <a:rPr lang="sr-Cyrl-RS" dirty="0"/>
              <a:t>У </a:t>
            </a:r>
            <a:r>
              <a:rPr lang="en-US" dirty="0" err="1"/>
              <a:t>стамбеним</a:t>
            </a:r>
            <a:r>
              <a:rPr lang="en-US" dirty="0"/>
              <a:t> </a:t>
            </a:r>
            <a:r>
              <a:rPr lang="en-US" dirty="0" err="1"/>
              <a:t>објектима</a:t>
            </a:r>
            <a:r>
              <a:rPr lang="en-US" dirty="0"/>
              <a:t> </a:t>
            </a:r>
            <a:r>
              <a:rPr lang="en-US" dirty="0" err="1"/>
              <a:t>водом</a:t>
            </a:r>
            <a:r>
              <a:rPr lang="en-US" dirty="0"/>
              <a:t> </a:t>
            </a:r>
            <a:r>
              <a:rPr lang="en-US" dirty="0" err="1"/>
              <a:t>се</a:t>
            </a:r>
            <a:r>
              <a:rPr lang="en-US" dirty="0"/>
              <a:t> </a:t>
            </a:r>
            <a:r>
              <a:rPr lang="en-US" dirty="0" err="1"/>
              <a:t>не</a:t>
            </a:r>
            <a:r>
              <a:rPr lang="en-US" dirty="0"/>
              <a:t> </a:t>
            </a:r>
            <a:r>
              <a:rPr lang="en-US" dirty="0" err="1"/>
              <a:t>смеју</a:t>
            </a:r>
            <a:r>
              <a:rPr lang="en-US" dirty="0"/>
              <a:t> </a:t>
            </a:r>
            <a:r>
              <a:rPr lang="en-US" dirty="0" err="1"/>
              <a:t>гасити</a:t>
            </a:r>
            <a:r>
              <a:rPr lang="en-US" dirty="0"/>
              <a:t> </a:t>
            </a:r>
            <a:r>
              <a:rPr lang="en-US" dirty="0" err="1"/>
              <a:t>електрични</a:t>
            </a:r>
            <a:r>
              <a:rPr lang="en-US" dirty="0"/>
              <a:t> </a:t>
            </a:r>
            <a:r>
              <a:rPr lang="en-US" dirty="0" err="1"/>
              <a:t>уређаји</a:t>
            </a:r>
            <a:r>
              <a:rPr lang="en-US" dirty="0"/>
              <a:t> и </a:t>
            </a:r>
            <a:r>
              <a:rPr lang="en-US" dirty="0" err="1"/>
              <a:t>инсталације</a:t>
            </a:r>
            <a:r>
              <a:rPr lang="en-US" dirty="0"/>
              <a:t> </a:t>
            </a:r>
            <a:r>
              <a:rPr lang="en-US" dirty="0" err="1"/>
              <a:t>под</a:t>
            </a:r>
            <a:r>
              <a:rPr lang="en-US" dirty="0"/>
              <a:t> </a:t>
            </a:r>
            <a:r>
              <a:rPr lang="en-US" dirty="0" err="1"/>
              <a:t>напоном</a:t>
            </a:r>
            <a:r>
              <a:rPr lang="en-US" dirty="0"/>
              <a:t>, </a:t>
            </a:r>
            <a:r>
              <a:rPr lang="en-US" dirty="0" err="1"/>
              <a:t>јер</a:t>
            </a:r>
            <a:r>
              <a:rPr lang="en-US" dirty="0"/>
              <a:t> </a:t>
            </a:r>
            <a:r>
              <a:rPr lang="en-US" dirty="0" err="1"/>
              <a:t>вода</a:t>
            </a:r>
            <a:r>
              <a:rPr lang="en-US" dirty="0"/>
              <a:t> </a:t>
            </a:r>
            <a:r>
              <a:rPr lang="en-US" dirty="0" err="1"/>
              <a:t>проводи</a:t>
            </a:r>
            <a:r>
              <a:rPr lang="en-US" dirty="0"/>
              <a:t> </a:t>
            </a:r>
            <a:r>
              <a:rPr lang="en-US" dirty="0" err="1"/>
              <a:t>струју</a:t>
            </a:r>
            <a:r>
              <a:rPr lang="en-US" dirty="0"/>
              <a:t> </a:t>
            </a:r>
            <a:endParaRPr lang="sr-Cyrl-RS" dirty="0" smtClean="0"/>
          </a:p>
          <a:p>
            <a:r>
              <a:rPr lang="en-US" dirty="0" err="1"/>
              <a:t>нема</a:t>
            </a:r>
            <a:r>
              <a:rPr lang="en-US" dirty="0"/>
              <a:t> </a:t>
            </a:r>
            <a:r>
              <a:rPr lang="en-US" dirty="0" err="1"/>
              <a:t>ефекта</a:t>
            </a:r>
            <a:r>
              <a:rPr lang="en-US" dirty="0"/>
              <a:t> </a:t>
            </a:r>
            <a:r>
              <a:rPr lang="en-US" dirty="0" err="1"/>
              <a:t>водом</a:t>
            </a:r>
            <a:r>
              <a:rPr lang="en-US" dirty="0"/>
              <a:t> </a:t>
            </a:r>
            <a:r>
              <a:rPr lang="en-US" dirty="0" err="1"/>
              <a:t>гасити</a:t>
            </a:r>
            <a:r>
              <a:rPr lang="en-US" dirty="0"/>
              <a:t> </a:t>
            </a:r>
            <a:r>
              <a:rPr lang="en-US" dirty="0" err="1"/>
              <a:t>бензин</a:t>
            </a:r>
            <a:r>
              <a:rPr lang="en-US" dirty="0"/>
              <a:t>, </a:t>
            </a:r>
            <a:r>
              <a:rPr lang="en-US" dirty="0" err="1"/>
              <a:t>уља</a:t>
            </a:r>
            <a:r>
              <a:rPr lang="en-US" dirty="0"/>
              <a:t> и </a:t>
            </a:r>
            <a:r>
              <a:rPr lang="en-US" dirty="0" err="1"/>
              <a:t>масти</a:t>
            </a:r>
            <a:r>
              <a:rPr lang="en-US" dirty="0"/>
              <a:t> </a:t>
            </a:r>
            <a:endParaRPr lang="sr-Cyrl-RS" dirty="0" smtClean="0"/>
          </a:p>
          <a:p>
            <a:r>
              <a:rPr lang="en-US" dirty="0" err="1"/>
              <a:t>опасно</a:t>
            </a:r>
            <a:r>
              <a:rPr lang="en-US" dirty="0"/>
              <a:t> </a:t>
            </a:r>
            <a:r>
              <a:rPr lang="en-US" dirty="0" err="1"/>
              <a:t>је</a:t>
            </a:r>
            <a:r>
              <a:rPr lang="en-US" dirty="0"/>
              <a:t> </a:t>
            </a:r>
            <a:r>
              <a:rPr lang="en-US" dirty="0" err="1"/>
              <a:t>користити</a:t>
            </a:r>
            <a:r>
              <a:rPr lang="en-US" dirty="0"/>
              <a:t> </a:t>
            </a:r>
            <a:r>
              <a:rPr lang="en-US" dirty="0" err="1"/>
              <a:t>воду</a:t>
            </a:r>
            <a:r>
              <a:rPr lang="en-US" dirty="0"/>
              <a:t> </a:t>
            </a:r>
            <a:r>
              <a:rPr lang="en-US" dirty="0" err="1"/>
              <a:t>за</a:t>
            </a:r>
            <a:r>
              <a:rPr lang="en-US" dirty="0"/>
              <a:t> </a:t>
            </a:r>
            <a:r>
              <a:rPr lang="en-US" dirty="0" err="1"/>
              <a:t>гашење</a:t>
            </a:r>
            <a:r>
              <a:rPr lang="en-US" dirty="0"/>
              <a:t> </a:t>
            </a:r>
            <a:r>
              <a:rPr lang="en-US" dirty="0" err="1"/>
              <a:t>карбида</a:t>
            </a:r>
            <a:r>
              <a:rPr lang="en-US" dirty="0"/>
              <a:t> </a:t>
            </a:r>
            <a:r>
              <a:rPr lang="en-US" dirty="0" err="1"/>
              <a:t>јер</a:t>
            </a:r>
            <a:r>
              <a:rPr lang="en-US" dirty="0"/>
              <a:t> </a:t>
            </a:r>
            <a:r>
              <a:rPr lang="en-US" dirty="0" err="1"/>
              <a:t>се</a:t>
            </a:r>
            <a:r>
              <a:rPr lang="en-US" dirty="0"/>
              <a:t> </a:t>
            </a:r>
            <a:r>
              <a:rPr lang="en-US" dirty="0" err="1"/>
              <a:t>тада</a:t>
            </a:r>
            <a:r>
              <a:rPr lang="en-US" dirty="0"/>
              <a:t> </a:t>
            </a:r>
            <a:r>
              <a:rPr lang="en-US" dirty="0" err="1"/>
              <a:t>ствара</a:t>
            </a:r>
            <a:r>
              <a:rPr lang="en-US" dirty="0"/>
              <a:t> </a:t>
            </a:r>
            <a:r>
              <a:rPr lang="en-US" dirty="0" err="1"/>
              <a:t>запаљив</a:t>
            </a:r>
            <a:r>
              <a:rPr lang="en-US" dirty="0"/>
              <a:t> и </a:t>
            </a:r>
            <a:r>
              <a:rPr lang="en-US" dirty="0" err="1"/>
              <a:t>експлозиван</a:t>
            </a:r>
            <a:r>
              <a:rPr lang="en-US" dirty="0"/>
              <a:t> </a:t>
            </a:r>
            <a:r>
              <a:rPr lang="en-US" dirty="0" err="1"/>
              <a:t>гас</a:t>
            </a:r>
            <a:r>
              <a:rPr lang="en-US" dirty="0"/>
              <a:t> АЦЕТИЛЕН</a:t>
            </a:r>
            <a:r>
              <a:rPr lang="sr-Cyrl-RS" dirty="0" smtClean="0"/>
              <a:t>    </a:t>
            </a:r>
          </a:p>
          <a:p>
            <a:pPr marL="0" indent="0">
              <a:buNone/>
            </a:pPr>
            <a:endParaRPr lang="sr-Cyrl-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966240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smtClean="0"/>
              <a:t/>
            </a:r>
            <a:br>
              <a:rPr lang="sr-Latn-RS" sz="3200" dirty="0" smtClean="0"/>
            </a:br>
            <a:r>
              <a:rPr lang="sr-Cyrl-RS" sz="3200" dirty="0" smtClean="0"/>
              <a:t>Поступак за случај пожара и његово гашење</a:t>
            </a:r>
            <a:r>
              <a:rPr lang="en-US" sz="3200" b="1" dirty="0"/>
              <a:t/>
            </a:r>
            <a:br>
              <a:rPr lang="en-US" sz="3200" b="1" dirty="0"/>
            </a:br>
            <a:endParaRPr lang="en-US" sz="3200" dirty="0"/>
          </a:p>
        </p:txBody>
      </p:sp>
      <p:pic>
        <p:nvPicPr>
          <p:cNvPr id="13" name="Content Placeholder 1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53118" y="2138363"/>
            <a:ext cx="6574176" cy="3894137"/>
          </a:xfrm>
        </p:spPr>
      </p:pic>
      <p:pic>
        <p:nvPicPr>
          <p:cNvPr id="4" name="Picture 3" descr="final_colo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8913347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smtClean="0"/>
              <a:t/>
            </a:r>
            <a:br>
              <a:rPr lang="sr-Latn-RS" sz="3200" dirty="0" smtClean="0"/>
            </a:br>
            <a:r>
              <a:rPr lang="sr-Cyrl-RS" sz="3200" dirty="0" smtClean="0"/>
              <a:t>Евакуација и спасавање угрожених</a:t>
            </a:r>
            <a:r>
              <a:rPr lang="en-US" sz="3200" b="1" dirty="0"/>
              <a:t/>
            </a:r>
            <a:br>
              <a:rPr lang="en-US" sz="3200" b="1" dirty="0"/>
            </a:br>
            <a:endParaRPr lang="en-US" sz="3200" dirty="0"/>
          </a:p>
        </p:txBody>
      </p:sp>
      <p:sp>
        <p:nvSpPr>
          <p:cNvPr id="3" name="Content Placeholder 2"/>
          <p:cNvSpPr>
            <a:spLocks noGrp="1"/>
          </p:cNvSpPr>
          <p:nvPr>
            <p:ph idx="1"/>
          </p:nvPr>
        </p:nvSpPr>
        <p:spPr>
          <a:xfrm>
            <a:off x="1659849" y="2238969"/>
            <a:ext cx="10018713" cy="4148183"/>
          </a:xfrm>
        </p:spPr>
        <p:txBody>
          <a:bodyPr>
            <a:normAutofit/>
          </a:bodyPr>
          <a:lstStyle/>
          <a:p>
            <a:pPr marL="0" indent="0">
              <a:buNone/>
            </a:pPr>
            <a:r>
              <a:rPr lang="sr-Cyrl-RS" dirty="0" smtClean="0"/>
              <a:t>План евакуације садржи:</a:t>
            </a:r>
          </a:p>
          <a:p>
            <a:r>
              <a:rPr lang="en-US" dirty="0" err="1"/>
              <a:t>основне</a:t>
            </a:r>
            <a:r>
              <a:rPr lang="en-US" dirty="0"/>
              <a:t> </a:t>
            </a:r>
            <a:r>
              <a:rPr lang="en-US" dirty="0" err="1"/>
              <a:t>карактеристике</a:t>
            </a:r>
            <a:r>
              <a:rPr lang="en-US" dirty="0"/>
              <a:t> </a:t>
            </a:r>
            <a:r>
              <a:rPr lang="en-US" dirty="0" err="1" smtClean="0"/>
              <a:t>зграде</a:t>
            </a:r>
            <a:endParaRPr lang="sr-Cyrl-RS" dirty="0" smtClean="0"/>
          </a:p>
          <a:p>
            <a:r>
              <a:rPr lang="en-US" dirty="0" err="1"/>
              <a:t>списак</a:t>
            </a:r>
            <a:r>
              <a:rPr lang="en-US" dirty="0"/>
              <a:t> </a:t>
            </a:r>
            <a:r>
              <a:rPr lang="en-US" dirty="0" err="1"/>
              <a:t>лица</a:t>
            </a:r>
            <a:r>
              <a:rPr lang="en-US" dirty="0"/>
              <a:t> </a:t>
            </a:r>
            <a:r>
              <a:rPr lang="en-US" dirty="0" err="1"/>
              <a:t>задужених</a:t>
            </a:r>
            <a:r>
              <a:rPr lang="en-US" dirty="0"/>
              <a:t> </a:t>
            </a:r>
            <a:r>
              <a:rPr lang="en-US" dirty="0" err="1"/>
              <a:t>за</a:t>
            </a:r>
            <a:r>
              <a:rPr lang="en-US" dirty="0"/>
              <a:t> </a:t>
            </a:r>
            <a:r>
              <a:rPr lang="en-US" dirty="0" err="1" smtClean="0"/>
              <a:t>евакуацију</a:t>
            </a:r>
            <a:endParaRPr lang="sr-Cyrl-RS" dirty="0" smtClean="0"/>
          </a:p>
          <a:p>
            <a:r>
              <a:rPr lang="en-US" dirty="0" err="1"/>
              <a:t>списак</a:t>
            </a:r>
            <a:r>
              <a:rPr lang="en-US" dirty="0"/>
              <a:t> </a:t>
            </a:r>
            <a:r>
              <a:rPr lang="en-US" dirty="0" err="1"/>
              <a:t>лица</a:t>
            </a:r>
            <a:r>
              <a:rPr lang="en-US" dirty="0"/>
              <a:t> </a:t>
            </a:r>
            <a:r>
              <a:rPr lang="en-US" dirty="0" err="1"/>
              <a:t>код</a:t>
            </a:r>
            <a:r>
              <a:rPr lang="en-US" dirty="0"/>
              <a:t> </a:t>
            </a:r>
            <a:r>
              <a:rPr lang="en-US" dirty="0" err="1"/>
              <a:t>којих</a:t>
            </a:r>
            <a:r>
              <a:rPr lang="en-US" dirty="0"/>
              <a:t> </a:t>
            </a:r>
            <a:r>
              <a:rPr lang="en-US" dirty="0" err="1"/>
              <a:t>се</a:t>
            </a:r>
            <a:r>
              <a:rPr lang="en-US" dirty="0"/>
              <a:t> </a:t>
            </a:r>
            <a:r>
              <a:rPr lang="en-US" dirty="0" err="1"/>
              <a:t>чувају</a:t>
            </a:r>
            <a:r>
              <a:rPr lang="en-US" dirty="0"/>
              <a:t> </a:t>
            </a:r>
            <a:r>
              <a:rPr lang="en-US" dirty="0" err="1"/>
              <a:t>кључеви</a:t>
            </a:r>
            <a:r>
              <a:rPr lang="en-US" dirty="0"/>
              <a:t> </a:t>
            </a:r>
            <a:r>
              <a:rPr lang="en-US" dirty="0" err="1"/>
              <a:t>од</a:t>
            </a:r>
            <a:r>
              <a:rPr lang="en-US" dirty="0"/>
              <a:t> </a:t>
            </a:r>
            <a:r>
              <a:rPr lang="en-US" dirty="0" err="1"/>
              <a:t>подрума</a:t>
            </a:r>
            <a:r>
              <a:rPr lang="en-US" dirty="0"/>
              <a:t> </a:t>
            </a:r>
            <a:r>
              <a:rPr lang="en-US" dirty="0" err="1" smtClean="0"/>
              <a:t>инсталација</a:t>
            </a:r>
            <a:endParaRPr lang="sr-Cyrl-RS" dirty="0" smtClean="0"/>
          </a:p>
          <a:p>
            <a:r>
              <a:rPr lang="en-US" dirty="0" err="1"/>
              <a:t>списак</a:t>
            </a:r>
            <a:r>
              <a:rPr lang="en-US" dirty="0"/>
              <a:t> </a:t>
            </a:r>
            <a:r>
              <a:rPr lang="en-US" dirty="0" err="1"/>
              <a:t>лица</a:t>
            </a:r>
            <a:r>
              <a:rPr lang="en-US" dirty="0"/>
              <a:t> </a:t>
            </a:r>
            <a:r>
              <a:rPr lang="en-US" dirty="0" err="1"/>
              <a:t>задужених</a:t>
            </a:r>
            <a:r>
              <a:rPr lang="en-US" dirty="0"/>
              <a:t> </a:t>
            </a:r>
            <a:r>
              <a:rPr lang="en-US" dirty="0" err="1"/>
              <a:t>за</a:t>
            </a:r>
            <a:r>
              <a:rPr lang="en-US" dirty="0"/>
              <a:t> </a:t>
            </a:r>
            <a:r>
              <a:rPr lang="en-US" dirty="0" err="1"/>
              <a:t>искључење</a:t>
            </a:r>
            <a:r>
              <a:rPr lang="en-US" dirty="0"/>
              <a:t> </a:t>
            </a:r>
            <a:r>
              <a:rPr lang="en-US" dirty="0" err="1" smtClean="0"/>
              <a:t>лифтова</a:t>
            </a:r>
            <a:endParaRPr lang="sr-Cyrl-RS" dirty="0" smtClean="0"/>
          </a:p>
          <a:p>
            <a:pPr lvl="0"/>
            <a:r>
              <a:rPr lang="en-US" dirty="0" err="1"/>
              <a:t>број</a:t>
            </a:r>
            <a:r>
              <a:rPr lang="en-US" dirty="0"/>
              <a:t> </a:t>
            </a:r>
            <a:r>
              <a:rPr lang="en-US" dirty="0" err="1"/>
              <a:t>телефона</a:t>
            </a:r>
            <a:r>
              <a:rPr lang="en-US" dirty="0"/>
              <a:t> </a:t>
            </a:r>
            <a:r>
              <a:rPr lang="en-US" dirty="0" err="1"/>
              <a:t>ватрогасно-спасилачке</a:t>
            </a:r>
            <a:r>
              <a:rPr lang="en-US" dirty="0"/>
              <a:t> </a:t>
            </a:r>
            <a:r>
              <a:rPr lang="en-US" dirty="0" err="1"/>
              <a:t>јединице</a:t>
            </a:r>
            <a:r>
              <a:rPr lang="en-US" dirty="0"/>
              <a:t> (193</a:t>
            </a:r>
            <a:r>
              <a:rPr lang="en-US" dirty="0" smtClean="0"/>
              <a:t>),</a:t>
            </a:r>
            <a:r>
              <a:rPr lang="sr-Cyrl-RS" dirty="0" smtClean="0"/>
              <a:t> </a:t>
            </a:r>
            <a:r>
              <a:rPr lang="en-US" dirty="0" err="1" smtClean="0"/>
              <a:t>полиција</a:t>
            </a:r>
            <a:r>
              <a:rPr lang="sr-Cyrl-RS" dirty="0"/>
              <a:t> </a:t>
            </a:r>
            <a:r>
              <a:rPr lang="en-US" dirty="0" smtClean="0"/>
              <a:t>(192</a:t>
            </a:r>
            <a:r>
              <a:rPr lang="en-US" dirty="0"/>
              <a:t>) и </a:t>
            </a:r>
            <a:r>
              <a:rPr lang="en-US" dirty="0" err="1"/>
              <a:t>хитне</a:t>
            </a:r>
            <a:r>
              <a:rPr lang="en-US" dirty="0"/>
              <a:t> </a:t>
            </a:r>
            <a:r>
              <a:rPr lang="en-US" dirty="0" err="1"/>
              <a:t>помоћи</a:t>
            </a:r>
            <a:r>
              <a:rPr lang="en-US" dirty="0"/>
              <a:t> (194</a:t>
            </a:r>
            <a:r>
              <a:rPr lang="en-US" dirty="0" smtClean="0"/>
              <a:t>)</a:t>
            </a:r>
            <a:endParaRPr lang="en-US" dirty="0"/>
          </a:p>
          <a:p>
            <a:pPr marL="0" indent="0">
              <a:buNone/>
            </a:pPr>
            <a:endParaRPr lang="sr-Cyrl-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16220251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smtClean="0"/>
              <a:t/>
            </a:r>
            <a:br>
              <a:rPr lang="sr-Latn-RS" sz="3200" dirty="0" smtClean="0"/>
            </a:br>
            <a:r>
              <a:rPr lang="sr-Cyrl-RS" sz="3200" dirty="0" smtClean="0"/>
              <a:t>Евакуација и спасавање угрожених</a:t>
            </a:r>
            <a:r>
              <a:rPr lang="en-US" sz="3200" b="1" dirty="0"/>
              <a:t/>
            </a:r>
            <a:br>
              <a:rPr lang="en-US" sz="3200" b="1" dirty="0"/>
            </a:br>
            <a:endParaRPr lang="en-US" sz="3200" dirty="0"/>
          </a:p>
        </p:txBody>
      </p:sp>
      <p:sp>
        <p:nvSpPr>
          <p:cNvPr id="3" name="Content Placeholder 2"/>
          <p:cNvSpPr>
            <a:spLocks noGrp="1"/>
          </p:cNvSpPr>
          <p:nvPr>
            <p:ph idx="1"/>
          </p:nvPr>
        </p:nvSpPr>
        <p:spPr>
          <a:xfrm>
            <a:off x="1659849" y="2238969"/>
            <a:ext cx="10018713" cy="4148183"/>
          </a:xfrm>
        </p:spPr>
        <p:txBody>
          <a:bodyPr>
            <a:normAutofit/>
          </a:bodyPr>
          <a:lstStyle/>
          <a:p>
            <a:pPr marL="0" indent="0">
              <a:buNone/>
            </a:pPr>
            <a:r>
              <a:rPr lang="sr-Cyrl-RS" dirty="0" smtClean="0"/>
              <a:t>План евакуације садржи:</a:t>
            </a:r>
          </a:p>
          <a:p>
            <a:r>
              <a:rPr lang="en-US" dirty="0" err="1"/>
              <a:t>знак</a:t>
            </a:r>
            <a:r>
              <a:rPr lang="en-US" dirty="0"/>
              <a:t> </a:t>
            </a:r>
            <a:r>
              <a:rPr lang="en-US" dirty="0" err="1"/>
              <a:t>узбуне</a:t>
            </a:r>
            <a:r>
              <a:rPr lang="en-US" dirty="0"/>
              <a:t>, </a:t>
            </a:r>
            <a:r>
              <a:rPr lang="en-US" dirty="0" err="1"/>
              <a:t>чиме</a:t>
            </a:r>
            <a:r>
              <a:rPr lang="en-US" dirty="0"/>
              <a:t> </a:t>
            </a:r>
            <a:r>
              <a:rPr lang="en-US" dirty="0" err="1"/>
              <a:t>се</a:t>
            </a:r>
            <a:r>
              <a:rPr lang="en-US" dirty="0"/>
              <a:t> </a:t>
            </a:r>
            <a:r>
              <a:rPr lang="en-US" dirty="0" err="1"/>
              <a:t>даје</a:t>
            </a:r>
            <a:r>
              <a:rPr lang="en-US" dirty="0"/>
              <a:t>, </a:t>
            </a:r>
            <a:r>
              <a:rPr lang="en-US" dirty="0" err="1"/>
              <a:t>ко</a:t>
            </a:r>
            <a:r>
              <a:rPr lang="en-US" dirty="0"/>
              <a:t> </a:t>
            </a:r>
            <a:r>
              <a:rPr lang="en-US" dirty="0" err="1"/>
              <a:t>то</a:t>
            </a:r>
            <a:r>
              <a:rPr lang="en-US" dirty="0"/>
              <a:t> </a:t>
            </a:r>
            <a:r>
              <a:rPr lang="en-US" dirty="0" err="1"/>
              <a:t>чини</a:t>
            </a:r>
            <a:r>
              <a:rPr lang="en-US" dirty="0"/>
              <a:t> </a:t>
            </a:r>
            <a:endParaRPr lang="sr-Cyrl-RS" dirty="0" smtClean="0"/>
          </a:p>
          <a:p>
            <a:r>
              <a:rPr lang="en-US" dirty="0" err="1"/>
              <a:t>списак</a:t>
            </a:r>
            <a:r>
              <a:rPr lang="en-US" dirty="0"/>
              <a:t> </a:t>
            </a:r>
            <a:r>
              <a:rPr lang="en-US" dirty="0" err="1"/>
              <a:t>болесних</a:t>
            </a:r>
            <a:r>
              <a:rPr lang="en-US" dirty="0"/>
              <a:t>, </a:t>
            </a:r>
            <a:r>
              <a:rPr lang="en-US" dirty="0" err="1"/>
              <a:t>старијих</a:t>
            </a:r>
            <a:r>
              <a:rPr lang="en-US" dirty="0"/>
              <a:t> и </a:t>
            </a:r>
            <a:r>
              <a:rPr lang="en-US" dirty="0" err="1"/>
              <a:t>особа</a:t>
            </a:r>
            <a:r>
              <a:rPr lang="en-US" dirty="0"/>
              <a:t> </a:t>
            </a:r>
            <a:r>
              <a:rPr lang="en-US" dirty="0" err="1"/>
              <a:t>са</a:t>
            </a:r>
            <a:r>
              <a:rPr lang="en-US" dirty="0"/>
              <a:t> </a:t>
            </a:r>
            <a:r>
              <a:rPr lang="en-US" dirty="0" err="1"/>
              <a:t>посебним</a:t>
            </a:r>
            <a:r>
              <a:rPr lang="en-US" dirty="0"/>
              <a:t> </a:t>
            </a:r>
            <a:r>
              <a:rPr lang="en-US" dirty="0" err="1"/>
              <a:t>потребама</a:t>
            </a:r>
            <a:r>
              <a:rPr lang="en-US" dirty="0"/>
              <a:t> </a:t>
            </a:r>
            <a:r>
              <a:rPr lang="en-US" dirty="0" err="1"/>
              <a:t>по</a:t>
            </a:r>
            <a:r>
              <a:rPr lang="en-US" dirty="0"/>
              <a:t> </a:t>
            </a:r>
            <a:r>
              <a:rPr lang="en-US" dirty="0" err="1"/>
              <a:t>становима</a:t>
            </a:r>
            <a:r>
              <a:rPr lang="en-US" dirty="0"/>
              <a:t>, </a:t>
            </a:r>
            <a:r>
              <a:rPr lang="en-US" dirty="0" err="1"/>
              <a:t>које</a:t>
            </a:r>
            <a:r>
              <a:rPr lang="en-US" dirty="0"/>
              <a:t> </a:t>
            </a:r>
            <a:r>
              <a:rPr lang="en-US" dirty="0" err="1"/>
              <a:t>прве</a:t>
            </a:r>
            <a:r>
              <a:rPr lang="en-US" dirty="0"/>
              <a:t> </a:t>
            </a:r>
            <a:r>
              <a:rPr lang="en-US" dirty="0" err="1" smtClean="0"/>
              <a:t>треба</a:t>
            </a:r>
            <a:r>
              <a:rPr lang="sr-Cyrl-RS" dirty="0" smtClean="0"/>
              <a:t> </a:t>
            </a:r>
            <a:r>
              <a:rPr lang="en-US" dirty="0" err="1" smtClean="0"/>
              <a:t>евакуисати</a:t>
            </a:r>
            <a:r>
              <a:rPr lang="en-US" dirty="0" smtClean="0"/>
              <a:t> </a:t>
            </a:r>
            <a:endParaRPr lang="sr-Cyrl-RS" dirty="0" smtClean="0"/>
          </a:p>
          <a:p>
            <a:r>
              <a:rPr lang="en-US" dirty="0" err="1" smtClean="0"/>
              <a:t>правц</a:t>
            </a:r>
            <a:r>
              <a:rPr lang="sr-Cyrl-RS" dirty="0" smtClean="0"/>
              <a:t>е</a:t>
            </a:r>
            <a:r>
              <a:rPr lang="en-US" dirty="0" smtClean="0"/>
              <a:t> </a:t>
            </a:r>
            <a:r>
              <a:rPr lang="en-US" dirty="0" err="1"/>
              <a:t>кретања</a:t>
            </a:r>
            <a:r>
              <a:rPr lang="en-US" dirty="0"/>
              <a:t> </a:t>
            </a:r>
            <a:r>
              <a:rPr lang="en-US" dirty="0" err="1"/>
              <a:t>за</a:t>
            </a:r>
            <a:r>
              <a:rPr lang="en-US" dirty="0"/>
              <a:t> </a:t>
            </a:r>
            <a:r>
              <a:rPr lang="en-US" dirty="0" err="1"/>
              <a:t>напуштање</a:t>
            </a:r>
            <a:r>
              <a:rPr lang="en-US" dirty="0"/>
              <a:t> </a:t>
            </a:r>
            <a:r>
              <a:rPr lang="en-US" dirty="0" err="1"/>
              <a:t>зграде</a:t>
            </a:r>
            <a:r>
              <a:rPr lang="en-US" dirty="0"/>
              <a:t> </a:t>
            </a:r>
            <a:endParaRPr lang="sr-Cyrl-RS" dirty="0" smtClean="0"/>
          </a:p>
          <a:p>
            <a:r>
              <a:rPr lang="en-US" dirty="0" err="1"/>
              <a:t>списак</a:t>
            </a:r>
            <a:r>
              <a:rPr lang="en-US" dirty="0"/>
              <a:t> </a:t>
            </a:r>
            <a:r>
              <a:rPr lang="en-US" dirty="0" err="1"/>
              <a:t>отвора</a:t>
            </a:r>
            <a:r>
              <a:rPr lang="en-US" dirty="0"/>
              <a:t> </a:t>
            </a:r>
            <a:r>
              <a:rPr lang="en-US" dirty="0" err="1"/>
              <a:t>за</a:t>
            </a:r>
            <a:r>
              <a:rPr lang="en-US" dirty="0"/>
              <a:t> </a:t>
            </a:r>
            <a:r>
              <a:rPr lang="en-US" dirty="0" err="1"/>
              <a:t>одимљавање</a:t>
            </a:r>
            <a:r>
              <a:rPr lang="en-US" dirty="0"/>
              <a:t> </a:t>
            </a:r>
            <a:r>
              <a:rPr lang="en-US" dirty="0" err="1"/>
              <a:t>по</a:t>
            </a:r>
            <a:r>
              <a:rPr lang="en-US" dirty="0"/>
              <a:t> </a:t>
            </a:r>
            <a:r>
              <a:rPr lang="en-US" dirty="0" err="1"/>
              <a:t>ходницима</a:t>
            </a:r>
            <a:r>
              <a:rPr lang="en-US" dirty="0"/>
              <a:t> </a:t>
            </a:r>
            <a:endParaRPr lang="sr-Cyrl-RS" dirty="0" smtClean="0"/>
          </a:p>
          <a:p>
            <a:r>
              <a:rPr lang="en-US" dirty="0" err="1"/>
              <a:t>могућности</a:t>
            </a:r>
            <a:r>
              <a:rPr lang="en-US" dirty="0"/>
              <a:t> </a:t>
            </a:r>
            <a:r>
              <a:rPr lang="en-US" dirty="0" err="1" smtClean="0"/>
              <a:t>самоспаса</a:t>
            </a:r>
            <a:r>
              <a:rPr lang="sr-Cyrl-RS" dirty="0" smtClean="0"/>
              <a:t>вања</a:t>
            </a:r>
          </a:p>
          <a:p>
            <a:r>
              <a:rPr lang="en-US" dirty="0" err="1"/>
              <a:t>приручна</a:t>
            </a:r>
            <a:r>
              <a:rPr lang="en-US" dirty="0"/>
              <a:t> </a:t>
            </a:r>
            <a:r>
              <a:rPr lang="en-US" dirty="0" err="1"/>
              <a:t>средства</a:t>
            </a:r>
            <a:r>
              <a:rPr lang="en-US" dirty="0"/>
              <a:t>: </a:t>
            </a:r>
            <a:r>
              <a:rPr lang="en-US" dirty="0" err="1"/>
              <a:t>ужад</a:t>
            </a:r>
            <a:r>
              <a:rPr lang="en-US" dirty="0"/>
              <a:t>, </a:t>
            </a:r>
            <a:r>
              <a:rPr lang="en-US" dirty="0" err="1"/>
              <a:t>чаршави</a:t>
            </a:r>
            <a:r>
              <a:rPr lang="en-US" dirty="0"/>
              <a:t>, </a:t>
            </a:r>
            <a:r>
              <a:rPr lang="en-US" dirty="0" err="1"/>
              <a:t>лестве</a:t>
            </a:r>
            <a:r>
              <a:rPr lang="en-US" dirty="0"/>
              <a:t> </a:t>
            </a:r>
            <a:r>
              <a:rPr lang="en-US" dirty="0" err="1" smtClean="0"/>
              <a:t>итд</a:t>
            </a:r>
            <a:r>
              <a:rPr lang="sr-Cyrl-RS" dirty="0" smtClean="0"/>
              <a:t>.</a:t>
            </a:r>
            <a:endParaRPr lang="en-US" dirty="0"/>
          </a:p>
          <a:p>
            <a:pPr marL="0" indent="0">
              <a:buNone/>
            </a:pPr>
            <a:endParaRPr lang="sr-Cyrl-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1313636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362669"/>
            <a:ext cx="10018713" cy="1752599"/>
          </a:xfrm>
        </p:spPr>
        <p:txBody>
          <a:bodyPr>
            <a:normAutofit/>
          </a:bodyPr>
          <a:lstStyle/>
          <a:p>
            <a:r>
              <a:rPr lang="sr-Latn-RS" sz="3200" dirty="0" smtClean="0"/>
              <a:t/>
            </a:r>
            <a:br>
              <a:rPr lang="sr-Latn-RS" sz="3200" dirty="0" smtClean="0"/>
            </a:br>
            <a:r>
              <a:rPr lang="sr-Cyrl-RS" sz="6600" dirty="0" smtClean="0"/>
              <a:t>Х В А Л А</a:t>
            </a:r>
            <a:endParaRPr lang="en-US" sz="6600" dirty="0"/>
          </a:p>
        </p:txBody>
      </p:sp>
      <p:sp>
        <p:nvSpPr>
          <p:cNvPr id="3" name="Content Placeholder 2"/>
          <p:cNvSpPr>
            <a:spLocks noGrp="1"/>
          </p:cNvSpPr>
          <p:nvPr>
            <p:ph idx="1"/>
          </p:nvPr>
        </p:nvSpPr>
        <p:spPr>
          <a:xfrm>
            <a:off x="1659849" y="2238969"/>
            <a:ext cx="10018713" cy="4148183"/>
          </a:xfrm>
        </p:spPr>
        <p:txBody>
          <a:bodyPr>
            <a:normAutofit/>
          </a:bodyPr>
          <a:lstStyle/>
          <a:p>
            <a:pPr marL="0" indent="0" algn="ctr">
              <a:buNone/>
            </a:pPr>
            <a:r>
              <a:rPr lang="sr-Cyrl-RS" sz="6000" dirty="0" smtClean="0"/>
              <a:t>Н А   П А Ж Њ И</a:t>
            </a:r>
            <a:endParaRPr lang="en-US" sz="6000" dirty="0"/>
          </a:p>
          <a:p>
            <a:pPr marL="0" indent="0">
              <a:buNone/>
            </a:pPr>
            <a:endParaRPr lang="sr-Cyrl-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2866988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sz="3200" dirty="0" smtClean="0"/>
              <a:t/>
            </a:r>
            <a:br>
              <a:rPr lang="sr-Latn-RS" sz="3200" dirty="0" smtClean="0"/>
            </a:br>
            <a:r>
              <a:rPr lang="en-US" sz="3600" dirty="0" err="1" smtClean="0"/>
              <a:t>Студије</a:t>
            </a:r>
            <a:r>
              <a:rPr lang="en-US" sz="3600" dirty="0"/>
              <a:t>, </a:t>
            </a:r>
            <a:r>
              <a:rPr lang="en-US" sz="3600" dirty="0" err="1"/>
              <a:t>мере</a:t>
            </a:r>
            <a:r>
              <a:rPr lang="en-US" sz="3600" dirty="0"/>
              <a:t> и </a:t>
            </a:r>
            <a:r>
              <a:rPr lang="en-US" sz="3600" dirty="0" err="1"/>
              <a:t>активности</a:t>
            </a:r>
            <a:r>
              <a:rPr lang="en-US" sz="3600" dirty="0"/>
              <a:t> </a:t>
            </a:r>
            <a:r>
              <a:rPr lang="en-US" sz="3600" dirty="0" err="1"/>
              <a:t>за</a:t>
            </a:r>
            <a:r>
              <a:rPr lang="en-US" sz="3600" dirty="0"/>
              <a:t> </a:t>
            </a:r>
            <a:r>
              <a:rPr lang="en-US" sz="3600" dirty="0" err="1"/>
              <a:t>умањење</a:t>
            </a:r>
            <a:r>
              <a:rPr lang="en-US" sz="3600" dirty="0"/>
              <a:t> </a:t>
            </a:r>
            <a:r>
              <a:rPr lang="en-US" sz="3600" dirty="0" err="1"/>
              <a:t>ефеката</a:t>
            </a:r>
            <a:r>
              <a:rPr lang="en-US" sz="3600" dirty="0"/>
              <a:t> </a:t>
            </a:r>
            <a:r>
              <a:rPr lang="en-US" sz="3600" dirty="0" err="1"/>
              <a:t>земљотреса</a:t>
            </a:r>
            <a:r>
              <a:rPr lang="en-US" sz="3600" dirty="0"/>
              <a:t> </a:t>
            </a:r>
            <a:r>
              <a:rPr lang="en-US" sz="3600" dirty="0" err="1"/>
              <a:t>пре</a:t>
            </a:r>
            <a:r>
              <a:rPr lang="en-US" sz="3600" dirty="0"/>
              <a:t> </a:t>
            </a:r>
            <a:r>
              <a:rPr lang="en-US" sz="3600" dirty="0" err="1"/>
              <a:t>настанка</a:t>
            </a:r>
            <a:r>
              <a:rPr lang="en-US" sz="3600" dirty="0"/>
              <a:t> </a:t>
            </a:r>
            <a:r>
              <a:rPr lang="en-US" sz="3600" dirty="0" err="1"/>
              <a:t>природне</a:t>
            </a:r>
            <a:r>
              <a:rPr lang="en-US" sz="3600" dirty="0"/>
              <a:t> </a:t>
            </a:r>
            <a:r>
              <a:rPr lang="en-US" sz="3600" dirty="0" err="1"/>
              <a:t>катастрофе</a:t>
            </a:r>
            <a:r>
              <a:rPr lang="en-US" sz="3200" dirty="0"/>
              <a:t/>
            </a:r>
            <a:br>
              <a:rPr lang="en-US" sz="3200" dirty="0"/>
            </a:br>
            <a:endParaRPr lang="en-US" sz="3200" dirty="0"/>
          </a:p>
        </p:txBody>
      </p:sp>
      <p:sp>
        <p:nvSpPr>
          <p:cNvPr id="3" name="Content Placeholder 2"/>
          <p:cNvSpPr>
            <a:spLocks noGrp="1"/>
          </p:cNvSpPr>
          <p:nvPr>
            <p:ph idx="1"/>
          </p:nvPr>
        </p:nvSpPr>
        <p:spPr>
          <a:xfrm>
            <a:off x="1484311" y="2458134"/>
            <a:ext cx="10018713" cy="3712191"/>
          </a:xfrm>
        </p:spPr>
        <p:txBody>
          <a:bodyPr>
            <a:normAutofit/>
          </a:bodyPr>
          <a:lstStyle/>
          <a:p>
            <a:pPr marL="0" indent="0">
              <a:buNone/>
            </a:pPr>
            <a:r>
              <a:rPr lang="en-US" dirty="0" err="1"/>
              <a:t>Мере</a:t>
            </a:r>
            <a:r>
              <a:rPr lang="en-US" dirty="0"/>
              <a:t> </a:t>
            </a:r>
            <a:r>
              <a:rPr lang="en-US" dirty="0" err="1"/>
              <a:t>за</a:t>
            </a:r>
            <a:r>
              <a:rPr lang="en-US" dirty="0"/>
              <a:t> </a:t>
            </a:r>
            <a:r>
              <a:rPr lang="en-US" dirty="0" err="1"/>
              <a:t>умањење</a:t>
            </a:r>
            <a:r>
              <a:rPr lang="en-US" dirty="0"/>
              <a:t> </a:t>
            </a:r>
            <a:r>
              <a:rPr lang="en-US" dirty="0" err="1"/>
              <a:t>сеизмичког</a:t>
            </a:r>
            <a:r>
              <a:rPr lang="en-US" dirty="0"/>
              <a:t> </a:t>
            </a:r>
            <a:r>
              <a:rPr lang="en-US" dirty="0" err="1"/>
              <a:t>ризика</a:t>
            </a:r>
            <a:r>
              <a:rPr lang="en-US" dirty="0"/>
              <a:t> </a:t>
            </a:r>
            <a:r>
              <a:rPr lang="en-US" dirty="0" err="1"/>
              <a:t>на</a:t>
            </a:r>
            <a:r>
              <a:rPr lang="en-US" dirty="0"/>
              <a:t> </a:t>
            </a:r>
            <a:r>
              <a:rPr lang="en-US" dirty="0" err="1"/>
              <a:t>регионалном</a:t>
            </a:r>
            <a:r>
              <a:rPr lang="en-US" dirty="0"/>
              <a:t> и </a:t>
            </a:r>
            <a:r>
              <a:rPr lang="en-US" dirty="0" err="1"/>
              <a:t>националном</a:t>
            </a:r>
            <a:r>
              <a:rPr lang="en-US" dirty="0"/>
              <a:t> </a:t>
            </a:r>
            <a:r>
              <a:rPr lang="en-US" dirty="0" err="1"/>
              <a:t>нивоу</a:t>
            </a:r>
            <a:r>
              <a:rPr lang="en-US" dirty="0"/>
              <a:t> </a:t>
            </a:r>
            <a:r>
              <a:rPr lang="en-US" dirty="0" err="1"/>
              <a:t>пре</a:t>
            </a:r>
            <a:r>
              <a:rPr lang="en-US" dirty="0"/>
              <a:t> </a:t>
            </a:r>
            <a:r>
              <a:rPr lang="en-US" dirty="0" err="1"/>
              <a:t>настанка</a:t>
            </a:r>
            <a:r>
              <a:rPr lang="en-US" dirty="0"/>
              <a:t> </a:t>
            </a:r>
            <a:r>
              <a:rPr lang="en-US" dirty="0" err="1"/>
              <a:t>земљотреса</a:t>
            </a:r>
            <a:r>
              <a:rPr lang="en-US" dirty="0"/>
              <a:t> </a:t>
            </a:r>
            <a:r>
              <a:rPr lang="en-US" dirty="0" err="1" smtClean="0"/>
              <a:t>обухватају</a:t>
            </a:r>
            <a:r>
              <a:rPr lang="sr-Latn-RS" dirty="0" smtClean="0"/>
              <a:t>:</a:t>
            </a:r>
          </a:p>
          <a:p>
            <a:pPr lvl="0"/>
            <a:r>
              <a:rPr lang="en-US" dirty="0" err="1"/>
              <a:t>студије</a:t>
            </a:r>
            <a:r>
              <a:rPr lang="en-US" dirty="0"/>
              <a:t> </a:t>
            </a:r>
            <a:r>
              <a:rPr lang="en-US" dirty="0" err="1"/>
              <a:t>сеизмичке</a:t>
            </a:r>
            <a:r>
              <a:rPr lang="en-US" dirty="0"/>
              <a:t> </a:t>
            </a:r>
            <a:r>
              <a:rPr lang="en-US" dirty="0" err="1"/>
              <a:t>активности</a:t>
            </a:r>
            <a:r>
              <a:rPr lang="en-US" dirty="0"/>
              <a:t> </a:t>
            </a:r>
            <a:r>
              <a:rPr lang="en-US" dirty="0" err="1"/>
              <a:t>региона</a:t>
            </a:r>
            <a:r>
              <a:rPr lang="en-US" dirty="0"/>
              <a:t> </a:t>
            </a:r>
            <a:r>
              <a:rPr lang="en-US" dirty="0" err="1"/>
              <a:t>на</a:t>
            </a:r>
            <a:r>
              <a:rPr lang="en-US" dirty="0"/>
              <a:t> </a:t>
            </a:r>
            <a:r>
              <a:rPr lang="en-US" dirty="0" err="1"/>
              <a:t>основу</a:t>
            </a:r>
            <a:r>
              <a:rPr lang="en-US" dirty="0"/>
              <a:t> </a:t>
            </a:r>
            <a:r>
              <a:rPr lang="en-US" dirty="0" err="1"/>
              <a:t>регистрованих</a:t>
            </a:r>
            <a:r>
              <a:rPr lang="en-US" dirty="0"/>
              <a:t> и </a:t>
            </a:r>
            <a:r>
              <a:rPr lang="en-US" dirty="0" err="1"/>
              <a:t>историјских</a:t>
            </a:r>
            <a:r>
              <a:rPr lang="en-US" dirty="0"/>
              <a:t> </a:t>
            </a:r>
            <a:r>
              <a:rPr lang="en-US" dirty="0" err="1"/>
              <a:t>података</a:t>
            </a:r>
            <a:r>
              <a:rPr lang="en-US" dirty="0"/>
              <a:t> о </a:t>
            </a:r>
            <a:r>
              <a:rPr lang="en-US" dirty="0" err="1"/>
              <a:t>догођенимземљотресима</a:t>
            </a:r>
            <a:r>
              <a:rPr lang="en-US" dirty="0"/>
              <a:t>;</a:t>
            </a:r>
          </a:p>
          <a:p>
            <a:r>
              <a:rPr lang="en-US" dirty="0" err="1"/>
              <a:t>израду</a:t>
            </a:r>
            <a:r>
              <a:rPr lang="en-US" dirty="0"/>
              <a:t> </a:t>
            </a:r>
            <a:r>
              <a:rPr lang="en-US" dirty="0" err="1"/>
              <a:t>сеизмотектонске</a:t>
            </a:r>
            <a:r>
              <a:rPr lang="en-US" dirty="0"/>
              <a:t> </a:t>
            </a:r>
            <a:r>
              <a:rPr lang="en-US" dirty="0" err="1" smtClean="0"/>
              <a:t>карте</a:t>
            </a:r>
            <a:r>
              <a:rPr lang="sr-Latn-RS" dirty="0" smtClean="0"/>
              <a:t> </a:t>
            </a:r>
            <a:r>
              <a:rPr lang="en-US" dirty="0" err="1" smtClean="0"/>
              <a:t>региона</a:t>
            </a:r>
            <a:r>
              <a:rPr lang="sr-Latn-RS" dirty="0" smtClean="0"/>
              <a:t>;</a:t>
            </a:r>
          </a:p>
          <a:p>
            <a:r>
              <a:rPr lang="en-US" dirty="0" err="1"/>
              <a:t>извођење</a:t>
            </a:r>
            <a:r>
              <a:rPr lang="en-US" dirty="0"/>
              <a:t> </a:t>
            </a:r>
            <a:r>
              <a:rPr lang="en-US" dirty="0" err="1"/>
              <a:t>студија</a:t>
            </a:r>
            <a:r>
              <a:rPr lang="en-US" dirty="0"/>
              <a:t> </a:t>
            </a:r>
            <a:r>
              <a:rPr lang="en-US" dirty="0" err="1"/>
              <a:t>сеизмичког</a:t>
            </a:r>
            <a:r>
              <a:rPr lang="en-US" dirty="0"/>
              <a:t> </a:t>
            </a:r>
            <a:r>
              <a:rPr lang="en-US" dirty="0" err="1"/>
              <a:t>хазарда</a:t>
            </a:r>
            <a:r>
              <a:rPr lang="en-US" dirty="0"/>
              <a:t> и </a:t>
            </a:r>
            <a:r>
              <a:rPr lang="en-US" dirty="0" err="1"/>
              <a:t>израда</a:t>
            </a:r>
            <a:r>
              <a:rPr lang="en-US" dirty="0"/>
              <a:t> </a:t>
            </a:r>
            <a:r>
              <a:rPr lang="en-US" dirty="0" err="1"/>
              <a:t>карата</a:t>
            </a:r>
            <a:r>
              <a:rPr lang="en-US" dirty="0"/>
              <a:t> </a:t>
            </a:r>
            <a:r>
              <a:rPr lang="en-US" dirty="0" err="1"/>
              <a:t>сеизмичког</a:t>
            </a:r>
            <a:r>
              <a:rPr lang="en-US" dirty="0"/>
              <a:t> </a:t>
            </a:r>
            <a:r>
              <a:rPr lang="en-US" dirty="0" err="1"/>
              <a:t>хазарда</a:t>
            </a:r>
            <a:endParaRPr lang="sr-Latn-RS" dirty="0" smtClean="0"/>
          </a:p>
          <a:p>
            <a:pPr marL="0" indent="0">
              <a:buNone/>
            </a:pPr>
            <a:endParaRPr lang="en-US"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391807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sz="3200" dirty="0" smtClean="0"/>
              <a:t/>
            </a:r>
            <a:br>
              <a:rPr lang="sr-Latn-RS" sz="3200" dirty="0" smtClean="0"/>
            </a:br>
            <a:r>
              <a:rPr lang="en-US" sz="3600" dirty="0" err="1" smtClean="0"/>
              <a:t>Студије</a:t>
            </a:r>
            <a:r>
              <a:rPr lang="en-US" sz="3600" dirty="0"/>
              <a:t>, </a:t>
            </a:r>
            <a:r>
              <a:rPr lang="en-US" sz="3600" dirty="0" err="1"/>
              <a:t>мере</a:t>
            </a:r>
            <a:r>
              <a:rPr lang="en-US" sz="3600" dirty="0"/>
              <a:t> и </a:t>
            </a:r>
            <a:r>
              <a:rPr lang="en-US" sz="3600" dirty="0" err="1"/>
              <a:t>активности</a:t>
            </a:r>
            <a:r>
              <a:rPr lang="en-US" sz="3600" dirty="0"/>
              <a:t> </a:t>
            </a:r>
            <a:r>
              <a:rPr lang="en-US" sz="3600" dirty="0" err="1"/>
              <a:t>за</a:t>
            </a:r>
            <a:r>
              <a:rPr lang="en-US" sz="3600" dirty="0"/>
              <a:t> </a:t>
            </a:r>
            <a:r>
              <a:rPr lang="en-US" sz="3600" dirty="0" err="1"/>
              <a:t>умањење</a:t>
            </a:r>
            <a:r>
              <a:rPr lang="en-US" sz="3600" dirty="0"/>
              <a:t> </a:t>
            </a:r>
            <a:r>
              <a:rPr lang="en-US" sz="3600" dirty="0" err="1"/>
              <a:t>ефеката</a:t>
            </a:r>
            <a:r>
              <a:rPr lang="en-US" sz="3600" dirty="0"/>
              <a:t> </a:t>
            </a:r>
            <a:r>
              <a:rPr lang="en-US" sz="3600" dirty="0" err="1"/>
              <a:t>земљотреса</a:t>
            </a:r>
            <a:r>
              <a:rPr lang="en-US" sz="3600" dirty="0"/>
              <a:t> </a:t>
            </a:r>
            <a:r>
              <a:rPr lang="en-US" sz="3600" dirty="0" err="1"/>
              <a:t>пре</a:t>
            </a:r>
            <a:r>
              <a:rPr lang="en-US" sz="3600" dirty="0"/>
              <a:t> </a:t>
            </a:r>
            <a:r>
              <a:rPr lang="en-US" sz="3600" dirty="0" err="1"/>
              <a:t>настанка</a:t>
            </a:r>
            <a:r>
              <a:rPr lang="en-US" sz="3600" dirty="0"/>
              <a:t> </a:t>
            </a:r>
            <a:r>
              <a:rPr lang="en-US" sz="3600" dirty="0" err="1"/>
              <a:t>природне</a:t>
            </a:r>
            <a:r>
              <a:rPr lang="en-US" sz="3600" dirty="0"/>
              <a:t> </a:t>
            </a:r>
            <a:r>
              <a:rPr lang="en-US" sz="3600" dirty="0" err="1"/>
              <a:t>катастрофе</a:t>
            </a:r>
            <a:r>
              <a:rPr lang="en-US" sz="3200" dirty="0"/>
              <a:t/>
            </a:r>
            <a:br>
              <a:rPr lang="en-US" sz="3200" dirty="0"/>
            </a:br>
            <a:endParaRPr lang="en-US" sz="3200" dirty="0"/>
          </a:p>
        </p:txBody>
      </p:sp>
      <p:sp>
        <p:nvSpPr>
          <p:cNvPr id="3" name="Content Placeholder 2"/>
          <p:cNvSpPr>
            <a:spLocks noGrp="1"/>
          </p:cNvSpPr>
          <p:nvPr>
            <p:ph idx="1"/>
          </p:nvPr>
        </p:nvSpPr>
        <p:spPr>
          <a:xfrm>
            <a:off x="1659849" y="2148952"/>
            <a:ext cx="10018713" cy="3712191"/>
          </a:xfrm>
        </p:spPr>
        <p:txBody>
          <a:bodyPr>
            <a:normAutofit/>
          </a:bodyPr>
          <a:lstStyle/>
          <a:p>
            <a:pPr marL="0" indent="0">
              <a:buNone/>
            </a:pPr>
            <a:endParaRPr lang="sr-Latn-RS" dirty="0" smtClean="0"/>
          </a:p>
          <a:p>
            <a:r>
              <a:rPr lang="en-US" dirty="0" err="1"/>
              <a:t>извођење</a:t>
            </a:r>
            <a:r>
              <a:rPr lang="en-US" dirty="0"/>
              <a:t> </a:t>
            </a:r>
            <a:r>
              <a:rPr lang="en-US" dirty="0" err="1"/>
              <a:t>детаљних</a:t>
            </a:r>
            <a:r>
              <a:rPr lang="en-US" dirty="0"/>
              <a:t> </a:t>
            </a:r>
            <a:r>
              <a:rPr lang="en-US" dirty="0" err="1"/>
              <a:t>студија</a:t>
            </a:r>
            <a:r>
              <a:rPr lang="en-US" dirty="0"/>
              <a:t> </a:t>
            </a:r>
            <a:r>
              <a:rPr lang="en-US" dirty="0" err="1"/>
              <a:t>повредивости</a:t>
            </a:r>
            <a:r>
              <a:rPr lang="en-US" dirty="0"/>
              <a:t> (</a:t>
            </a:r>
            <a:r>
              <a:rPr lang="en-US" dirty="0" err="1"/>
              <a:t>рањивости</a:t>
            </a:r>
            <a:r>
              <a:rPr lang="en-US" dirty="0"/>
              <a:t>) и </a:t>
            </a:r>
            <a:r>
              <a:rPr lang="en-US" dirty="0" err="1"/>
              <a:t>нивоа</a:t>
            </a:r>
            <a:r>
              <a:rPr lang="en-US" dirty="0"/>
              <a:t> </a:t>
            </a:r>
            <a:r>
              <a:rPr lang="en-US" dirty="0" err="1"/>
              <a:t>прихватљивог</a:t>
            </a:r>
            <a:r>
              <a:rPr lang="en-US" dirty="0"/>
              <a:t> </a:t>
            </a:r>
            <a:r>
              <a:rPr lang="en-US" dirty="0" err="1"/>
              <a:t>сеизмичког</a:t>
            </a:r>
            <a:r>
              <a:rPr lang="en-US" dirty="0"/>
              <a:t> </a:t>
            </a:r>
            <a:r>
              <a:rPr lang="en-US" dirty="0" err="1" smtClean="0"/>
              <a:t>ризика</a:t>
            </a:r>
            <a:endParaRPr lang="sr-Latn-RS" dirty="0" smtClean="0"/>
          </a:p>
          <a:p>
            <a:r>
              <a:rPr lang="en-US" dirty="0" err="1"/>
              <a:t>просторно</a:t>
            </a:r>
            <a:r>
              <a:rPr lang="en-US" dirty="0"/>
              <a:t> </a:t>
            </a:r>
            <a:r>
              <a:rPr lang="en-US" dirty="0" err="1"/>
              <a:t>планирање</a:t>
            </a:r>
            <a:r>
              <a:rPr lang="en-US" dirty="0"/>
              <a:t> </a:t>
            </a:r>
            <a:r>
              <a:rPr lang="en-US" dirty="0" err="1"/>
              <a:t>сеизмички</a:t>
            </a:r>
            <a:r>
              <a:rPr lang="en-US" dirty="0"/>
              <a:t> </a:t>
            </a:r>
            <a:r>
              <a:rPr lang="en-US" dirty="0" err="1"/>
              <a:t>активних</a:t>
            </a:r>
            <a:r>
              <a:rPr lang="en-US" dirty="0"/>
              <a:t> </a:t>
            </a:r>
            <a:r>
              <a:rPr lang="en-US" dirty="0" err="1" smtClean="0"/>
              <a:t>региона</a:t>
            </a:r>
            <a:endParaRPr lang="sr-Latn-RS" dirty="0" smtClean="0"/>
          </a:p>
          <a:p>
            <a:r>
              <a:rPr lang="en-US" dirty="0" err="1"/>
              <a:t>израду</a:t>
            </a:r>
            <a:r>
              <a:rPr lang="en-US" dirty="0"/>
              <a:t> </a:t>
            </a:r>
            <a:r>
              <a:rPr lang="en-US" dirty="0" err="1"/>
              <a:t>националних</a:t>
            </a:r>
            <a:r>
              <a:rPr lang="en-US" dirty="0"/>
              <a:t> </a:t>
            </a:r>
            <a:r>
              <a:rPr lang="en-US" dirty="0" err="1"/>
              <a:t>закона</a:t>
            </a:r>
            <a:r>
              <a:rPr lang="en-US" dirty="0"/>
              <a:t> и </a:t>
            </a:r>
            <a:r>
              <a:rPr lang="en-US" dirty="0" err="1"/>
              <a:t>прописа</a:t>
            </a:r>
            <a:r>
              <a:rPr lang="en-US" dirty="0"/>
              <a:t> </a:t>
            </a:r>
            <a:r>
              <a:rPr lang="en-US" dirty="0" err="1"/>
              <a:t>за</a:t>
            </a:r>
            <a:r>
              <a:rPr lang="en-US" dirty="0"/>
              <a:t> </a:t>
            </a:r>
            <a:r>
              <a:rPr lang="en-US" dirty="0" err="1"/>
              <a:t>заштиту</a:t>
            </a:r>
            <a:r>
              <a:rPr lang="en-US" dirty="0"/>
              <a:t> </a:t>
            </a:r>
            <a:r>
              <a:rPr lang="en-US" dirty="0" err="1" smtClean="0"/>
              <a:t>одземљотреса</a:t>
            </a:r>
            <a:endParaRPr lang="sr-Latn-RS" dirty="0" smtClean="0"/>
          </a:p>
          <a:p>
            <a:r>
              <a:rPr lang="en-US" dirty="0" err="1"/>
              <a:t>израду</a:t>
            </a:r>
            <a:r>
              <a:rPr lang="en-US" dirty="0"/>
              <a:t> </a:t>
            </a:r>
            <a:r>
              <a:rPr lang="en-US" dirty="0" err="1"/>
              <a:t>националних</a:t>
            </a:r>
            <a:r>
              <a:rPr lang="en-US" dirty="0"/>
              <a:t> </a:t>
            </a:r>
            <a:r>
              <a:rPr lang="en-US" dirty="0" err="1"/>
              <a:t>стандарда</a:t>
            </a:r>
            <a:r>
              <a:rPr lang="en-US" dirty="0"/>
              <a:t>, </a:t>
            </a:r>
            <a:r>
              <a:rPr lang="en-US" dirty="0" err="1"/>
              <a:t>упутстава</a:t>
            </a:r>
            <a:r>
              <a:rPr lang="en-US" dirty="0"/>
              <a:t> и </a:t>
            </a:r>
            <a:r>
              <a:rPr lang="en-US" dirty="0" err="1"/>
              <a:t>приручника</a:t>
            </a:r>
            <a:r>
              <a:rPr lang="en-US" dirty="0"/>
              <a:t> </a:t>
            </a:r>
            <a:r>
              <a:rPr lang="en-US" dirty="0" err="1"/>
              <a:t>за</a:t>
            </a:r>
            <a:r>
              <a:rPr lang="en-US" dirty="0"/>
              <a:t> </a:t>
            </a:r>
            <a:r>
              <a:rPr lang="en-US" dirty="0" err="1"/>
              <a:t>асеизмичко</a:t>
            </a:r>
            <a:r>
              <a:rPr lang="en-US" dirty="0"/>
              <a:t> </a:t>
            </a:r>
            <a:r>
              <a:rPr lang="en-US" dirty="0" err="1"/>
              <a:t>пројектовање</a:t>
            </a:r>
            <a:endParaRPr lang="sr-Latn-RS" dirty="0" smtClean="0"/>
          </a:p>
          <a:p>
            <a:pPr marL="0" indent="0">
              <a:buNone/>
            </a:pPr>
            <a:endParaRPr lang="en-US"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15615045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sz="3200" dirty="0" smtClean="0"/>
              <a:t/>
            </a:r>
            <a:br>
              <a:rPr lang="sr-Latn-RS" sz="3200" dirty="0" smtClean="0"/>
            </a:br>
            <a:r>
              <a:rPr lang="en-US" sz="3600" dirty="0" err="1" smtClean="0"/>
              <a:t>Студије</a:t>
            </a:r>
            <a:r>
              <a:rPr lang="en-US" sz="3600" dirty="0"/>
              <a:t>, </a:t>
            </a:r>
            <a:r>
              <a:rPr lang="en-US" sz="3600" dirty="0" err="1"/>
              <a:t>мере</a:t>
            </a:r>
            <a:r>
              <a:rPr lang="en-US" sz="3600" dirty="0"/>
              <a:t> и </a:t>
            </a:r>
            <a:r>
              <a:rPr lang="en-US" sz="3600" dirty="0" err="1"/>
              <a:t>активности</a:t>
            </a:r>
            <a:r>
              <a:rPr lang="en-US" sz="3600" dirty="0"/>
              <a:t> </a:t>
            </a:r>
            <a:r>
              <a:rPr lang="en-US" sz="3600" dirty="0" err="1"/>
              <a:t>за</a:t>
            </a:r>
            <a:r>
              <a:rPr lang="en-US" sz="3600" dirty="0"/>
              <a:t> </a:t>
            </a:r>
            <a:r>
              <a:rPr lang="en-US" sz="3600" dirty="0" err="1"/>
              <a:t>умањење</a:t>
            </a:r>
            <a:r>
              <a:rPr lang="en-US" sz="3600" dirty="0"/>
              <a:t> </a:t>
            </a:r>
            <a:r>
              <a:rPr lang="en-US" sz="3600" dirty="0" err="1"/>
              <a:t>ефеката</a:t>
            </a:r>
            <a:r>
              <a:rPr lang="en-US" sz="3600" dirty="0"/>
              <a:t> </a:t>
            </a:r>
            <a:r>
              <a:rPr lang="en-US" sz="3600" dirty="0" err="1"/>
              <a:t>земљотреса</a:t>
            </a:r>
            <a:r>
              <a:rPr lang="en-US" sz="3600" dirty="0"/>
              <a:t> </a:t>
            </a:r>
            <a:r>
              <a:rPr lang="en-US" sz="3600" dirty="0" err="1"/>
              <a:t>пре</a:t>
            </a:r>
            <a:r>
              <a:rPr lang="en-US" sz="3600" dirty="0"/>
              <a:t> </a:t>
            </a:r>
            <a:r>
              <a:rPr lang="en-US" sz="3600" dirty="0" err="1"/>
              <a:t>настанка</a:t>
            </a:r>
            <a:r>
              <a:rPr lang="en-US" sz="3600" dirty="0"/>
              <a:t> </a:t>
            </a:r>
            <a:r>
              <a:rPr lang="en-US" sz="3600" dirty="0" err="1"/>
              <a:t>природне</a:t>
            </a:r>
            <a:r>
              <a:rPr lang="en-US" sz="3600" dirty="0"/>
              <a:t> </a:t>
            </a:r>
            <a:r>
              <a:rPr lang="en-US" sz="3600" dirty="0" err="1"/>
              <a:t>катастрофе</a:t>
            </a:r>
            <a:r>
              <a:rPr lang="en-US" sz="3200" dirty="0"/>
              <a:t/>
            </a:r>
            <a:br>
              <a:rPr lang="en-US" sz="3200" dirty="0"/>
            </a:br>
            <a:endParaRPr lang="en-US" sz="3200" dirty="0"/>
          </a:p>
        </p:txBody>
      </p:sp>
      <p:sp>
        <p:nvSpPr>
          <p:cNvPr id="3" name="Content Placeholder 2"/>
          <p:cNvSpPr>
            <a:spLocks noGrp="1"/>
          </p:cNvSpPr>
          <p:nvPr>
            <p:ph idx="1"/>
          </p:nvPr>
        </p:nvSpPr>
        <p:spPr>
          <a:xfrm>
            <a:off x="1659849" y="2148952"/>
            <a:ext cx="10018713" cy="3712191"/>
          </a:xfrm>
        </p:spPr>
        <p:txBody>
          <a:bodyPr>
            <a:normAutofit/>
          </a:bodyPr>
          <a:lstStyle/>
          <a:p>
            <a:pPr marL="0" indent="0">
              <a:buNone/>
            </a:pPr>
            <a:endParaRPr lang="sr-Latn-RS" dirty="0" smtClean="0"/>
          </a:p>
          <a:p>
            <a:r>
              <a:rPr lang="en-US" dirty="0" err="1"/>
              <a:t>израду</a:t>
            </a:r>
            <a:r>
              <a:rPr lang="en-US" dirty="0"/>
              <a:t> </a:t>
            </a:r>
            <a:r>
              <a:rPr lang="en-US" dirty="0" err="1"/>
              <a:t>карата</a:t>
            </a:r>
            <a:r>
              <a:rPr lang="en-US" dirty="0"/>
              <a:t> </a:t>
            </a:r>
            <a:r>
              <a:rPr lang="en-US" dirty="0" err="1"/>
              <a:t>сеизмичке</a:t>
            </a:r>
            <a:r>
              <a:rPr lang="en-US" dirty="0"/>
              <a:t> </a:t>
            </a:r>
            <a:r>
              <a:rPr lang="en-US" dirty="0" err="1"/>
              <a:t>микрорејонизације</a:t>
            </a:r>
            <a:r>
              <a:rPr lang="en-US" dirty="0"/>
              <a:t> </a:t>
            </a:r>
            <a:r>
              <a:rPr lang="en-US" dirty="0" err="1"/>
              <a:t>значајних</a:t>
            </a:r>
            <a:r>
              <a:rPr lang="en-US" dirty="0"/>
              <a:t> </a:t>
            </a:r>
            <a:r>
              <a:rPr lang="en-US" dirty="0" err="1"/>
              <a:t>урбаних</a:t>
            </a:r>
            <a:r>
              <a:rPr lang="en-US" dirty="0"/>
              <a:t> </a:t>
            </a:r>
            <a:r>
              <a:rPr lang="en-US" dirty="0" err="1" smtClean="0"/>
              <a:t>подручја</a:t>
            </a:r>
            <a:endParaRPr lang="sr-Latn-RS" dirty="0" smtClean="0"/>
          </a:p>
          <a:p>
            <a:r>
              <a:rPr lang="en-US" dirty="0" err="1"/>
              <a:t>студије</a:t>
            </a:r>
            <a:r>
              <a:rPr lang="en-US" dirty="0"/>
              <a:t> </a:t>
            </a:r>
            <a:r>
              <a:rPr lang="en-US" dirty="0" err="1"/>
              <a:t>за</a:t>
            </a:r>
            <a:r>
              <a:rPr lang="en-US" dirty="0"/>
              <a:t> </a:t>
            </a:r>
            <a:r>
              <a:rPr lang="en-US" dirty="0" err="1"/>
              <a:t>потребе</a:t>
            </a:r>
            <a:r>
              <a:rPr lang="en-US" dirty="0"/>
              <a:t> </a:t>
            </a:r>
            <a:r>
              <a:rPr lang="en-US" dirty="0" err="1"/>
              <a:t>планирања</a:t>
            </a:r>
            <a:r>
              <a:rPr lang="en-US" dirty="0"/>
              <a:t>, </a:t>
            </a:r>
            <a:r>
              <a:rPr lang="en-US" dirty="0" err="1"/>
              <a:t>пројектовања</a:t>
            </a:r>
            <a:r>
              <a:rPr lang="en-US" dirty="0"/>
              <a:t> и </a:t>
            </a:r>
            <a:r>
              <a:rPr lang="en-US" dirty="0" err="1"/>
              <a:t>изградње</a:t>
            </a:r>
            <a:r>
              <a:rPr lang="en-US" dirty="0"/>
              <a:t> </a:t>
            </a:r>
            <a:r>
              <a:rPr lang="en-US" dirty="0" err="1"/>
              <a:t>објеката</a:t>
            </a:r>
            <a:r>
              <a:rPr lang="en-US" dirty="0"/>
              <a:t> </a:t>
            </a:r>
            <a:r>
              <a:rPr lang="en-US" dirty="0" err="1"/>
              <a:t>од</a:t>
            </a:r>
            <a:r>
              <a:rPr lang="en-US" dirty="0"/>
              <a:t> </a:t>
            </a:r>
            <a:r>
              <a:rPr lang="en-US" dirty="0" err="1" smtClean="0"/>
              <a:t>виталног</a:t>
            </a:r>
            <a:r>
              <a:rPr lang="sr-Latn-RS" dirty="0" smtClean="0"/>
              <a:t> </a:t>
            </a:r>
            <a:r>
              <a:rPr lang="en-US" dirty="0" err="1" smtClean="0"/>
              <a:t>значаја</a:t>
            </a:r>
            <a:endParaRPr lang="sr-Latn-RS" dirty="0" smtClean="0"/>
          </a:p>
          <a:p>
            <a:r>
              <a:rPr lang="en-US" dirty="0" err="1"/>
              <a:t>развој</a:t>
            </a:r>
            <a:r>
              <a:rPr lang="en-US" dirty="0"/>
              <a:t> и </a:t>
            </a:r>
            <a:r>
              <a:rPr lang="en-US" dirty="0" err="1"/>
              <a:t>унапређење</a:t>
            </a:r>
            <a:r>
              <a:rPr lang="en-US" dirty="0"/>
              <a:t> </a:t>
            </a:r>
            <a:r>
              <a:rPr lang="en-US" dirty="0" err="1"/>
              <a:t>националних</a:t>
            </a:r>
            <a:r>
              <a:rPr lang="en-US" dirty="0"/>
              <a:t> </a:t>
            </a:r>
            <a:r>
              <a:rPr lang="en-US" dirty="0" err="1"/>
              <a:t>организација</a:t>
            </a:r>
            <a:r>
              <a:rPr lang="en-US" dirty="0"/>
              <a:t> </a:t>
            </a:r>
            <a:r>
              <a:rPr lang="en-US" dirty="0" err="1"/>
              <a:t>за</a:t>
            </a:r>
            <a:r>
              <a:rPr lang="en-US" dirty="0"/>
              <a:t> </a:t>
            </a:r>
            <a:r>
              <a:rPr lang="en-US" dirty="0" err="1"/>
              <a:t>контролу</a:t>
            </a:r>
            <a:r>
              <a:rPr lang="en-US" dirty="0"/>
              <a:t> </a:t>
            </a:r>
            <a:r>
              <a:rPr lang="en-US" dirty="0" err="1"/>
              <a:t>пројектовања</a:t>
            </a:r>
            <a:r>
              <a:rPr lang="en-US" dirty="0"/>
              <a:t> </a:t>
            </a:r>
            <a:endParaRPr lang="sr-Latn-RS" dirty="0" smtClean="0"/>
          </a:p>
          <a:p>
            <a:r>
              <a:rPr lang="en-US" dirty="0" err="1"/>
              <a:t>развој</a:t>
            </a:r>
            <a:r>
              <a:rPr lang="en-US" dirty="0"/>
              <a:t> </a:t>
            </a:r>
            <a:r>
              <a:rPr lang="en-US" dirty="0" err="1"/>
              <a:t>центара</a:t>
            </a:r>
            <a:r>
              <a:rPr lang="en-US" dirty="0"/>
              <a:t> </a:t>
            </a:r>
            <a:r>
              <a:rPr lang="en-US" dirty="0" err="1"/>
              <a:t>за</a:t>
            </a:r>
            <a:r>
              <a:rPr lang="en-US" dirty="0"/>
              <a:t> </a:t>
            </a:r>
            <a:r>
              <a:rPr lang="en-US" dirty="0" err="1"/>
              <a:t>истраживање</a:t>
            </a:r>
            <a:r>
              <a:rPr lang="en-US" dirty="0"/>
              <a:t> и </a:t>
            </a:r>
            <a:r>
              <a:rPr lang="en-US" dirty="0" err="1"/>
              <a:t>обуку</a:t>
            </a:r>
            <a:r>
              <a:rPr lang="en-US" dirty="0"/>
              <a:t> у </a:t>
            </a:r>
            <a:r>
              <a:rPr lang="en-US" dirty="0" err="1"/>
              <a:t>области</a:t>
            </a:r>
            <a:r>
              <a:rPr lang="en-US" dirty="0"/>
              <a:t> </a:t>
            </a:r>
            <a:r>
              <a:rPr lang="en-US" dirty="0" err="1"/>
              <a:t>сеизмологије</a:t>
            </a:r>
            <a:endParaRPr lang="en-US" dirty="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40966010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sz="3200" dirty="0" smtClean="0"/>
              <a:t/>
            </a:r>
            <a:br>
              <a:rPr lang="sr-Latn-RS" sz="3200" dirty="0" smtClean="0"/>
            </a:br>
            <a:r>
              <a:rPr lang="sr-Cyrl-RS" sz="3600" dirty="0" smtClean="0"/>
              <a:t>Критеријуми пројектовања сеизмички отпорних конструкција</a:t>
            </a:r>
            <a:r>
              <a:rPr lang="en-US" sz="3200" dirty="0"/>
              <a:t/>
            </a:r>
            <a:br>
              <a:rPr lang="en-US" sz="3200" dirty="0"/>
            </a:br>
            <a:endParaRPr lang="en-US" sz="3200" dirty="0"/>
          </a:p>
        </p:txBody>
      </p:sp>
      <p:sp>
        <p:nvSpPr>
          <p:cNvPr id="3" name="Content Placeholder 2"/>
          <p:cNvSpPr>
            <a:spLocks noGrp="1"/>
          </p:cNvSpPr>
          <p:nvPr>
            <p:ph idx="1"/>
          </p:nvPr>
        </p:nvSpPr>
        <p:spPr>
          <a:xfrm>
            <a:off x="1484311" y="1637731"/>
            <a:ext cx="10018713" cy="4708478"/>
          </a:xfrm>
        </p:spPr>
        <p:txBody>
          <a:bodyPr>
            <a:normAutofit/>
          </a:bodyPr>
          <a:lstStyle/>
          <a:p>
            <a:pPr marL="0" indent="0">
              <a:buNone/>
            </a:pPr>
            <a:endParaRPr lang="sr-Latn-RS" dirty="0" smtClean="0"/>
          </a:p>
          <a:p>
            <a:r>
              <a:rPr lang="en-US" dirty="0" err="1"/>
              <a:t>модел</a:t>
            </a:r>
            <a:r>
              <a:rPr lang="en-US" dirty="0"/>
              <a:t> </a:t>
            </a:r>
            <a:r>
              <a:rPr lang="en-US" dirty="0" err="1" smtClean="0"/>
              <a:t>сеизмичности</a:t>
            </a:r>
            <a:r>
              <a:rPr lang="sr-Cyrl-RS" dirty="0" smtClean="0"/>
              <a:t> </a:t>
            </a:r>
            <a:r>
              <a:rPr lang="en-US" dirty="0" err="1" smtClean="0"/>
              <a:t>подручја</a:t>
            </a:r>
            <a:endParaRPr lang="sr-Cyrl-RS" dirty="0" smtClean="0"/>
          </a:p>
          <a:p>
            <a:r>
              <a:rPr lang="en-US" dirty="0" err="1"/>
              <a:t>вероватноћа</a:t>
            </a:r>
            <a:r>
              <a:rPr lang="en-US" dirty="0"/>
              <a:t> </a:t>
            </a:r>
            <a:r>
              <a:rPr lang="en-US" dirty="0" err="1"/>
              <a:t>појаве</a:t>
            </a:r>
            <a:r>
              <a:rPr lang="en-US" dirty="0"/>
              <a:t> </a:t>
            </a:r>
            <a:r>
              <a:rPr lang="en-US" dirty="0" err="1"/>
              <a:t>земљотреса</a:t>
            </a:r>
            <a:r>
              <a:rPr lang="en-US" dirty="0"/>
              <a:t> и </a:t>
            </a:r>
            <a:r>
              <a:rPr lang="en-US" dirty="0" err="1" smtClean="0"/>
              <a:t>повратни</a:t>
            </a:r>
            <a:r>
              <a:rPr lang="sr-Cyrl-RS" dirty="0" smtClean="0"/>
              <a:t> </a:t>
            </a:r>
            <a:r>
              <a:rPr lang="en-US" dirty="0" err="1" smtClean="0"/>
              <a:t>период</a:t>
            </a:r>
            <a:endParaRPr lang="sr-Cyrl-RS" dirty="0" smtClean="0"/>
          </a:p>
          <a:p>
            <a:r>
              <a:rPr lang="en-US" dirty="0" err="1"/>
              <a:t>изложеност</a:t>
            </a:r>
            <a:r>
              <a:rPr lang="en-US" dirty="0"/>
              <a:t> </a:t>
            </a:r>
            <a:r>
              <a:rPr lang="en-US" dirty="0" err="1" smtClean="0"/>
              <a:t>сеизмичким</a:t>
            </a:r>
            <a:r>
              <a:rPr lang="sr-Cyrl-RS" dirty="0" smtClean="0"/>
              <a:t> </a:t>
            </a:r>
            <a:r>
              <a:rPr lang="en-US" dirty="0" err="1" smtClean="0"/>
              <a:t>дејствима</a:t>
            </a:r>
            <a:endParaRPr lang="sr-Cyrl-RS" dirty="0" smtClean="0"/>
          </a:p>
          <a:p>
            <a:pPr lvl="0"/>
            <a:r>
              <a:rPr lang="en-US" dirty="0" err="1"/>
              <a:t>експлоатациони</a:t>
            </a:r>
            <a:r>
              <a:rPr lang="en-US" dirty="0"/>
              <a:t> </a:t>
            </a:r>
            <a:r>
              <a:rPr lang="en-US" dirty="0" err="1" smtClean="0"/>
              <a:t>век</a:t>
            </a:r>
            <a:r>
              <a:rPr lang="sr-Cyrl-RS" dirty="0" smtClean="0"/>
              <a:t> </a:t>
            </a:r>
            <a:r>
              <a:rPr lang="en-US" dirty="0" err="1" smtClean="0"/>
              <a:t>објекта</a:t>
            </a:r>
            <a:r>
              <a:rPr lang="en-US" dirty="0"/>
              <a:t>;</a:t>
            </a:r>
          </a:p>
          <a:p>
            <a:pPr lvl="0"/>
            <a:r>
              <a:rPr lang="en-US" dirty="0" err="1"/>
              <a:t>важност</a:t>
            </a:r>
            <a:r>
              <a:rPr lang="en-US" dirty="0"/>
              <a:t> и </a:t>
            </a:r>
            <a:r>
              <a:rPr lang="en-US" dirty="0" err="1" smtClean="0"/>
              <a:t>намена</a:t>
            </a:r>
            <a:r>
              <a:rPr lang="sr-Cyrl-RS" dirty="0" smtClean="0"/>
              <a:t> </a:t>
            </a:r>
            <a:r>
              <a:rPr lang="en-US" dirty="0" err="1" smtClean="0"/>
              <a:t>објекта</a:t>
            </a:r>
            <a:r>
              <a:rPr lang="en-US" dirty="0"/>
              <a:t>;</a:t>
            </a:r>
          </a:p>
          <a:p>
            <a:r>
              <a:rPr lang="en-US" dirty="0" err="1"/>
              <a:t>ниво</a:t>
            </a:r>
            <a:r>
              <a:rPr lang="en-US" dirty="0"/>
              <a:t> </a:t>
            </a:r>
            <a:r>
              <a:rPr lang="en-US" dirty="0" err="1"/>
              <a:t>заштите</a:t>
            </a:r>
            <a:r>
              <a:rPr lang="en-US" dirty="0"/>
              <a:t>, </a:t>
            </a:r>
            <a:r>
              <a:rPr lang="en-US" dirty="0" err="1"/>
              <a:t>тј</a:t>
            </a:r>
            <a:r>
              <a:rPr lang="en-US" dirty="0"/>
              <a:t>. </a:t>
            </a:r>
            <a:r>
              <a:rPr lang="en-US" dirty="0" err="1"/>
              <a:t>прихватљиви</a:t>
            </a:r>
            <a:r>
              <a:rPr lang="en-US" dirty="0"/>
              <a:t> </a:t>
            </a:r>
            <a:r>
              <a:rPr lang="en-US" dirty="0" err="1" smtClean="0"/>
              <a:t>сеизмички</a:t>
            </a:r>
            <a:r>
              <a:rPr lang="sr-Cyrl-RS" dirty="0" smtClean="0"/>
              <a:t> </a:t>
            </a:r>
            <a:r>
              <a:rPr lang="en-US" dirty="0" err="1" smtClean="0"/>
              <a:t>ризик</a:t>
            </a:r>
            <a:r>
              <a:rPr lang="en-US" dirty="0"/>
              <a:t>.</a:t>
            </a:r>
            <a:endParaRPr lang="sr-Cyrl-RS" dirty="0" smtClean="0"/>
          </a:p>
          <a:p>
            <a:endParaRPr lang="sr-Latn-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30242679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sz="3200" dirty="0" smtClean="0"/>
              <a:t/>
            </a:r>
            <a:br>
              <a:rPr lang="sr-Latn-RS" sz="3200" dirty="0" smtClean="0"/>
            </a:br>
            <a:r>
              <a:rPr lang="en-US" sz="3600" dirty="0" err="1"/>
              <a:t>Планирање</a:t>
            </a:r>
            <a:r>
              <a:rPr lang="en-US" sz="3600" dirty="0"/>
              <a:t>, </a:t>
            </a:r>
            <a:r>
              <a:rPr lang="en-US" sz="3600" dirty="0" err="1"/>
              <a:t>пројектовање</a:t>
            </a:r>
            <a:r>
              <a:rPr lang="en-US" sz="3600" dirty="0"/>
              <a:t> и </a:t>
            </a:r>
            <a:r>
              <a:rPr lang="en-US" sz="3600" dirty="0" err="1"/>
              <a:t>изградња</a:t>
            </a:r>
            <a:r>
              <a:rPr lang="en-US" sz="3600" dirty="0"/>
              <a:t> </a:t>
            </a:r>
            <a:r>
              <a:rPr lang="en-US" sz="3600" dirty="0" err="1"/>
              <a:t>критичне</a:t>
            </a:r>
            <a:r>
              <a:rPr lang="en-US" sz="3600" dirty="0"/>
              <a:t> </a:t>
            </a:r>
            <a:r>
              <a:rPr lang="en-US" sz="3600" dirty="0" err="1"/>
              <a:t>инфраструктуре</a:t>
            </a:r>
            <a:r>
              <a:rPr lang="en-US" sz="3200" b="1" dirty="0"/>
              <a:t/>
            </a:r>
            <a:br>
              <a:rPr lang="en-US" sz="3200" b="1" dirty="0"/>
            </a:br>
            <a:endParaRPr lang="en-US" sz="3200" dirty="0"/>
          </a:p>
        </p:txBody>
      </p:sp>
      <p:sp>
        <p:nvSpPr>
          <p:cNvPr id="3" name="Content Placeholder 2"/>
          <p:cNvSpPr>
            <a:spLocks noGrp="1"/>
          </p:cNvSpPr>
          <p:nvPr>
            <p:ph idx="1"/>
          </p:nvPr>
        </p:nvSpPr>
        <p:spPr>
          <a:xfrm>
            <a:off x="1484311" y="1692321"/>
            <a:ext cx="10018713" cy="4026091"/>
          </a:xfrm>
        </p:spPr>
        <p:txBody>
          <a:bodyPr>
            <a:normAutofit/>
          </a:bodyPr>
          <a:lstStyle/>
          <a:p>
            <a:pPr marL="0" indent="0">
              <a:buNone/>
            </a:pPr>
            <a:endParaRPr lang="sr-Latn-RS" dirty="0" smtClean="0"/>
          </a:p>
          <a:p>
            <a:pPr marL="0" indent="0">
              <a:buNone/>
            </a:pPr>
            <a:r>
              <a:rPr lang="en-US" dirty="0"/>
              <a:t>У </a:t>
            </a:r>
            <a:r>
              <a:rPr lang="en-US" dirty="0" err="1"/>
              <a:t>процесу</a:t>
            </a:r>
            <a:r>
              <a:rPr lang="en-US" dirty="0"/>
              <a:t> </a:t>
            </a:r>
            <a:r>
              <a:rPr lang="en-US" dirty="0" err="1"/>
              <a:t>пројектовања</a:t>
            </a:r>
            <a:r>
              <a:rPr lang="en-US" dirty="0"/>
              <a:t> и </a:t>
            </a:r>
            <a:r>
              <a:rPr lang="en-US" dirty="0" err="1"/>
              <a:t>изградње</a:t>
            </a:r>
            <a:r>
              <a:rPr lang="en-US" dirty="0"/>
              <a:t> </a:t>
            </a:r>
            <a:r>
              <a:rPr lang="en-US" dirty="0" err="1"/>
              <a:t>ових</a:t>
            </a:r>
            <a:r>
              <a:rPr lang="en-US" dirty="0"/>
              <a:t> </a:t>
            </a:r>
            <a:r>
              <a:rPr lang="en-US" dirty="0" err="1"/>
              <a:t>објеката</a:t>
            </a:r>
            <a:r>
              <a:rPr lang="en-US" dirty="0"/>
              <a:t> </a:t>
            </a:r>
            <a:r>
              <a:rPr lang="en-US" dirty="0" err="1"/>
              <a:t>посебну</a:t>
            </a:r>
            <a:r>
              <a:rPr lang="en-US" dirty="0"/>
              <a:t> </a:t>
            </a:r>
            <a:r>
              <a:rPr lang="en-US" dirty="0" err="1"/>
              <a:t>пажњу</a:t>
            </a:r>
            <a:r>
              <a:rPr lang="en-US" dirty="0"/>
              <a:t> </a:t>
            </a:r>
            <a:r>
              <a:rPr lang="en-US" dirty="0" err="1"/>
              <a:t>треба</a:t>
            </a:r>
            <a:r>
              <a:rPr lang="en-US" dirty="0"/>
              <a:t> </a:t>
            </a:r>
            <a:r>
              <a:rPr lang="en-US" dirty="0" err="1"/>
              <a:t>посветити</a:t>
            </a:r>
            <a:r>
              <a:rPr lang="en-US" dirty="0"/>
              <a:t> </a:t>
            </a:r>
            <a:r>
              <a:rPr lang="en-US" dirty="0" err="1"/>
              <a:t>следећим</a:t>
            </a:r>
            <a:r>
              <a:rPr lang="en-US" dirty="0"/>
              <a:t> </a:t>
            </a:r>
            <a:r>
              <a:rPr lang="en-US" dirty="0" err="1" smtClean="0"/>
              <a:t>аспектима</a:t>
            </a:r>
            <a:r>
              <a:rPr lang="sr-Cyrl-RS" dirty="0" smtClean="0"/>
              <a:t>:</a:t>
            </a:r>
          </a:p>
          <a:p>
            <a:r>
              <a:rPr lang="en-US" dirty="0" err="1"/>
              <a:t>регионалним</a:t>
            </a:r>
            <a:r>
              <a:rPr lang="en-US" dirty="0"/>
              <a:t> </a:t>
            </a:r>
            <a:r>
              <a:rPr lang="en-US" dirty="0" err="1"/>
              <a:t>студијама</a:t>
            </a:r>
            <a:r>
              <a:rPr lang="en-US" dirty="0"/>
              <a:t> </a:t>
            </a:r>
            <a:r>
              <a:rPr lang="en-US" dirty="0" err="1"/>
              <a:t>за</a:t>
            </a:r>
            <a:r>
              <a:rPr lang="en-US" dirty="0"/>
              <a:t> </a:t>
            </a:r>
            <a:r>
              <a:rPr lang="en-US" dirty="0" err="1"/>
              <a:t>процену</a:t>
            </a:r>
            <a:r>
              <a:rPr lang="en-US" dirty="0"/>
              <a:t> </a:t>
            </a:r>
            <a:r>
              <a:rPr lang="en-US" dirty="0" err="1"/>
              <a:t>сеизмичког</a:t>
            </a:r>
            <a:r>
              <a:rPr lang="en-US" dirty="0"/>
              <a:t> </a:t>
            </a:r>
            <a:r>
              <a:rPr lang="en-US" dirty="0" err="1"/>
              <a:t>ризика</a:t>
            </a:r>
            <a:r>
              <a:rPr lang="en-US" dirty="0"/>
              <a:t> </a:t>
            </a:r>
            <a:r>
              <a:rPr lang="en-US" dirty="0" err="1"/>
              <a:t>локације</a:t>
            </a:r>
            <a:r>
              <a:rPr lang="en-US" dirty="0"/>
              <a:t> </a:t>
            </a:r>
            <a:endParaRPr lang="sr-Cyrl-RS" dirty="0" smtClean="0"/>
          </a:p>
          <a:p>
            <a:r>
              <a:rPr lang="en-US" dirty="0" err="1"/>
              <a:t>одређивању</a:t>
            </a:r>
            <a:r>
              <a:rPr lang="en-US" dirty="0"/>
              <a:t> </a:t>
            </a:r>
            <a:r>
              <a:rPr lang="en-US" dirty="0" err="1"/>
              <a:t>два</a:t>
            </a:r>
            <a:r>
              <a:rPr lang="en-US" dirty="0"/>
              <a:t> </a:t>
            </a:r>
            <a:r>
              <a:rPr lang="en-US" dirty="0" err="1"/>
              <a:t>нивоа</a:t>
            </a:r>
            <a:r>
              <a:rPr lang="en-US" dirty="0"/>
              <a:t> </a:t>
            </a:r>
            <a:r>
              <a:rPr lang="en-US" dirty="0" err="1"/>
              <a:t>критеријума</a:t>
            </a:r>
            <a:r>
              <a:rPr lang="en-US" dirty="0"/>
              <a:t> </a:t>
            </a:r>
            <a:r>
              <a:rPr lang="en-US" dirty="0" err="1"/>
              <a:t>пројектовања</a:t>
            </a:r>
            <a:r>
              <a:rPr lang="en-US" dirty="0"/>
              <a:t> (</a:t>
            </a:r>
            <a:r>
              <a:rPr lang="en-US" dirty="0" err="1"/>
              <a:t>функционалност</a:t>
            </a:r>
            <a:r>
              <a:rPr lang="en-US" dirty="0"/>
              <a:t> и </a:t>
            </a:r>
            <a:r>
              <a:rPr lang="en-US" dirty="0" err="1"/>
              <a:t>гранична</a:t>
            </a:r>
            <a:r>
              <a:rPr lang="en-US" dirty="0"/>
              <a:t> </a:t>
            </a:r>
            <a:r>
              <a:rPr lang="en-US" dirty="0" err="1"/>
              <a:t>носивост</a:t>
            </a:r>
            <a:r>
              <a:rPr lang="en-US" dirty="0"/>
              <a:t>) </a:t>
            </a:r>
            <a:endParaRPr lang="sr-Cyrl-RS" dirty="0" smtClean="0"/>
          </a:p>
          <a:p>
            <a:r>
              <a:rPr lang="en-US" dirty="0" err="1"/>
              <a:t>специфичним</a:t>
            </a:r>
            <a:r>
              <a:rPr lang="en-US" dirty="0"/>
              <a:t> </a:t>
            </a:r>
            <a:r>
              <a:rPr lang="en-US" dirty="0" err="1"/>
              <a:t>студијама</a:t>
            </a:r>
            <a:r>
              <a:rPr lang="en-US" dirty="0"/>
              <a:t> </a:t>
            </a:r>
            <a:r>
              <a:rPr lang="en-US" dirty="0" err="1"/>
              <a:t>појаве</a:t>
            </a:r>
            <a:r>
              <a:rPr lang="en-US" dirty="0"/>
              <a:t> </a:t>
            </a:r>
            <a:r>
              <a:rPr lang="en-US" dirty="0" err="1"/>
              <a:t>раседа</a:t>
            </a:r>
            <a:r>
              <a:rPr lang="en-US" dirty="0"/>
              <a:t>, </a:t>
            </a:r>
            <a:r>
              <a:rPr lang="en-US" dirty="0" err="1"/>
              <a:t>сеизмичке</a:t>
            </a:r>
            <a:r>
              <a:rPr lang="en-US" dirty="0"/>
              <a:t> </a:t>
            </a:r>
            <a:r>
              <a:rPr lang="en-US" dirty="0" err="1"/>
              <a:t>стабилности</a:t>
            </a:r>
            <a:r>
              <a:rPr lang="en-US" dirty="0"/>
              <a:t> </a:t>
            </a:r>
            <a:r>
              <a:rPr lang="en-US" dirty="0" err="1"/>
              <a:t>косина</a:t>
            </a:r>
            <a:r>
              <a:rPr lang="en-US" dirty="0"/>
              <a:t>, </a:t>
            </a:r>
            <a:r>
              <a:rPr lang="en-US" dirty="0" err="1"/>
              <a:t>нестабилности</a:t>
            </a:r>
            <a:r>
              <a:rPr lang="en-US" dirty="0"/>
              <a:t> </a:t>
            </a:r>
            <a:r>
              <a:rPr lang="en-US" dirty="0" err="1"/>
              <a:t>подтла</a:t>
            </a:r>
            <a:endParaRPr lang="sr-Latn-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6172690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sz="3200" dirty="0" smtClean="0"/>
              <a:t/>
            </a:r>
            <a:br>
              <a:rPr lang="sr-Latn-RS" sz="3200" dirty="0" smtClean="0"/>
            </a:br>
            <a:r>
              <a:rPr lang="en-US" sz="3600" dirty="0" err="1"/>
              <a:t>Планирање</a:t>
            </a:r>
            <a:r>
              <a:rPr lang="en-US" sz="3600" dirty="0"/>
              <a:t>, </a:t>
            </a:r>
            <a:r>
              <a:rPr lang="en-US" sz="3600" dirty="0" err="1"/>
              <a:t>пројектовање</a:t>
            </a:r>
            <a:r>
              <a:rPr lang="en-US" sz="3600" dirty="0"/>
              <a:t> и </a:t>
            </a:r>
            <a:r>
              <a:rPr lang="en-US" sz="3600" dirty="0" err="1"/>
              <a:t>изградња</a:t>
            </a:r>
            <a:r>
              <a:rPr lang="en-US" sz="3600" dirty="0"/>
              <a:t> </a:t>
            </a:r>
            <a:r>
              <a:rPr lang="en-US" sz="3600" dirty="0" err="1"/>
              <a:t>критичне</a:t>
            </a:r>
            <a:r>
              <a:rPr lang="en-US" sz="3600" dirty="0"/>
              <a:t> </a:t>
            </a:r>
            <a:r>
              <a:rPr lang="en-US" sz="3600" dirty="0" err="1"/>
              <a:t>инфраструктуре</a:t>
            </a:r>
            <a:r>
              <a:rPr lang="en-US" sz="3200" b="1" dirty="0"/>
              <a:t/>
            </a:r>
            <a:br>
              <a:rPr lang="en-US" sz="3200" b="1" dirty="0"/>
            </a:br>
            <a:endParaRPr lang="en-US" sz="3200" dirty="0"/>
          </a:p>
        </p:txBody>
      </p:sp>
      <p:sp>
        <p:nvSpPr>
          <p:cNvPr id="3" name="Content Placeholder 2"/>
          <p:cNvSpPr>
            <a:spLocks noGrp="1"/>
          </p:cNvSpPr>
          <p:nvPr>
            <p:ph idx="1"/>
          </p:nvPr>
        </p:nvSpPr>
        <p:spPr>
          <a:xfrm>
            <a:off x="1484311" y="1692321"/>
            <a:ext cx="10018713" cy="4026091"/>
          </a:xfrm>
        </p:spPr>
        <p:txBody>
          <a:bodyPr>
            <a:normAutofit/>
          </a:bodyPr>
          <a:lstStyle/>
          <a:p>
            <a:pPr marL="0" indent="0">
              <a:buNone/>
            </a:pPr>
            <a:endParaRPr lang="sr-Latn-RS" dirty="0" smtClean="0"/>
          </a:p>
          <a:p>
            <a:r>
              <a:rPr lang="en-US" dirty="0" err="1"/>
              <a:t>детаљним</a:t>
            </a:r>
            <a:r>
              <a:rPr lang="en-US" dirty="0"/>
              <a:t> </a:t>
            </a:r>
            <a:r>
              <a:rPr lang="en-US" dirty="0" err="1"/>
              <a:t>студијама</a:t>
            </a:r>
            <a:r>
              <a:rPr lang="en-US" dirty="0"/>
              <a:t> </a:t>
            </a:r>
            <a:r>
              <a:rPr lang="en-US" dirty="0" err="1"/>
              <a:t>локалног</a:t>
            </a:r>
            <a:r>
              <a:rPr lang="en-US" dirty="0"/>
              <a:t> </a:t>
            </a:r>
            <a:r>
              <a:rPr lang="en-US" dirty="0" err="1"/>
              <a:t>терена</a:t>
            </a:r>
            <a:r>
              <a:rPr lang="en-US" dirty="0"/>
              <a:t> </a:t>
            </a:r>
            <a:r>
              <a:rPr lang="en-US" dirty="0" err="1"/>
              <a:t>са</a:t>
            </a:r>
            <a:r>
              <a:rPr lang="en-US" dirty="0"/>
              <a:t> </a:t>
            </a:r>
            <a:r>
              <a:rPr lang="en-US" dirty="0" err="1"/>
              <a:t>циљем</a:t>
            </a:r>
            <a:r>
              <a:rPr lang="en-US" dirty="0"/>
              <a:t> </a:t>
            </a:r>
            <a:r>
              <a:rPr lang="en-US" dirty="0" err="1"/>
              <a:t>утврђивања</a:t>
            </a:r>
            <a:r>
              <a:rPr lang="en-US" dirty="0"/>
              <a:t>  </a:t>
            </a:r>
            <a:r>
              <a:rPr lang="en-US" dirty="0" err="1"/>
              <a:t>фактора</a:t>
            </a:r>
            <a:r>
              <a:rPr lang="en-US" dirty="0"/>
              <a:t> </a:t>
            </a:r>
            <a:r>
              <a:rPr lang="en-US" dirty="0" err="1"/>
              <a:t>амплификације</a:t>
            </a:r>
            <a:r>
              <a:rPr lang="en-US" dirty="0"/>
              <a:t> и </a:t>
            </a:r>
            <a:r>
              <a:rPr lang="en-US" dirty="0" err="1"/>
              <a:t>модификације</a:t>
            </a:r>
            <a:r>
              <a:rPr lang="en-US" dirty="0"/>
              <a:t> </a:t>
            </a:r>
            <a:r>
              <a:rPr lang="en-US" dirty="0" err="1"/>
              <a:t>очекиваног</a:t>
            </a:r>
            <a:r>
              <a:rPr lang="en-US" dirty="0"/>
              <a:t> </a:t>
            </a:r>
            <a:r>
              <a:rPr lang="en-US" dirty="0" err="1"/>
              <a:t>кретања</a:t>
            </a:r>
            <a:r>
              <a:rPr lang="en-US" dirty="0"/>
              <a:t> </a:t>
            </a:r>
            <a:r>
              <a:rPr lang="en-US" dirty="0" err="1"/>
              <a:t>терена</a:t>
            </a:r>
            <a:r>
              <a:rPr lang="en-US" dirty="0" smtClean="0"/>
              <a:t> </a:t>
            </a:r>
            <a:endParaRPr lang="sr-Cyrl-RS" dirty="0" smtClean="0"/>
          </a:p>
          <a:p>
            <a:r>
              <a:rPr lang="en-US" dirty="0" err="1"/>
              <a:t>примени</a:t>
            </a:r>
            <a:r>
              <a:rPr lang="en-US" dirty="0"/>
              <a:t> </a:t>
            </a:r>
            <a:r>
              <a:rPr lang="en-US" dirty="0" err="1"/>
              <a:t>метода</a:t>
            </a:r>
            <a:r>
              <a:rPr lang="en-US" dirty="0"/>
              <a:t> и </a:t>
            </a:r>
            <a:r>
              <a:rPr lang="en-US" dirty="0" err="1"/>
              <a:t>техника</a:t>
            </a:r>
            <a:r>
              <a:rPr lang="en-US" dirty="0"/>
              <a:t> </a:t>
            </a:r>
            <a:r>
              <a:rPr lang="en-US" dirty="0" err="1"/>
              <a:t>планирања</a:t>
            </a:r>
            <a:r>
              <a:rPr lang="en-US" dirty="0"/>
              <a:t>, </a:t>
            </a:r>
            <a:r>
              <a:rPr lang="en-US" dirty="0" err="1"/>
              <a:t>анализе</a:t>
            </a:r>
            <a:r>
              <a:rPr lang="en-US" dirty="0"/>
              <a:t> и </a:t>
            </a:r>
            <a:r>
              <a:rPr lang="en-US" dirty="0" err="1"/>
              <a:t>пројектовања</a:t>
            </a:r>
            <a:r>
              <a:rPr lang="en-US" dirty="0"/>
              <a:t> </a:t>
            </a:r>
            <a:r>
              <a:rPr lang="en-US" dirty="0" err="1" smtClean="0"/>
              <a:t>објеката</a:t>
            </a:r>
            <a:endParaRPr lang="sr-Cyrl-RS" dirty="0" smtClean="0"/>
          </a:p>
          <a:p>
            <a:r>
              <a:rPr lang="en-US" dirty="0" err="1"/>
              <a:t>посебним</a:t>
            </a:r>
            <a:r>
              <a:rPr lang="en-US" dirty="0"/>
              <a:t> </a:t>
            </a:r>
            <a:r>
              <a:rPr lang="en-US" dirty="0" err="1"/>
              <a:t>захтевима</a:t>
            </a:r>
            <a:r>
              <a:rPr lang="en-US" dirty="0"/>
              <a:t> </a:t>
            </a:r>
            <a:r>
              <a:rPr lang="en-US" dirty="0" err="1"/>
              <a:t>за</a:t>
            </a:r>
            <a:r>
              <a:rPr lang="en-US" dirty="0"/>
              <a:t> </a:t>
            </a:r>
            <a:r>
              <a:rPr lang="en-US" dirty="0" err="1"/>
              <a:t>планирање</a:t>
            </a:r>
            <a:r>
              <a:rPr lang="en-US" dirty="0"/>
              <a:t>, </a:t>
            </a:r>
            <a:r>
              <a:rPr lang="en-US" dirty="0" err="1"/>
              <a:t>израду</a:t>
            </a:r>
            <a:r>
              <a:rPr lang="en-US" dirty="0"/>
              <a:t> </a:t>
            </a:r>
            <a:r>
              <a:rPr lang="en-US" dirty="0" err="1"/>
              <a:t>детаљних</a:t>
            </a:r>
            <a:r>
              <a:rPr lang="en-US" dirty="0"/>
              <a:t> </a:t>
            </a:r>
            <a:r>
              <a:rPr lang="en-US" dirty="0" err="1"/>
              <a:t>планова</a:t>
            </a:r>
            <a:r>
              <a:rPr lang="en-US" dirty="0"/>
              <a:t>, </a:t>
            </a:r>
            <a:r>
              <a:rPr lang="en-US" dirty="0" err="1"/>
              <a:t>контролу</a:t>
            </a:r>
            <a:r>
              <a:rPr lang="en-US" dirty="0"/>
              <a:t> </a:t>
            </a:r>
            <a:r>
              <a:rPr lang="en-US" dirty="0" err="1"/>
              <a:t>квалитета</a:t>
            </a:r>
            <a:endParaRPr lang="sr-Latn-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3240931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smtClean="0"/>
              <a:t/>
            </a:r>
            <a:br>
              <a:rPr lang="sr-Latn-RS" sz="3200" dirty="0" smtClean="0"/>
            </a:br>
            <a:r>
              <a:rPr lang="en-US" sz="3200" dirty="0" err="1"/>
              <a:t>Општи</a:t>
            </a:r>
            <a:r>
              <a:rPr lang="en-US" sz="3200" dirty="0"/>
              <a:t> </a:t>
            </a:r>
            <a:r>
              <a:rPr lang="en-US" sz="3200" dirty="0" err="1"/>
              <a:t>план</a:t>
            </a:r>
            <a:r>
              <a:rPr lang="en-US" sz="3200" dirty="0"/>
              <a:t> </a:t>
            </a:r>
            <a:r>
              <a:rPr lang="en-US" sz="3200" dirty="0" err="1"/>
              <a:t>за</a:t>
            </a:r>
            <a:r>
              <a:rPr lang="en-US" sz="3200" dirty="0"/>
              <a:t> </a:t>
            </a:r>
            <a:r>
              <a:rPr lang="en-US" sz="3200" dirty="0" err="1"/>
              <a:t>одбрану</a:t>
            </a:r>
            <a:r>
              <a:rPr lang="en-US" sz="3200" dirty="0"/>
              <a:t> </a:t>
            </a:r>
            <a:r>
              <a:rPr lang="en-US" sz="3200" dirty="0" err="1"/>
              <a:t>од</a:t>
            </a:r>
            <a:r>
              <a:rPr lang="en-US" sz="3200" dirty="0"/>
              <a:t> </a:t>
            </a:r>
            <a:r>
              <a:rPr lang="en-US" sz="3200" dirty="0" err="1" smtClean="0"/>
              <a:t>поплава</a:t>
            </a:r>
            <a:r>
              <a:rPr lang="en-US" sz="3200" b="1" dirty="0"/>
              <a:t/>
            </a:r>
            <a:br>
              <a:rPr lang="en-US" sz="3200" b="1" dirty="0"/>
            </a:br>
            <a:endParaRPr lang="en-US" sz="3200" dirty="0"/>
          </a:p>
        </p:txBody>
      </p:sp>
      <p:sp>
        <p:nvSpPr>
          <p:cNvPr id="3" name="Content Placeholder 2"/>
          <p:cNvSpPr>
            <a:spLocks noGrp="1"/>
          </p:cNvSpPr>
          <p:nvPr>
            <p:ph idx="1"/>
          </p:nvPr>
        </p:nvSpPr>
        <p:spPr>
          <a:xfrm>
            <a:off x="1484311" y="1692321"/>
            <a:ext cx="10018713" cy="4026091"/>
          </a:xfrm>
        </p:spPr>
        <p:txBody>
          <a:bodyPr>
            <a:normAutofit/>
          </a:bodyPr>
          <a:lstStyle/>
          <a:p>
            <a:pPr marL="0" indent="0">
              <a:buNone/>
            </a:pPr>
            <a:r>
              <a:rPr lang="en-US" dirty="0" err="1"/>
              <a:t>Општим</a:t>
            </a:r>
            <a:r>
              <a:rPr lang="en-US" dirty="0"/>
              <a:t> </a:t>
            </a:r>
            <a:r>
              <a:rPr lang="en-US" dirty="0" err="1"/>
              <a:t>планом</a:t>
            </a:r>
            <a:r>
              <a:rPr lang="en-US" dirty="0"/>
              <a:t> </a:t>
            </a:r>
            <a:r>
              <a:rPr lang="en-US" dirty="0" err="1"/>
              <a:t>је</a:t>
            </a:r>
            <a:r>
              <a:rPr lang="en-US" dirty="0"/>
              <a:t> </a:t>
            </a:r>
            <a:r>
              <a:rPr lang="en-US" dirty="0" err="1"/>
              <a:t>прописано</a:t>
            </a:r>
            <a:r>
              <a:rPr lang="en-US" dirty="0" smtClean="0"/>
              <a:t>:</a:t>
            </a:r>
            <a:endParaRPr lang="sr-Latn-RS" dirty="0" smtClean="0"/>
          </a:p>
          <a:p>
            <a:r>
              <a:rPr lang="en-US" dirty="0" err="1"/>
              <a:t>организовање</a:t>
            </a:r>
            <a:r>
              <a:rPr lang="en-US" dirty="0"/>
              <a:t> </a:t>
            </a:r>
            <a:r>
              <a:rPr lang="en-US" dirty="0" err="1"/>
              <a:t>одбране</a:t>
            </a:r>
            <a:r>
              <a:rPr lang="en-US" dirty="0"/>
              <a:t> </a:t>
            </a:r>
            <a:r>
              <a:rPr lang="en-US" dirty="0" err="1"/>
              <a:t>од</a:t>
            </a:r>
            <a:r>
              <a:rPr lang="en-US" dirty="0"/>
              <a:t> </a:t>
            </a:r>
            <a:r>
              <a:rPr lang="en-US" dirty="0" err="1"/>
              <a:t>поплава</a:t>
            </a:r>
            <a:r>
              <a:rPr lang="en-US" dirty="0"/>
              <a:t> и </a:t>
            </a:r>
            <a:r>
              <a:rPr lang="en-US" dirty="0" err="1"/>
              <a:t>руковођење</a:t>
            </a:r>
            <a:r>
              <a:rPr lang="en-US" dirty="0"/>
              <a:t> </a:t>
            </a:r>
            <a:endParaRPr lang="sr-Cyrl-RS" dirty="0" smtClean="0"/>
          </a:p>
          <a:p>
            <a:r>
              <a:rPr lang="en-US" dirty="0" err="1"/>
              <a:t>фазе</a:t>
            </a:r>
            <a:r>
              <a:rPr lang="en-US" dirty="0"/>
              <a:t> </a:t>
            </a:r>
            <a:r>
              <a:rPr lang="en-US" dirty="0" err="1"/>
              <a:t>одбране</a:t>
            </a:r>
            <a:r>
              <a:rPr lang="en-US" dirty="0"/>
              <a:t> </a:t>
            </a:r>
            <a:r>
              <a:rPr lang="en-US" dirty="0" err="1"/>
              <a:t>од</a:t>
            </a:r>
            <a:r>
              <a:rPr lang="en-US" dirty="0"/>
              <a:t> </a:t>
            </a:r>
            <a:r>
              <a:rPr lang="en-US" dirty="0" err="1"/>
              <a:t>поплава</a:t>
            </a:r>
            <a:r>
              <a:rPr lang="en-US" dirty="0"/>
              <a:t> </a:t>
            </a:r>
            <a:endParaRPr lang="sr-Cyrl-RS" dirty="0" smtClean="0"/>
          </a:p>
          <a:p>
            <a:r>
              <a:rPr lang="en-US" dirty="0" err="1"/>
              <a:t>превентивни</a:t>
            </a:r>
            <a:r>
              <a:rPr lang="en-US" dirty="0"/>
              <a:t> </a:t>
            </a:r>
            <a:r>
              <a:rPr lang="en-US" dirty="0" err="1"/>
              <a:t>радови</a:t>
            </a:r>
            <a:r>
              <a:rPr lang="en-US" dirty="0"/>
              <a:t> и </a:t>
            </a:r>
            <a:r>
              <a:rPr lang="en-US" dirty="0" err="1"/>
              <a:t>мере</a:t>
            </a:r>
            <a:r>
              <a:rPr lang="en-US" dirty="0"/>
              <a:t> </a:t>
            </a:r>
            <a:endParaRPr lang="sr-Cyrl-RS" dirty="0" smtClean="0"/>
          </a:p>
          <a:p>
            <a:r>
              <a:rPr lang="en-US" dirty="0" err="1"/>
              <a:t>проглашење</a:t>
            </a:r>
            <a:r>
              <a:rPr lang="en-US" dirty="0"/>
              <a:t> и </a:t>
            </a:r>
            <a:r>
              <a:rPr lang="en-US" dirty="0" err="1"/>
              <a:t>укидање</a:t>
            </a:r>
            <a:r>
              <a:rPr lang="en-US" dirty="0"/>
              <a:t> </a:t>
            </a:r>
            <a:r>
              <a:rPr lang="en-US" dirty="0" err="1"/>
              <a:t>одбране</a:t>
            </a:r>
            <a:r>
              <a:rPr lang="en-US" dirty="0"/>
              <a:t> </a:t>
            </a:r>
            <a:r>
              <a:rPr lang="en-US" dirty="0" err="1" smtClean="0"/>
              <a:t>од</a:t>
            </a:r>
            <a:r>
              <a:rPr lang="sr-Cyrl-RS" dirty="0" smtClean="0"/>
              <a:t> </a:t>
            </a:r>
            <a:r>
              <a:rPr lang="en-US" dirty="0" err="1" smtClean="0"/>
              <a:t>поплава</a:t>
            </a:r>
            <a:endParaRPr lang="sr-Cyrl-RS" dirty="0" smtClean="0"/>
          </a:p>
          <a:p>
            <a:r>
              <a:rPr lang="sr-Cyrl-RS" dirty="0" smtClean="0"/>
              <a:t>д</a:t>
            </a:r>
            <a:r>
              <a:rPr lang="en-US" dirty="0" err="1" smtClean="0"/>
              <a:t>ужности</a:t>
            </a:r>
            <a:r>
              <a:rPr lang="sr-Cyrl-RS" dirty="0" smtClean="0"/>
              <a:t> и</a:t>
            </a:r>
            <a:r>
              <a:rPr lang="en-US" dirty="0" smtClean="0"/>
              <a:t> </a:t>
            </a:r>
            <a:r>
              <a:rPr lang="en-US" dirty="0" err="1"/>
              <a:t>одговорности</a:t>
            </a:r>
            <a:r>
              <a:rPr lang="en-US" dirty="0"/>
              <a:t> </a:t>
            </a:r>
            <a:r>
              <a:rPr lang="en-US" dirty="0" err="1" smtClean="0"/>
              <a:t>лица</a:t>
            </a:r>
            <a:r>
              <a:rPr lang="en-US" dirty="0" smtClean="0"/>
              <a:t> </a:t>
            </a:r>
            <a:r>
              <a:rPr lang="sr-Cyrl-RS" dirty="0" smtClean="0"/>
              <a:t>и субјеката</a:t>
            </a:r>
            <a:endParaRPr lang="sr-Latn-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1580487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200" dirty="0" smtClean="0"/>
              <a:t/>
            </a:r>
            <a:br>
              <a:rPr lang="sr-Latn-RS" sz="3200" dirty="0" smtClean="0"/>
            </a:br>
            <a:r>
              <a:rPr lang="en-US" sz="3200" dirty="0" err="1" smtClean="0"/>
              <a:t>Оп</a:t>
            </a:r>
            <a:r>
              <a:rPr lang="sr-Cyrl-RS" sz="3200" dirty="0" smtClean="0"/>
              <a:t>еративн</a:t>
            </a:r>
            <a:r>
              <a:rPr lang="en-US" sz="3200" dirty="0" smtClean="0"/>
              <a:t>и </a:t>
            </a:r>
            <a:r>
              <a:rPr lang="en-US" sz="3200" dirty="0" err="1"/>
              <a:t>план</a:t>
            </a:r>
            <a:r>
              <a:rPr lang="en-US" sz="3200" dirty="0"/>
              <a:t> </a:t>
            </a:r>
            <a:r>
              <a:rPr lang="en-US" sz="3200" dirty="0" err="1"/>
              <a:t>за</a:t>
            </a:r>
            <a:r>
              <a:rPr lang="en-US" sz="3200" dirty="0"/>
              <a:t> </a:t>
            </a:r>
            <a:r>
              <a:rPr lang="en-US" sz="3200" dirty="0" err="1"/>
              <a:t>одбрану</a:t>
            </a:r>
            <a:r>
              <a:rPr lang="en-US" sz="3200" dirty="0"/>
              <a:t> </a:t>
            </a:r>
            <a:r>
              <a:rPr lang="en-US" sz="3200" dirty="0" err="1"/>
              <a:t>од</a:t>
            </a:r>
            <a:r>
              <a:rPr lang="en-US" sz="3200" dirty="0"/>
              <a:t> </a:t>
            </a:r>
            <a:r>
              <a:rPr lang="en-US" sz="3200" dirty="0" err="1" smtClean="0"/>
              <a:t>поплава</a:t>
            </a:r>
            <a:r>
              <a:rPr lang="en-US" sz="3200" b="1" dirty="0"/>
              <a:t/>
            </a:r>
            <a:br>
              <a:rPr lang="en-US" sz="3200" b="1" dirty="0"/>
            </a:br>
            <a:endParaRPr lang="en-US" sz="3200" dirty="0"/>
          </a:p>
        </p:txBody>
      </p:sp>
      <p:sp>
        <p:nvSpPr>
          <p:cNvPr id="3" name="Content Placeholder 2"/>
          <p:cNvSpPr>
            <a:spLocks noGrp="1"/>
          </p:cNvSpPr>
          <p:nvPr>
            <p:ph idx="1"/>
          </p:nvPr>
        </p:nvSpPr>
        <p:spPr>
          <a:xfrm>
            <a:off x="1484311" y="1692321"/>
            <a:ext cx="10018713" cy="4026091"/>
          </a:xfrm>
        </p:spPr>
        <p:txBody>
          <a:bodyPr>
            <a:normAutofit/>
          </a:bodyPr>
          <a:lstStyle/>
          <a:p>
            <a:pPr marL="0" indent="0">
              <a:buNone/>
            </a:pPr>
            <a:r>
              <a:rPr lang="en-US" dirty="0" err="1" smtClean="0"/>
              <a:t>Оп</a:t>
            </a:r>
            <a:r>
              <a:rPr lang="sr-Cyrl-RS" dirty="0" smtClean="0"/>
              <a:t>еративни</a:t>
            </a:r>
            <a:r>
              <a:rPr lang="en-US" dirty="0" smtClean="0"/>
              <a:t> </a:t>
            </a:r>
            <a:r>
              <a:rPr lang="en-US" dirty="0" err="1" smtClean="0"/>
              <a:t>план</a:t>
            </a:r>
            <a:r>
              <a:rPr lang="sr-Cyrl-RS" dirty="0" smtClean="0"/>
              <a:t> садржи</a:t>
            </a:r>
            <a:r>
              <a:rPr lang="en-US" dirty="0" smtClean="0"/>
              <a:t>:</a:t>
            </a:r>
            <a:endParaRPr lang="sr-Latn-RS" dirty="0" smtClean="0"/>
          </a:p>
          <a:p>
            <a:r>
              <a:rPr lang="en-US" dirty="0" err="1"/>
              <a:t>начин</a:t>
            </a:r>
            <a:r>
              <a:rPr lang="en-US" dirty="0"/>
              <a:t> </a:t>
            </a:r>
            <a:r>
              <a:rPr lang="en-US" dirty="0" err="1"/>
              <a:t>организовања</a:t>
            </a:r>
            <a:r>
              <a:rPr lang="en-US" dirty="0"/>
              <a:t> </a:t>
            </a:r>
            <a:r>
              <a:rPr lang="en-US" dirty="0" err="1"/>
              <a:t>одбране</a:t>
            </a:r>
            <a:r>
              <a:rPr lang="en-US" dirty="0"/>
              <a:t> </a:t>
            </a:r>
            <a:r>
              <a:rPr lang="en-US" dirty="0" err="1" smtClean="0"/>
              <a:t>од</a:t>
            </a:r>
            <a:r>
              <a:rPr lang="sr-Cyrl-RS" dirty="0" smtClean="0"/>
              <a:t> </a:t>
            </a:r>
            <a:r>
              <a:rPr lang="en-US" dirty="0" err="1" smtClean="0"/>
              <a:t>поплава</a:t>
            </a:r>
            <a:r>
              <a:rPr lang="en-US" dirty="0" smtClean="0"/>
              <a:t> </a:t>
            </a:r>
            <a:endParaRPr lang="sr-Cyrl-RS" dirty="0" smtClean="0"/>
          </a:p>
          <a:p>
            <a:r>
              <a:rPr lang="en-US" dirty="0" err="1"/>
              <a:t>називе</a:t>
            </a:r>
            <a:r>
              <a:rPr lang="en-US" dirty="0"/>
              <a:t> </a:t>
            </a:r>
            <a:r>
              <a:rPr lang="en-US" dirty="0" err="1"/>
              <a:t>сектора</a:t>
            </a:r>
            <a:r>
              <a:rPr lang="en-US" dirty="0"/>
              <a:t> и </a:t>
            </a:r>
            <a:r>
              <a:rPr lang="en-US" dirty="0" err="1"/>
              <a:t>деоница</a:t>
            </a:r>
            <a:r>
              <a:rPr lang="en-US" dirty="0"/>
              <a:t>, </a:t>
            </a:r>
            <a:r>
              <a:rPr lang="en-US" dirty="0" err="1"/>
              <a:t>предузећа</a:t>
            </a:r>
            <a:r>
              <a:rPr lang="en-US" dirty="0"/>
              <a:t> и </a:t>
            </a:r>
            <a:r>
              <a:rPr lang="en-US" dirty="0" err="1"/>
              <a:t>организација</a:t>
            </a:r>
            <a:r>
              <a:rPr lang="en-US" dirty="0"/>
              <a:t> </a:t>
            </a:r>
            <a:endParaRPr lang="sr-Cyrl-RS" dirty="0" smtClean="0"/>
          </a:p>
          <a:p>
            <a:r>
              <a:rPr lang="sr-Cyrl-RS" dirty="0" smtClean="0"/>
              <a:t>п</a:t>
            </a:r>
            <a:r>
              <a:rPr lang="en-US" dirty="0" err="1" smtClean="0"/>
              <a:t>отребна</a:t>
            </a:r>
            <a:r>
              <a:rPr lang="sr-Cyrl-RS" dirty="0" smtClean="0"/>
              <a:t> </a:t>
            </a:r>
            <a:r>
              <a:rPr lang="en-US" dirty="0" err="1" smtClean="0"/>
              <a:t>средства</a:t>
            </a:r>
            <a:endParaRPr lang="sr-Cyrl-RS" dirty="0" smtClean="0"/>
          </a:p>
          <a:p>
            <a:r>
              <a:rPr lang="en-US" dirty="0" err="1"/>
              <a:t>критеријуме</a:t>
            </a:r>
            <a:r>
              <a:rPr lang="en-US" dirty="0"/>
              <a:t> </a:t>
            </a:r>
            <a:r>
              <a:rPr lang="en-US" dirty="0" err="1"/>
              <a:t>за</a:t>
            </a:r>
            <a:r>
              <a:rPr lang="en-US" dirty="0"/>
              <a:t> </a:t>
            </a:r>
            <a:r>
              <a:rPr lang="en-US" dirty="0" err="1"/>
              <a:t>проглашавање</a:t>
            </a:r>
            <a:r>
              <a:rPr lang="en-US" dirty="0"/>
              <a:t> </a:t>
            </a:r>
            <a:r>
              <a:rPr lang="en-US" dirty="0" err="1"/>
              <a:t>редовне</a:t>
            </a:r>
            <a:r>
              <a:rPr lang="en-US" dirty="0"/>
              <a:t> и </a:t>
            </a:r>
            <a:r>
              <a:rPr lang="en-US" dirty="0" err="1"/>
              <a:t>ванредне</a:t>
            </a:r>
            <a:r>
              <a:rPr lang="en-US" dirty="0"/>
              <a:t> </a:t>
            </a:r>
            <a:r>
              <a:rPr lang="en-US" dirty="0" err="1"/>
              <a:t>одбране</a:t>
            </a:r>
            <a:r>
              <a:rPr lang="en-US" dirty="0"/>
              <a:t> </a:t>
            </a:r>
            <a:r>
              <a:rPr lang="en-US" dirty="0" err="1"/>
              <a:t>од</a:t>
            </a:r>
            <a:r>
              <a:rPr lang="en-US" dirty="0"/>
              <a:t> </a:t>
            </a:r>
            <a:r>
              <a:rPr lang="en-US" dirty="0" err="1" smtClean="0"/>
              <a:t>поплава</a:t>
            </a:r>
            <a:endParaRPr lang="sr-Cyrl-RS" dirty="0" smtClean="0"/>
          </a:p>
          <a:p>
            <a:r>
              <a:rPr lang="sr-Cyrl-RS" dirty="0" smtClean="0"/>
              <a:t>д</a:t>
            </a:r>
            <a:r>
              <a:rPr lang="en-US" dirty="0" err="1" smtClean="0"/>
              <a:t>ужности</a:t>
            </a:r>
            <a:r>
              <a:rPr lang="sr-Cyrl-RS" dirty="0" smtClean="0"/>
              <a:t> и</a:t>
            </a:r>
            <a:r>
              <a:rPr lang="en-US" dirty="0" smtClean="0"/>
              <a:t> </a:t>
            </a:r>
            <a:r>
              <a:rPr lang="en-US" dirty="0" err="1"/>
              <a:t>одговорности</a:t>
            </a:r>
            <a:r>
              <a:rPr lang="en-US" dirty="0"/>
              <a:t> </a:t>
            </a:r>
            <a:r>
              <a:rPr lang="en-US" dirty="0" err="1" smtClean="0"/>
              <a:t>лица</a:t>
            </a:r>
            <a:r>
              <a:rPr lang="en-US" dirty="0" smtClean="0"/>
              <a:t> </a:t>
            </a:r>
            <a:r>
              <a:rPr lang="sr-Cyrl-RS" dirty="0" smtClean="0"/>
              <a:t>и субјеката</a:t>
            </a:r>
            <a:endParaRPr lang="sr-Latn-RS" dirty="0" smtClean="0"/>
          </a:p>
        </p:txBody>
      </p:sp>
      <p:pic>
        <p:nvPicPr>
          <p:cNvPr id="4" name="Picture 3" descr="final_col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5318" y="0"/>
            <a:ext cx="144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eu_flag_co_funded_pos_[rgb]_righ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5600" y="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21206" y="19734"/>
            <a:ext cx="6096000" cy="646331"/>
          </a:xfrm>
          <a:prstGeom prst="rect">
            <a:avLst/>
          </a:prstGeom>
        </p:spPr>
        <p:txBody>
          <a:bodyPr>
            <a:spAutoFit/>
          </a:bodyPr>
          <a:lstStyle/>
          <a:p>
            <a:r>
              <a:rPr lang="en-US" dirty="0" smtClean="0">
                <a:solidFill>
                  <a:srgbClr val="002060"/>
                </a:solidFill>
                <a:latin typeface="Book Antiqua" panose="02040602050305030304" pitchFamily="18" charset="0"/>
              </a:rPr>
              <a:t>Development of master curricula for natural disasters risk management in Western Balkan countries</a:t>
            </a:r>
            <a:endParaRPr lang="en-US" dirty="0"/>
          </a:p>
        </p:txBody>
      </p:sp>
    </p:spTree>
    <p:extLst>
      <p:ext uri="{BB962C8B-B14F-4D97-AF65-F5344CB8AC3E}">
        <p14:creationId xmlns:p14="http://schemas.microsoft.com/office/powerpoint/2010/main" val="5197235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TM03457496[[fn=Parallax]]</Template>
  <TotalTime>80</TotalTime>
  <Words>727</Words>
  <Application>Microsoft Office PowerPoint</Application>
  <PresentationFormat>Widescreen</PresentationFormat>
  <Paragraphs>98</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Book Antiqua</vt:lpstr>
      <vt:lpstr>Calibri</vt:lpstr>
      <vt:lpstr>Corbel</vt:lpstr>
      <vt:lpstr>Times New Roman</vt:lpstr>
      <vt:lpstr>Parallax</vt:lpstr>
      <vt:lpstr>Радионица за израду планова за припреме за реаговање у случају природних катастрофа</vt:lpstr>
      <vt:lpstr> Студије, мере и активности за умањење ефеката земљотреса пре настанка природне катастрофе </vt:lpstr>
      <vt:lpstr> Студије, мере и активности за умањење ефеката земљотреса пре настанка природне катастрофе </vt:lpstr>
      <vt:lpstr> Студије, мере и активности за умањење ефеката земљотреса пре настанка природне катастрофе </vt:lpstr>
      <vt:lpstr> Критеријуми пројектовања сеизмички отпорних конструкција </vt:lpstr>
      <vt:lpstr> Планирање, пројектовање и изградња критичне инфраструктуре </vt:lpstr>
      <vt:lpstr> Планирање, пројектовање и изградња критичне инфраструктуре </vt:lpstr>
      <vt:lpstr> Општи план за одбрану од поплава </vt:lpstr>
      <vt:lpstr> Оперативни план за одбрану од поплава </vt:lpstr>
      <vt:lpstr> Оперативни план за одбрану од поплава </vt:lpstr>
      <vt:lpstr> Поступак за случај пожара и његово гашење </vt:lpstr>
      <vt:lpstr> Поступак за случај пожара и његово гашење </vt:lpstr>
      <vt:lpstr> Евакуација и спасавање угрожених </vt:lpstr>
      <vt:lpstr> Евакуација и спасавање угрожених </vt:lpstr>
      <vt:lpstr> Х В А Л А</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UNIVERZITET U PRIŠTINI KOSOVSKA MITROVICA</dc:title>
  <dc:creator>John</dc:creator>
  <cp:lastModifiedBy>John</cp:lastModifiedBy>
  <cp:revision>12</cp:revision>
  <dcterms:created xsi:type="dcterms:W3CDTF">2018-05-22T06:43:37Z</dcterms:created>
  <dcterms:modified xsi:type="dcterms:W3CDTF">2018-05-23T11:24:44Z</dcterms:modified>
</cp:coreProperties>
</file>