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notesMasterIdLst>
    <p:notesMasterId r:id="rId22"/>
  </p:notesMasterIdLst>
  <p:sldIdLst>
    <p:sldId id="266" r:id="rId5"/>
    <p:sldId id="267" r:id="rId6"/>
    <p:sldId id="269" r:id="rId7"/>
    <p:sldId id="268" r:id="rId8"/>
    <p:sldId id="270" r:id="rId9"/>
    <p:sldId id="271" r:id="rId10"/>
    <p:sldId id="272" r:id="rId11"/>
    <p:sldId id="273" r:id="rId12"/>
    <p:sldId id="274" r:id="rId13"/>
    <p:sldId id="275" r:id="rId14"/>
    <p:sldId id="276" r:id="rId15"/>
    <p:sldId id="278" r:id="rId16"/>
    <p:sldId id="279" r:id="rId17"/>
    <p:sldId id="280" r:id="rId18"/>
    <p:sldId id="281" r:id="rId19"/>
    <p:sldId id="282" r:id="rId20"/>
    <p:sldId id="283"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6" d="100"/>
          <a:sy n="86" d="100"/>
        </p:scale>
        <p:origin x="562" y="58"/>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s>
</file>

<file path=ppt/diagrams/_rels/data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_rels/drawing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colors1.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4FF870C-5D9B-4878-9827-A3D8F8D3B4C3}" type="doc">
      <dgm:prSet loTypeId="urn:microsoft.com/office/officeart/2018/5/layout/IconLeaf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193252BB-1661-4EF1-B4B4-B609E884D6B5}">
      <dgm:prSet/>
      <dgm:spPr/>
      <dgm:t>
        <a:bodyPr/>
        <a:lstStyle/>
        <a:p>
          <a:pPr>
            <a:lnSpc>
              <a:spcPct val="100000"/>
            </a:lnSpc>
            <a:defRPr cap="all"/>
          </a:pPr>
          <a:r>
            <a:rPr lang="en-US" b="0" i="0" u="sng" dirty="0">
              <a:effectLst/>
              <a:latin typeface="opensans-bold"/>
            </a:rPr>
            <a:t>Stockage des </a:t>
          </a:r>
          <a:r>
            <a:rPr lang="en-US" b="0" i="0" u="sng" dirty="0" err="1">
              <a:effectLst/>
              <a:latin typeface="opensans-bold"/>
            </a:rPr>
            <a:t>données</a:t>
          </a:r>
          <a:endParaRPr lang="en-US" u="sng" dirty="0"/>
        </a:p>
      </dgm:t>
    </dgm:pt>
    <dgm:pt modelId="{5A04EF90-0F09-4424-BA8F-063E80337D8E}" type="parTrans" cxnId="{095425F3-197C-4E69-84D5-0C51196EF1C6}">
      <dgm:prSet/>
      <dgm:spPr/>
      <dgm:t>
        <a:bodyPr/>
        <a:lstStyle/>
        <a:p>
          <a:endParaRPr lang="en-US"/>
        </a:p>
      </dgm:t>
    </dgm:pt>
    <dgm:pt modelId="{54292CB0-011E-4706-9294-372AD5816BB9}" type="sibTrans" cxnId="{095425F3-197C-4E69-84D5-0C51196EF1C6}">
      <dgm:prSet/>
      <dgm:spPr/>
      <dgm:t>
        <a:bodyPr/>
        <a:lstStyle/>
        <a:p>
          <a:endParaRPr lang="en-US"/>
        </a:p>
      </dgm:t>
    </dgm:pt>
    <dgm:pt modelId="{1777E161-D0DE-4D31-91FE-E2AD8AAC6AAC}">
      <dgm:prSet/>
      <dgm:spPr/>
      <dgm:t>
        <a:bodyPr/>
        <a:lstStyle/>
        <a:p>
          <a:pPr>
            <a:lnSpc>
              <a:spcPct val="100000"/>
            </a:lnSpc>
            <a:defRPr cap="all"/>
          </a:pPr>
          <a:r>
            <a:rPr lang="en-US" b="0" i="0" u="sng" dirty="0" err="1">
              <a:solidFill>
                <a:schemeClr val="tx1">
                  <a:lumMod val="95000"/>
                  <a:lumOff val="5000"/>
                </a:schemeClr>
              </a:solidFill>
              <a:effectLst/>
              <a:latin typeface="opensans-bold"/>
            </a:rPr>
            <a:t>Préservation</a:t>
          </a:r>
          <a:r>
            <a:rPr lang="en-US" b="0" i="0" u="sng" dirty="0">
              <a:solidFill>
                <a:schemeClr val="tx1">
                  <a:lumMod val="95000"/>
                  <a:lumOff val="5000"/>
                </a:schemeClr>
              </a:solidFill>
              <a:effectLst/>
              <a:latin typeface="opensans-bold"/>
            </a:rPr>
            <a:t> des </a:t>
          </a:r>
          <a:r>
            <a:rPr lang="en-US" b="0" i="0" u="sng" dirty="0" err="1">
              <a:solidFill>
                <a:schemeClr val="tx1">
                  <a:lumMod val="95000"/>
                  <a:lumOff val="5000"/>
                </a:schemeClr>
              </a:solidFill>
              <a:effectLst/>
              <a:latin typeface="opensans-bold"/>
            </a:rPr>
            <a:t>données</a:t>
          </a:r>
          <a:endParaRPr lang="en-US" u="sng" dirty="0"/>
        </a:p>
      </dgm:t>
    </dgm:pt>
    <dgm:pt modelId="{50E45982-4B36-4BD3-ABAD-204FBA61FF0E}" type="parTrans" cxnId="{A341BC0D-6DD3-4979-9832-08DC41068DC6}">
      <dgm:prSet/>
      <dgm:spPr/>
      <dgm:t>
        <a:bodyPr/>
        <a:lstStyle/>
        <a:p>
          <a:endParaRPr lang="en-US"/>
        </a:p>
      </dgm:t>
    </dgm:pt>
    <dgm:pt modelId="{FB489039-8D8A-4FC2-9B37-994383FDE902}" type="sibTrans" cxnId="{A341BC0D-6DD3-4979-9832-08DC41068DC6}">
      <dgm:prSet/>
      <dgm:spPr/>
      <dgm:t>
        <a:bodyPr/>
        <a:lstStyle/>
        <a:p>
          <a:endParaRPr lang="en-US"/>
        </a:p>
      </dgm:t>
    </dgm:pt>
    <dgm:pt modelId="{A0E3938A-38FD-4C6B-BC76-DCF294EE93DC}">
      <dgm:prSet/>
      <dgm:spPr/>
      <dgm:t>
        <a:bodyPr/>
        <a:lstStyle/>
        <a:p>
          <a:pPr>
            <a:lnSpc>
              <a:spcPct val="100000"/>
            </a:lnSpc>
            <a:defRPr cap="all"/>
          </a:pPr>
          <a:r>
            <a:rPr lang="en-US" b="0" i="0" u="sng" dirty="0">
              <a:effectLst/>
              <a:latin typeface="opensans-bold"/>
            </a:rPr>
            <a:t>Les </a:t>
          </a:r>
          <a:r>
            <a:rPr lang="en-US" b="0" i="0" u="sng" dirty="0" err="1">
              <a:effectLst/>
              <a:latin typeface="opensans-bold"/>
            </a:rPr>
            <a:t>défis</a:t>
          </a:r>
          <a:r>
            <a:rPr lang="en-US" b="0" i="0" u="sng" dirty="0">
              <a:effectLst/>
              <a:latin typeface="opensans-bold"/>
            </a:rPr>
            <a:t> des </a:t>
          </a:r>
          <a:r>
            <a:rPr lang="en-US" b="0" i="0" u="sng" dirty="0" err="1">
              <a:effectLst/>
              <a:latin typeface="opensans-bold"/>
            </a:rPr>
            <a:t>réseaux</a:t>
          </a:r>
          <a:endParaRPr lang="en-US" b="0" u="sng" dirty="0"/>
        </a:p>
      </dgm:t>
    </dgm:pt>
    <dgm:pt modelId="{8655D1BC-F152-4DA3-90FE-11A6554E87C9}" type="parTrans" cxnId="{F1960191-6C4D-45E6-A70C-022CDEE00113}">
      <dgm:prSet/>
      <dgm:spPr/>
      <dgm:t>
        <a:bodyPr/>
        <a:lstStyle/>
        <a:p>
          <a:endParaRPr lang="en-US"/>
        </a:p>
      </dgm:t>
    </dgm:pt>
    <dgm:pt modelId="{7DE219E0-15AA-4B4B-9BED-F21993E27992}" type="sibTrans" cxnId="{F1960191-6C4D-45E6-A70C-022CDEE00113}">
      <dgm:prSet/>
      <dgm:spPr/>
      <dgm:t>
        <a:bodyPr/>
        <a:lstStyle/>
        <a:p>
          <a:endParaRPr lang="en-US"/>
        </a:p>
      </dgm:t>
    </dgm:pt>
    <dgm:pt modelId="{D2FA40C6-C0ED-46A3-92CE-B081053B2BA8}" type="pres">
      <dgm:prSet presAssocID="{34FF870C-5D9B-4878-9827-A3D8F8D3B4C3}" presName="root" presStyleCnt="0">
        <dgm:presLayoutVars>
          <dgm:dir/>
          <dgm:resizeHandles val="exact"/>
        </dgm:presLayoutVars>
      </dgm:prSet>
      <dgm:spPr/>
    </dgm:pt>
    <dgm:pt modelId="{4F71816B-273C-49A1-A458-BCE14C9FAD7C}" type="pres">
      <dgm:prSet presAssocID="{193252BB-1661-4EF1-B4B4-B609E884D6B5}" presName="compNode" presStyleCnt="0"/>
      <dgm:spPr/>
    </dgm:pt>
    <dgm:pt modelId="{23A2EDD9-C89F-49C9-AE4A-D6196B4CA219}" type="pres">
      <dgm:prSet presAssocID="{193252BB-1661-4EF1-B4B4-B609E884D6B5}" presName="iconBgRect" presStyleLbl="bgShp" presStyleIdx="0" presStyleCnt="3"/>
      <dgm:spPr>
        <a:prstGeom prst="round2DiagRect">
          <a:avLst>
            <a:gd name="adj1" fmla="val 29727"/>
            <a:gd name="adj2" fmla="val 0"/>
          </a:avLst>
        </a:prstGeom>
        <a:solidFill>
          <a:schemeClr val="accent5"/>
        </a:solidFill>
      </dgm:spPr>
    </dgm:pt>
    <dgm:pt modelId="{AFF6CE53-2172-43E4-BC33-3C48272DDCF0}" type="pres">
      <dgm:prSet presAssocID="{193252BB-1661-4EF1-B4B4-B609E884D6B5}"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atabase"/>
        </a:ext>
      </dgm:extLst>
    </dgm:pt>
    <dgm:pt modelId="{8CFED58E-CED6-48CB-AD6E-8A220711C954}" type="pres">
      <dgm:prSet presAssocID="{193252BB-1661-4EF1-B4B4-B609E884D6B5}" presName="spaceRect" presStyleCnt="0"/>
      <dgm:spPr/>
    </dgm:pt>
    <dgm:pt modelId="{B2757675-DFB6-4B33-9701-161572571D2B}" type="pres">
      <dgm:prSet presAssocID="{193252BB-1661-4EF1-B4B4-B609E884D6B5}" presName="textRect" presStyleLbl="revTx" presStyleIdx="0" presStyleCnt="3">
        <dgm:presLayoutVars>
          <dgm:chMax val="1"/>
          <dgm:chPref val="1"/>
        </dgm:presLayoutVars>
      </dgm:prSet>
      <dgm:spPr/>
    </dgm:pt>
    <dgm:pt modelId="{FF5FC25A-8895-4059-A7CB-AC8E769B2E4B}" type="pres">
      <dgm:prSet presAssocID="{54292CB0-011E-4706-9294-372AD5816BB9}" presName="sibTrans" presStyleCnt="0"/>
      <dgm:spPr/>
    </dgm:pt>
    <dgm:pt modelId="{F181BEB4-66E0-4B62-8712-BD0A64659834}" type="pres">
      <dgm:prSet presAssocID="{1777E161-D0DE-4D31-91FE-E2AD8AAC6AAC}" presName="compNode" presStyleCnt="0"/>
      <dgm:spPr/>
    </dgm:pt>
    <dgm:pt modelId="{0E81F59E-BE24-4A43-8B4D-78AE486DB35A}" type="pres">
      <dgm:prSet presAssocID="{1777E161-D0DE-4D31-91FE-E2AD8AAC6AAC}" presName="iconBgRect" presStyleLbl="bgShp" presStyleIdx="1" presStyleCnt="3"/>
      <dgm:spPr>
        <a:prstGeom prst="round2DiagRect">
          <a:avLst>
            <a:gd name="adj1" fmla="val 29727"/>
            <a:gd name="adj2" fmla="val 0"/>
          </a:avLst>
        </a:prstGeom>
        <a:solidFill>
          <a:schemeClr val="accent5"/>
        </a:solidFill>
      </dgm:spPr>
    </dgm:pt>
    <dgm:pt modelId="{C6C18185-40AF-48A2-8685-C39F432C8E80}" type="pres">
      <dgm:prSet presAssocID="{1777E161-D0DE-4D31-91FE-E2AD8AAC6AAC}"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Bar chart with solid fill"/>
        </a:ext>
      </dgm:extLst>
    </dgm:pt>
    <dgm:pt modelId="{676699DF-00CC-4F16-B4E6-75EFFED81874}" type="pres">
      <dgm:prSet presAssocID="{1777E161-D0DE-4D31-91FE-E2AD8AAC6AAC}" presName="spaceRect" presStyleCnt="0"/>
      <dgm:spPr/>
    </dgm:pt>
    <dgm:pt modelId="{1CD40C66-A0B4-4978-9941-A79D4CBD111B}" type="pres">
      <dgm:prSet presAssocID="{1777E161-D0DE-4D31-91FE-E2AD8AAC6AAC}" presName="textRect" presStyleLbl="revTx" presStyleIdx="1" presStyleCnt="3">
        <dgm:presLayoutVars>
          <dgm:chMax val="1"/>
          <dgm:chPref val="1"/>
        </dgm:presLayoutVars>
      </dgm:prSet>
      <dgm:spPr/>
    </dgm:pt>
    <dgm:pt modelId="{F18A00AD-35D1-4313-87F2-111D7B13ECED}" type="pres">
      <dgm:prSet presAssocID="{FB489039-8D8A-4FC2-9B37-994383FDE902}" presName="sibTrans" presStyleCnt="0"/>
      <dgm:spPr/>
    </dgm:pt>
    <dgm:pt modelId="{59EC7549-F063-437F-8388-459A5C769816}" type="pres">
      <dgm:prSet presAssocID="{A0E3938A-38FD-4C6B-BC76-DCF294EE93DC}" presName="compNode" presStyleCnt="0"/>
      <dgm:spPr/>
    </dgm:pt>
    <dgm:pt modelId="{81253FDF-02A1-40D1-89CA-3EA7AF168FD7}" type="pres">
      <dgm:prSet presAssocID="{A0E3938A-38FD-4C6B-BC76-DCF294EE93DC}" presName="iconBgRect" presStyleLbl="bgShp" presStyleIdx="2" presStyleCnt="3"/>
      <dgm:spPr>
        <a:prstGeom prst="round2DiagRect">
          <a:avLst>
            <a:gd name="adj1" fmla="val 29727"/>
            <a:gd name="adj2" fmla="val 0"/>
          </a:avLst>
        </a:prstGeom>
        <a:solidFill>
          <a:schemeClr val="accent5"/>
        </a:solidFill>
      </dgm:spPr>
    </dgm:pt>
    <dgm:pt modelId="{8156E8E0-9CDC-4EAB-A61D-AF474D6D9368}" type="pres">
      <dgm:prSet presAssocID="{A0E3938A-38FD-4C6B-BC76-DCF294EE93DC}"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Bus with solid fill"/>
        </a:ext>
      </dgm:extLst>
    </dgm:pt>
    <dgm:pt modelId="{CF8829A0-3E8F-471E-B721-0E359AF6C976}" type="pres">
      <dgm:prSet presAssocID="{A0E3938A-38FD-4C6B-BC76-DCF294EE93DC}" presName="spaceRect" presStyleCnt="0"/>
      <dgm:spPr/>
    </dgm:pt>
    <dgm:pt modelId="{2DEB68D9-2D2A-405A-A95A-F123B81445D3}" type="pres">
      <dgm:prSet presAssocID="{A0E3938A-38FD-4C6B-BC76-DCF294EE93DC}" presName="textRect" presStyleLbl="revTx" presStyleIdx="2" presStyleCnt="3">
        <dgm:presLayoutVars>
          <dgm:chMax val="1"/>
          <dgm:chPref val="1"/>
        </dgm:presLayoutVars>
      </dgm:prSet>
      <dgm:spPr/>
    </dgm:pt>
  </dgm:ptLst>
  <dgm:cxnLst>
    <dgm:cxn modelId="{A341BC0D-6DD3-4979-9832-08DC41068DC6}" srcId="{34FF870C-5D9B-4878-9827-A3D8F8D3B4C3}" destId="{1777E161-D0DE-4D31-91FE-E2AD8AAC6AAC}" srcOrd="1" destOrd="0" parTransId="{50E45982-4B36-4BD3-ABAD-204FBA61FF0E}" sibTransId="{FB489039-8D8A-4FC2-9B37-994383FDE902}"/>
    <dgm:cxn modelId="{472D2D17-E245-46DF-98A5-C38415CADC1E}" type="presOf" srcId="{A0E3938A-38FD-4C6B-BC76-DCF294EE93DC}" destId="{2DEB68D9-2D2A-405A-A95A-F123B81445D3}" srcOrd="0" destOrd="0" presId="urn:microsoft.com/office/officeart/2018/5/layout/IconLeafLabelList"/>
    <dgm:cxn modelId="{B126511F-11FF-4EDD-85D7-D89737033340}" type="presOf" srcId="{34FF870C-5D9B-4878-9827-A3D8F8D3B4C3}" destId="{D2FA40C6-C0ED-46A3-92CE-B081053B2BA8}" srcOrd="0" destOrd="0" presId="urn:microsoft.com/office/officeart/2018/5/layout/IconLeafLabelList"/>
    <dgm:cxn modelId="{FA3ECF3F-F2D7-4808-8F32-35657BC1DF89}" type="presOf" srcId="{193252BB-1661-4EF1-B4B4-B609E884D6B5}" destId="{B2757675-DFB6-4B33-9701-161572571D2B}" srcOrd="0" destOrd="0" presId="urn:microsoft.com/office/officeart/2018/5/layout/IconLeafLabelList"/>
    <dgm:cxn modelId="{F1960191-6C4D-45E6-A70C-022CDEE00113}" srcId="{34FF870C-5D9B-4878-9827-A3D8F8D3B4C3}" destId="{A0E3938A-38FD-4C6B-BC76-DCF294EE93DC}" srcOrd="2" destOrd="0" parTransId="{8655D1BC-F152-4DA3-90FE-11A6554E87C9}" sibTransId="{7DE219E0-15AA-4B4B-9BED-F21993E27992}"/>
    <dgm:cxn modelId="{C3093AB7-9BBB-4595-A705-841ABB75BC49}" type="presOf" srcId="{1777E161-D0DE-4D31-91FE-E2AD8AAC6AAC}" destId="{1CD40C66-A0B4-4978-9941-A79D4CBD111B}" srcOrd="0" destOrd="0" presId="urn:microsoft.com/office/officeart/2018/5/layout/IconLeafLabelList"/>
    <dgm:cxn modelId="{095425F3-197C-4E69-84D5-0C51196EF1C6}" srcId="{34FF870C-5D9B-4878-9827-A3D8F8D3B4C3}" destId="{193252BB-1661-4EF1-B4B4-B609E884D6B5}" srcOrd="0" destOrd="0" parTransId="{5A04EF90-0F09-4424-BA8F-063E80337D8E}" sibTransId="{54292CB0-011E-4706-9294-372AD5816BB9}"/>
    <dgm:cxn modelId="{CFFB4A70-BD6C-4082-9DB4-48041D051C82}" type="presParOf" srcId="{D2FA40C6-C0ED-46A3-92CE-B081053B2BA8}" destId="{4F71816B-273C-49A1-A458-BCE14C9FAD7C}" srcOrd="0" destOrd="0" presId="urn:microsoft.com/office/officeart/2018/5/layout/IconLeafLabelList"/>
    <dgm:cxn modelId="{697C797D-B0A3-487C-82FB-C6242AC02007}" type="presParOf" srcId="{4F71816B-273C-49A1-A458-BCE14C9FAD7C}" destId="{23A2EDD9-C89F-49C9-AE4A-D6196B4CA219}" srcOrd="0" destOrd="0" presId="urn:microsoft.com/office/officeart/2018/5/layout/IconLeafLabelList"/>
    <dgm:cxn modelId="{DF512F07-EEDC-4E6F-8099-188C14ECF869}" type="presParOf" srcId="{4F71816B-273C-49A1-A458-BCE14C9FAD7C}" destId="{AFF6CE53-2172-43E4-BC33-3C48272DDCF0}" srcOrd="1" destOrd="0" presId="urn:microsoft.com/office/officeart/2018/5/layout/IconLeafLabelList"/>
    <dgm:cxn modelId="{9D5B3B65-8825-47E0-95F3-9A1D2B1E6DD6}" type="presParOf" srcId="{4F71816B-273C-49A1-A458-BCE14C9FAD7C}" destId="{8CFED58E-CED6-48CB-AD6E-8A220711C954}" srcOrd="2" destOrd="0" presId="urn:microsoft.com/office/officeart/2018/5/layout/IconLeafLabelList"/>
    <dgm:cxn modelId="{1E9B72B2-2AB0-418C-94B5-6567B0CCC879}" type="presParOf" srcId="{4F71816B-273C-49A1-A458-BCE14C9FAD7C}" destId="{B2757675-DFB6-4B33-9701-161572571D2B}" srcOrd="3" destOrd="0" presId="urn:microsoft.com/office/officeart/2018/5/layout/IconLeafLabelList"/>
    <dgm:cxn modelId="{127552B3-8890-4CBD-B12B-9C8A4BCA5A9E}" type="presParOf" srcId="{D2FA40C6-C0ED-46A3-92CE-B081053B2BA8}" destId="{FF5FC25A-8895-4059-A7CB-AC8E769B2E4B}" srcOrd="1" destOrd="0" presId="urn:microsoft.com/office/officeart/2018/5/layout/IconLeafLabelList"/>
    <dgm:cxn modelId="{1C669417-79B7-433E-A975-738A07EE9783}" type="presParOf" srcId="{D2FA40C6-C0ED-46A3-92CE-B081053B2BA8}" destId="{F181BEB4-66E0-4B62-8712-BD0A64659834}" srcOrd="2" destOrd="0" presId="urn:microsoft.com/office/officeart/2018/5/layout/IconLeafLabelList"/>
    <dgm:cxn modelId="{9C7F80FB-C680-4E35-AD11-9BE4BD6556F1}" type="presParOf" srcId="{F181BEB4-66E0-4B62-8712-BD0A64659834}" destId="{0E81F59E-BE24-4A43-8B4D-78AE486DB35A}" srcOrd="0" destOrd="0" presId="urn:microsoft.com/office/officeart/2018/5/layout/IconLeafLabelList"/>
    <dgm:cxn modelId="{998459A1-F347-48D8-BB50-EB12075F5FDA}" type="presParOf" srcId="{F181BEB4-66E0-4B62-8712-BD0A64659834}" destId="{C6C18185-40AF-48A2-8685-C39F432C8E80}" srcOrd="1" destOrd="0" presId="urn:microsoft.com/office/officeart/2018/5/layout/IconLeafLabelList"/>
    <dgm:cxn modelId="{EC8BA919-8D94-4FB4-BC09-6604E9B16BBF}" type="presParOf" srcId="{F181BEB4-66E0-4B62-8712-BD0A64659834}" destId="{676699DF-00CC-4F16-B4E6-75EFFED81874}" srcOrd="2" destOrd="0" presId="urn:microsoft.com/office/officeart/2018/5/layout/IconLeafLabelList"/>
    <dgm:cxn modelId="{99E65743-4445-4C74-BBE7-040C68F4FF62}" type="presParOf" srcId="{F181BEB4-66E0-4B62-8712-BD0A64659834}" destId="{1CD40C66-A0B4-4978-9941-A79D4CBD111B}" srcOrd="3" destOrd="0" presId="urn:microsoft.com/office/officeart/2018/5/layout/IconLeafLabelList"/>
    <dgm:cxn modelId="{044D2D07-87CA-47BD-BFAF-AD1C67AA89AA}" type="presParOf" srcId="{D2FA40C6-C0ED-46A3-92CE-B081053B2BA8}" destId="{F18A00AD-35D1-4313-87F2-111D7B13ECED}" srcOrd="3" destOrd="0" presId="urn:microsoft.com/office/officeart/2018/5/layout/IconLeafLabelList"/>
    <dgm:cxn modelId="{8A2DCF1E-4E06-4424-AA2E-B74ACB475E11}" type="presParOf" srcId="{D2FA40C6-C0ED-46A3-92CE-B081053B2BA8}" destId="{59EC7549-F063-437F-8388-459A5C769816}" srcOrd="4" destOrd="0" presId="urn:microsoft.com/office/officeart/2018/5/layout/IconLeafLabelList"/>
    <dgm:cxn modelId="{9F0E93DA-CF03-4DEE-B53D-F38603507FC7}" type="presParOf" srcId="{59EC7549-F063-437F-8388-459A5C769816}" destId="{81253FDF-02A1-40D1-89CA-3EA7AF168FD7}" srcOrd="0" destOrd="0" presId="urn:microsoft.com/office/officeart/2018/5/layout/IconLeafLabelList"/>
    <dgm:cxn modelId="{4D35F28B-EF19-4A81-863F-ABB1FD8C2333}" type="presParOf" srcId="{59EC7549-F063-437F-8388-459A5C769816}" destId="{8156E8E0-9CDC-4EAB-A61D-AF474D6D9368}" srcOrd="1" destOrd="0" presId="urn:microsoft.com/office/officeart/2018/5/layout/IconLeafLabelList"/>
    <dgm:cxn modelId="{6D4CD298-2BC6-42A7-91B3-33BBA4EB1AE7}" type="presParOf" srcId="{59EC7549-F063-437F-8388-459A5C769816}" destId="{CF8829A0-3E8F-471E-B721-0E359AF6C976}" srcOrd="2" destOrd="0" presId="urn:microsoft.com/office/officeart/2018/5/layout/IconLeafLabelList"/>
    <dgm:cxn modelId="{F6EAE01F-088E-445D-B1CC-B67F9FD8C8D6}" type="presParOf" srcId="{59EC7549-F063-437F-8388-459A5C769816}" destId="{2DEB68D9-2D2A-405A-A95A-F123B81445D3}" srcOrd="3" destOrd="0" presId="urn:microsoft.com/office/officeart/2018/5/layout/IconLeaf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A2EDD9-C89F-49C9-AE4A-D6196B4CA219}">
      <dsp:nvSpPr>
        <dsp:cNvPr id="0" name=""/>
        <dsp:cNvSpPr/>
      </dsp:nvSpPr>
      <dsp:spPr>
        <a:xfrm>
          <a:off x="669712" y="1110224"/>
          <a:ext cx="1955812" cy="1955812"/>
        </a:xfrm>
        <a:prstGeom prst="round2DiagRect">
          <a:avLst>
            <a:gd name="adj1" fmla="val 29727"/>
            <a:gd name="adj2" fmla="val 0"/>
          </a:avLst>
        </a:prstGeom>
        <a:solidFill>
          <a:schemeClr val="accent5"/>
        </a:solidFill>
        <a:ln>
          <a:noFill/>
        </a:ln>
        <a:effectLst/>
      </dsp:spPr>
      <dsp:style>
        <a:lnRef idx="0">
          <a:scrgbClr r="0" g="0" b="0"/>
        </a:lnRef>
        <a:fillRef idx="1">
          <a:scrgbClr r="0" g="0" b="0"/>
        </a:fillRef>
        <a:effectRef idx="0">
          <a:scrgbClr r="0" g="0" b="0"/>
        </a:effectRef>
        <a:fontRef idx="minor"/>
      </dsp:style>
    </dsp:sp>
    <dsp:sp modelId="{AFF6CE53-2172-43E4-BC33-3C48272DDCF0}">
      <dsp:nvSpPr>
        <dsp:cNvPr id="0" name=""/>
        <dsp:cNvSpPr/>
      </dsp:nvSpPr>
      <dsp:spPr>
        <a:xfrm>
          <a:off x="1086525" y="1527037"/>
          <a:ext cx="1122187" cy="112218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34925"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B2757675-DFB6-4B33-9701-161572571D2B}">
      <dsp:nvSpPr>
        <dsp:cNvPr id="0" name=""/>
        <dsp:cNvSpPr/>
      </dsp:nvSpPr>
      <dsp:spPr>
        <a:xfrm>
          <a:off x="44493" y="3675225"/>
          <a:ext cx="3206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100000"/>
            </a:lnSpc>
            <a:spcBef>
              <a:spcPct val="0"/>
            </a:spcBef>
            <a:spcAft>
              <a:spcPct val="35000"/>
            </a:spcAft>
            <a:buNone/>
            <a:defRPr cap="all"/>
          </a:pPr>
          <a:r>
            <a:rPr lang="en-US" sz="2300" b="0" i="0" u="sng" kern="1200" dirty="0">
              <a:effectLst/>
              <a:latin typeface="opensans-bold"/>
            </a:rPr>
            <a:t>Stockage des </a:t>
          </a:r>
          <a:r>
            <a:rPr lang="en-US" sz="2300" b="0" i="0" u="sng" kern="1200" dirty="0" err="1">
              <a:effectLst/>
              <a:latin typeface="opensans-bold"/>
            </a:rPr>
            <a:t>données</a:t>
          </a:r>
          <a:endParaRPr lang="en-US" sz="2300" u="sng" kern="1200" dirty="0"/>
        </a:p>
      </dsp:txBody>
      <dsp:txXfrm>
        <a:off x="44493" y="3675225"/>
        <a:ext cx="3206250" cy="720000"/>
      </dsp:txXfrm>
    </dsp:sp>
    <dsp:sp modelId="{0E81F59E-BE24-4A43-8B4D-78AE486DB35A}">
      <dsp:nvSpPr>
        <dsp:cNvPr id="0" name=""/>
        <dsp:cNvSpPr/>
      </dsp:nvSpPr>
      <dsp:spPr>
        <a:xfrm>
          <a:off x="4437056" y="1110224"/>
          <a:ext cx="1955812" cy="1955812"/>
        </a:xfrm>
        <a:prstGeom prst="round2DiagRect">
          <a:avLst>
            <a:gd name="adj1" fmla="val 29727"/>
            <a:gd name="adj2" fmla="val 0"/>
          </a:avLst>
        </a:prstGeom>
        <a:solidFill>
          <a:schemeClr val="accent5"/>
        </a:solidFill>
        <a:ln>
          <a:noFill/>
        </a:ln>
        <a:effectLst/>
      </dsp:spPr>
      <dsp:style>
        <a:lnRef idx="0">
          <a:scrgbClr r="0" g="0" b="0"/>
        </a:lnRef>
        <a:fillRef idx="1">
          <a:scrgbClr r="0" g="0" b="0"/>
        </a:fillRef>
        <a:effectRef idx="0">
          <a:scrgbClr r="0" g="0" b="0"/>
        </a:effectRef>
        <a:fontRef idx="minor"/>
      </dsp:style>
    </dsp:sp>
    <dsp:sp modelId="{C6C18185-40AF-48A2-8685-C39F432C8E80}">
      <dsp:nvSpPr>
        <dsp:cNvPr id="0" name=""/>
        <dsp:cNvSpPr/>
      </dsp:nvSpPr>
      <dsp:spPr>
        <a:xfrm>
          <a:off x="4853868" y="1527037"/>
          <a:ext cx="1122187" cy="112218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34925"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1CD40C66-A0B4-4978-9941-A79D4CBD111B}">
      <dsp:nvSpPr>
        <dsp:cNvPr id="0" name=""/>
        <dsp:cNvSpPr/>
      </dsp:nvSpPr>
      <dsp:spPr>
        <a:xfrm>
          <a:off x="3811837" y="3675225"/>
          <a:ext cx="3206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100000"/>
            </a:lnSpc>
            <a:spcBef>
              <a:spcPct val="0"/>
            </a:spcBef>
            <a:spcAft>
              <a:spcPct val="35000"/>
            </a:spcAft>
            <a:buNone/>
            <a:defRPr cap="all"/>
          </a:pPr>
          <a:r>
            <a:rPr lang="en-US" sz="2300" b="0" i="0" u="sng" kern="1200" dirty="0" err="1">
              <a:solidFill>
                <a:schemeClr val="tx1">
                  <a:lumMod val="95000"/>
                  <a:lumOff val="5000"/>
                </a:schemeClr>
              </a:solidFill>
              <a:effectLst/>
              <a:latin typeface="opensans-bold"/>
            </a:rPr>
            <a:t>Préservation</a:t>
          </a:r>
          <a:r>
            <a:rPr lang="en-US" sz="2300" b="0" i="0" u="sng" kern="1200" dirty="0">
              <a:solidFill>
                <a:schemeClr val="tx1">
                  <a:lumMod val="95000"/>
                  <a:lumOff val="5000"/>
                </a:schemeClr>
              </a:solidFill>
              <a:effectLst/>
              <a:latin typeface="opensans-bold"/>
            </a:rPr>
            <a:t> des </a:t>
          </a:r>
          <a:r>
            <a:rPr lang="en-US" sz="2300" b="0" i="0" u="sng" kern="1200" dirty="0" err="1">
              <a:solidFill>
                <a:schemeClr val="tx1">
                  <a:lumMod val="95000"/>
                  <a:lumOff val="5000"/>
                </a:schemeClr>
              </a:solidFill>
              <a:effectLst/>
              <a:latin typeface="opensans-bold"/>
            </a:rPr>
            <a:t>données</a:t>
          </a:r>
          <a:endParaRPr lang="en-US" sz="2300" u="sng" kern="1200" dirty="0"/>
        </a:p>
      </dsp:txBody>
      <dsp:txXfrm>
        <a:off x="3811837" y="3675225"/>
        <a:ext cx="3206250" cy="720000"/>
      </dsp:txXfrm>
    </dsp:sp>
    <dsp:sp modelId="{81253FDF-02A1-40D1-89CA-3EA7AF168FD7}">
      <dsp:nvSpPr>
        <dsp:cNvPr id="0" name=""/>
        <dsp:cNvSpPr/>
      </dsp:nvSpPr>
      <dsp:spPr>
        <a:xfrm>
          <a:off x="8204400" y="1110224"/>
          <a:ext cx="1955812" cy="1955812"/>
        </a:xfrm>
        <a:prstGeom prst="round2DiagRect">
          <a:avLst>
            <a:gd name="adj1" fmla="val 29727"/>
            <a:gd name="adj2" fmla="val 0"/>
          </a:avLst>
        </a:prstGeom>
        <a:solidFill>
          <a:schemeClr val="accent5"/>
        </a:solidFill>
        <a:ln>
          <a:noFill/>
        </a:ln>
        <a:effectLst/>
      </dsp:spPr>
      <dsp:style>
        <a:lnRef idx="0">
          <a:scrgbClr r="0" g="0" b="0"/>
        </a:lnRef>
        <a:fillRef idx="1">
          <a:scrgbClr r="0" g="0" b="0"/>
        </a:fillRef>
        <a:effectRef idx="0">
          <a:scrgbClr r="0" g="0" b="0"/>
        </a:effectRef>
        <a:fontRef idx="minor"/>
      </dsp:style>
    </dsp:sp>
    <dsp:sp modelId="{8156E8E0-9CDC-4EAB-A61D-AF474D6D9368}">
      <dsp:nvSpPr>
        <dsp:cNvPr id="0" name=""/>
        <dsp:cNvSpPr/>
      </dsp:nvSpPr>
      <dsp:spPr>
        <a:xfrm>
          <a:off x="8621212" y="1527037"/>
          <a:ext cx="1122187" cy="112218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34925"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2DEB68D9-2D2A-405A-A95A-F123B81445D3}">
      <dsp:nvSpPr>
        <dsp:cNvPr id="0" name=""/>
        <dsp:cNvSpPr/>
      </dsp:nvSpPr>
      <dsp:spPr>
        <a:xfrm>
          <a:off x="7579181" y="3675225"/>
          <a:ext cx="3206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100000"/>
            </a:lnSpc>
            <a:spcBef>
              <a:spcPct val="0"/>
            </a:spcBef>
            <a:spcAft>
              <a:spcPct val="35000"/>
            </a:spcAft>
            <a:buNone/>
            <a:defRPr cap="all"/>
          </a:pPr>
          <a:r>
            <a:rPr lang="en-US" sz="2300" b="0" i="0" u="sng" kern="1200" dirty="0">
              <a:effectLst/>
              <a:latin typeface="opensans-bold"/>
            </a:rPr>
            <a:t>Les </a:t>
          </a:r>
          <a:r>
            <a:rPr lang="en-US" sz="2300" b="0" i="0" u="sng" kern="1200" dirty="0" err="1">
              <a:effectLst/>
              <a:latin typeface="opensans-bold"/>
            </a:rPr>
            <a:t>défis</a:t>
          </a:r>
          <a:r>
            <a:rPr lang="en-US" sz="2300" b="0" i="0" u="sng" kern="1200" dirty="0">
              <a:effectLst/>
              <a:latin typeface="opensans-bold"/>
            </a:rPr>
            <a:t> des </a:t>
          </a:r>
          <a:r>
            <a:rPr lang="en-US" sz="2300" b="0" i="0" u="sng" kern="1200" dirty="0" err="1">
              <a:effectLst/>
              <a:latin typeface="opensans-bold"/>
            </a:rPr>
            <a:t>réseaux</a:t>
          </a:r>
          <a:endParaRPr lang="en-US" sz="2300" b="0" u="sng" kern="1200" dirty="0"/>
        </a:p>
      </dsp:txBody>
      <dsp:txXfrm>
        <a:off x="7579181" y="3675225"/>
        <a:ext cx="3206250" cy="720000"/>
      </dsp:txXfrm>
    </dsp:sp>
  </dsp:spTree>
</dsp:drawing>
</file>

<file path=ppt/diagrams/layout1.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CD81C89-AC0D-4BFF-9223-D3157C1DDC5B}" type="datetimeFigureOut">
              <a:rPr lang="en-US" smtClean="0"/>
              <a:t>5/10/2022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33D7A2-C585-48BF-BF8C-C21FDC051F77}" type="slidenum">
              <a:rPr lang="en-US" smtClean="0"/>
              <a:t>‹#›</a:t>
            </a:fld>
            <a:endParaRPr lang="en-US" dirty="0"/>
          </a:p>
        </p:txBody>
      </p:sp>
    </p:spTree>
    <p:extLst>
      <p:ext uri="{BB962C8B-B14F-4D97-AF65-F5344CB8AC3E}">
        <p14:creationId xmlns:p14="http://schemas.microsoft.com/office/powerpoint/2010/main" val="13726620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43A52079-6997-47B8-B262-4ED5D2EA2D74}" type="datetime1">
              <a:rPr lang="en-US" smtClean="0"/>
              <a:t>5/10/2022</a:t>
            </a:fld>
            <a:endParaRPr lang="en-US" dirty="0"/>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69E57DC2-970A-4B3E-BB1C-7A09969E49DF}" type="slidenum">
              <a:rPr lang="en-US" dirty="0"/>
              <a:pPr/>
              <a:t>‹#›</a:t>
            </a:fld>
            <a:endParaRPr lang="en-US" dirty="0"/>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CAC80CA-06EA-4D97-A1EC-F2A229B592C4}" type="datetime1">
              <a:rPr lang="en-US" smtClean="0"/>
              <a:t>5/10/2022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AA60CC4-6CA2-4A99-B83B-711E420D000E}" type="datetime1">
              <a:rPr lang="en-US" smtClean="0"/>
              <a:t>5/10/2022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7B41ED8-AC2E-4560-8CC9-E6292DDF25B6}" type="datetime1">
              <a:rPr lang="en-US" smtClean="0"/>
              <a:t>5/10/2022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85238998-10EA-455D-8FDC-3EBC7E198582}" type="datetime1">
              <a:rPr lang="en-US" smtClean="0"/>
              <a:t>5/10/2022</a:t>
            </a:fld>
            <a:endParaRPr lang="en-US" dirty="0"/>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5A4E9B6-2EC2-45E6-A437-DCC674AAC4AF}" type="datetime1">
              <a:rPr lang="en-US" smtClean="0"/>
              <a:t>5/10/2022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F2D4FF3-940D-4DDE-86D8-82D5A8663636}" type="datetime1">
              <a:rPr lang="en-US" smtClean="0"/>
              <a:t>5/10/2022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4955261-7117-41BB-BB79-8C1909625493}" type="datetime1">
              <a:rPr lang="en-US" smtClean="0"/>
              <a:t>5/10/2022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E204D7-DE7F-414C-8571-0012DE9EFCDB}" type="datetime1">
              <a:rPr lang="en-US" smtClean="0"/>
              <a:t>5/10/2022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BE378FF3-85EA-48E5-8D8C-1DB156807E49}" type="datetime1">
              <a:rPr lang="en-US" smtClean="0"/>
              <a:t>5/10/2022</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73F94F13-1676-4B68-A383-661B657F6E63}" type="datetime1">
              <a:rPr lang="en-US" smtClean="0"/>
              <a:t>5/10/2022</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5CB83234-995D-4149-8E1E-BC120E9070D5}" type="datetime1">
              <a:rPr lang="en-US" smtClean="0"/>
              <a:t>5/10/2022</a:t>
            </a:fld>
            <a:endParaRPr lang="en-US" dirty="0"/>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dirty="0"/>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69E57DC2-970A-4B3E-BB1C-7A09969E49DF}" type="slidenum">
              <a:rPr lang="en-US" dirty="0"/>
              <a:pPr/>
              <a:t>‹#›</a:t>
            </a:fld>
            <a:endParaRPr lang="en-US" dirty="0"/>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home.cern/fr/science/computing"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56C94072-1B34-48FB-9A9C-5A9A0FFC8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3" name="Picture 22" descr="extreme close up of line chart graphic">
            <a:extLst>
              <a:ext uri="{FF2B5EF4-FFF2-40B4-BE49-F238E27FC236}">
                <a16:creationId xmlns:a16="http://schemas.microsoft.com/office/drawing/2014/main" id="{B38A25AE-7B44-4EC1-BC0C-CF0FFF036705}"/>
              </a:ext>
            </a:extLst>
          </p:cNvPr>
          <p:cNvPicPr>
            <a:picLocks noChangeAspect="1"/>
          </p:cNvPicPr>
          <p:nvPr/>
        </p:nvPicPr>
        <p:blipFill rotWithShape="1">
          <a:blip r:embed="rId2"/>
          <a:srcRect t="10000"/>
          <a:stretch/>
        </p:blipFill>
        <p:spPr>
          <a:xfrm>
            <a:off x="20" y="10"/>
            <a:ext cx="12191980" cy="6857990"/>
          </a:xfrm>
          <a:prstGeom prst="rect">
            <a:avLst/>
          </a:prstGeom>
        </p:spPr>
      </p:pic>
      <p:sp>
        <p:nvSpPr>
          <p:cNvPr id="52" name="Freeform: Shape 51">
            <a:extLst>
              <a:ext uri="{FF2B5EF4-FFF2-40B4-BE49-F238E27FC236}">
                <a16:creationId xmlns:a16="http://schemas.microsoft.com/office/drawing/2014/main" id="{A5019358-4900-4555-99FF-EF6AE90B8E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5670146" y="3710250"/>
            <a:ext cx="2131466" cy="1830903"/>
          </a:xfrm>
          <a:custGeom>
            <a:avLst/>
            <a:gdLst>
              <a:gd name="connsiteX0" fmla="*/ 2308583 w 2308583"/>
              <a:gd name="connsiteY0" fmla="*/ 1983044 h 1983044"/>
              <a:gd name="connsiteX1" fmla="*/ 462 w 2308583"/>
              <a:gd name="connsiteY1" fmla="*/ 1983044 h 1983044"/>
              <a:gd name="connsiteX2" fmla="*/ 0 w 2308583"/>
              <a:gd name="connsiteY2" fmla="*/ 1711185 h 1983044"/>
              <a:gd name="connsiteX3" fmla="*/ 2022607 w 2308583"/>
              <a:gd name="connsiteY3" fmla="*/ 1712117 h 1983044"/>
              <a:gd name="connsiteX4" fmla="*/ 2022607 w 2308583"/>
              <a:gd name="connsiteY4" fmla="*/ 0 h 1983044"/>
              <a:gd name="connsiteX5" fmla="*/ 2308583 w 2308583"/>
              <a:gd name="connsiteY5" fmla="*/ 0 h 1983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08583" h="1983044">
                <a:moveTo>
                  <a:pt x="2308583" y="1983044"/>
                </a:moveTo>
                <a:lnTo>
                  <a:pt x="462" y="1983044"/>
                </a:lnTo>
                <a:cubicBezTo>
                  <a:pt x="-462" y="1889214"/>
                  <a:pt x="923" y="1805015"/>
                  <a:pt x="0" y="1711185"/>
                </a:cubicBezTo>
                <a:lnTo>
                  <a:pt x="2022607" y="1712117"/>
                </a:lnTo>
                <a:lnTo>
                  <a:pt x="2022607" y="0"/>
                </a:lnTo>
                <a:lnTo>
                  <a:pt x="2308583" y="0"/>
                </a:lnTo>
                <a:close/>
              </a:path>
            </a:pathLst>
          </a:custGeom>
          <a:solidFill>
            <a:srgbClr val="FFFFFF">
              <a:alpha val="70000"/>
            </a:srgbClr>
          </a:solidFill>
          <a:ln w="0">
            <a:noFill/>
            <a:prstDash val="solid"/>
            <a:round/>
            <a:headEnd/>
            <a:tailEnd/>
          </a:ln>
        </p:spPr>
      </p:sp>
      <p:sp>
        <p:nvSpPr>
          <p:cNvPr id="50" name="Rectangle 49">
            <a:extLst>
              <a:ext uri="{FF2B5EF4-FFF2-40B4-BE49-F238E27FC236}">
                <a16:creationId xmlns:a16="http://schemas.microsoft.com/office/drawing/2014/main" id="{1D5941F3-0256-4E90-BBBC-5A6EDEB8E0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38004" y="4166755"/>
            <a:ext cx="5607908" cy="2040066"/>
          </a:xfrm>
          <a:prstGeom prst="rect">
            <a:avLst/>
          </a:prstGeom>
          <a:solidFill>
            <a:srgbClr val="0000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9347C47-EF1D-4B02-906B-219155AD8D0F}"/>
              </a:ext>
            </a:extLst>
          </p:cNvPr>
          <p:cNvSpPr>
            <a:spLocks noGrp="1"/>
          </p:cNvSpPr>
          <p:nvPr>
            <p:ph type="ctrTitle"/>
          </p:nvPr>
        </p:nvSpPr>
        <p:spPr>
          <a:xfrm>
            <a:off x="6298010" y="4333009"/>
            <a:ext cx="5268177" cy="1086237"/>
          </a:xfrm>
        </p:spPr>
        <p:txBody>
          <a:bodyPr>
            <a:normAutofit/>
          </a:bodyPr>
          <a:lstStyle/>
          <a:p>
            <a:pPr algn="l"/>
            <a:r>
              <a:rPr lang="sr-Latn-RS" sz="3600" dirty="0">
                <a:solidFill>
                  <a:srgbClr val="FFFFFF"/>
                </a:solidFill>
              </a:rPr>
              <a:t>LE </a:t>
            </a:r>
            <a:r>
              <a:rPr lang="en-US" sz="3600" dirty="0">
                <a:solidFill>
                  <a:srgbClr val="FFFFFF"/>
                </a:solidFill>
              </a:rPr>
              <a:t>CERN</a:t>
            </a:r>
            <a:r>
              <a:rPr lang="sr-Latn-RS" sz="3600" dirty="0">
                <a:solidFill>
                  <a:srgbClr val="FFFFFF"/>
                </a:solidFill>
              </a:rPr>
              <a:t> - INFORMATIQUE</a:t>
            </a:r>
            <a:endParaRPr lang="en-US" sz="3600" dirty="0">
              <a:solidFill>
                <a:srgbClr val="FFFFFF"/>
              </a:solidFill>
            </a:endParaRPr>
          </a:p>
        </p:txBody>
      </p:sp>
      <p:sp>
        <p:nvSpPr>
          <p:cNvPr id="3" name="Subtitle 2">
            <a:extLst>
              <a:ext uri="{FF2B5EF4-FFF2-40B4-BE49-F238E27FC236}">
                <a16:creationId xmlns:a16="http://schemas.microsoft.com/office/drawing/2014/main" id="{36A0527F-C5FD-4E9B-9F21-5D1FBA31314B}"/>
              </a:ext>
            </a:extLst>
          </p:cNvPr>
          <p:cNvSpPr>
            <a:spLocks noGrp="1"/>
          </p:cNvSpPr>
          <p:nvPr>
            <p:ph type="subTitle" idx="1"/>
          </p:nvPr>
        </p:nvSpPr>
        <p:spPr>
          <a:xfrm>
            <a:off x="6298010" y="5419246"/>
            <a:ext cx="5268177" cy="531866"/>
          </a:xfrm>
        </p:spPr>
        <p:txBody>
          <a:bodyPr>
            <a:normAutofit/>
          </a:bodyPr>
          <a:lstStyle/>
          <a:p>
            <a:pPr algn="l">
              <a:spcAft>
                <a:spcPts val="600"/>
              </a:spcAft>
            </a:pPr>
            <a:r>
              <a:rPr lang="en-US" sz="1800" dirty="0">
                <a:solidFill>
                  <a:srgbClr val="FFFFFF"/>
                </a:solidFill>
              </a:rPr>
              <a:t>Tamara Jo</a:t>
            </a:r>
            <a:r>
              <a:rPr lang="sr-Latn-RS" sz="1800" dirty="0">
                <a:solidFill>
                  <a:srgbClr val="FFFFFF"/>
                </a:solidFill>
              </a:rPr>
              <a:t>vićević 2020/0169</a:t>
            </a:r>
            <a:endParaRPr lang="en-US" sz="1800" dirty="0">
              <a:solidFill>
                <a:srgbClr val="FFFFFF"/>
              </a:solidFill>
            </a:endParaRPr>
          </a:p>
        </p:txBody>
      </p:sp>
    </p:spTree>
    <p:extLst>
      <p:ext uri="{BB962C8B-B14F-4D97-AF65-F5344CB8AC3E}">
        <p14:creationId xmlns:p14="http://schemas.microsoft.com/office/powerpoint/2010/main" val="74557619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146" name="Picture 2" descr="Bezbedna razmena podataka | Coming Computer Engineering">
            <a:extLst>
              <a:ext uri="{FF2B5EF4-FFF2-40B4-BE49-F238E27FC236}">
                <a16:creationId xmlns:a16="http://schemas.microsoft.com/office/drawing/2014/main" id="{1788C1FF-7236-C8E6-374C-C50D77C48C7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1444" b="6208"/>
          <a:stretch/>
        </p:blipFill>
        <p:spPr bwMode="auto">
          <a:xfrm>
            <a:off x="20" y="-1"/>
            <a:ext cx="12191980" cy="6858000"/>
          </a:xfrm>
          <a:prstGeom prst="rect">
            <a:avLst/>
          </a:prstGeom>
          <a:noFill/>
          <a:extLst>
            <a:ext uri="{909E8E84-426E-40DD-AFC4-6F175D3DCCD1}">
              <a14:hiddenFill xmlns:a14="http://schemas.microsoft.com/office/drawing/2010/main">
                <a:solidFill>
                  <a:srgbClr val="FFFFFF"/>
                </a:solidFill>
              </a14:hiddenFill>
            </a:ext>
          </a:extLst>
        </p:spPr>
      </p:pic>
      <p:sp>
        <p:nvSpPr>
          <p:cNvPr id="71" name="Rectangle 70">
            <a:extLst>
              <a:ext uri="{FF2B5EF4-FFF2-40B4-BE49-F238E27FC236}">
                <a16:creationId xmlns:a16="http://schemas.microsoft.com/office/drawing/2014/main" id="{3CBA2BA5-DF4D-437C-9273-F945CF857D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7948" y="1838152"/>
            <a:ext cx="5607908" cy="3724448"/>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7754EA86-2D7A-4D51-B5F6-DA6349D5F4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1087261" y="1405049"/>
            <a:ext cx="2131466" cy="1830903"/>
          </a:xfrm>
          <a:custGeom>
            <a:avLst/>
            <a:gdLst>
              <a:gd name="connsiteX0" fmla="*/ 2308583 w 2308583"/>
              <a:gd name="connsiteY0" fmla="*/ 1983044 h 1983044"/>
              <a:gd name="connsiteX1" fmla="*/ 462 w 2308583"/>
              <a:gd name="connsiteY1" fmla="*/ 1983044 h 1983044"/>
              <a:gd name="connsiteX2" fmla="*/ 0 w 2308583"/>
              <a:gd name="connsiteY2" fmla="*/ 1711185 h 1983044"/>
              <a:gd name="connsiteX3" fmla="*/ 2022607 w 2308583"/>
              <a:gd name="connsiteY3" fmla="*/ 1712117 h 1983044"/>
              <a:gd name="connsiteX4" fmla="*/ 2022607 w 2308583"/>
              <a:gd name="connsiteY4" fmla="*/ 0 h 1983044"/>
              <a:gd name="connsiteX5" fmla="*/ 2308583 w 2308583"/>
              <a:gd name="connsiteY5" fmla="*/ 0 h 1983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08583" h="1983044">
                <a:moveTo>
                  <a:pt x="2308583" y="1983044"/>
                </a:moveTo>
                <a:lnTo>
                  <a:pt x="462" y="1983044"/>
                </a:lnTo>
                <a:cubicBezTo>
                  <a:pt x="-462" y="1889214"/>
                  <a:pt x="923" y="1805015"/>
                  <a:pt x="0" y="1711185"/>
                </a:cubicBezTo>
                <a:lnTo>
                  <a:pt x="2022607" y="1712117"/>
                </a:lnTo>
                <a:lnTo>
                  <a:pt x="2022607" y="0"/>
                </a:lnTo>
                <a:lnTo>
                  <a:pt x="2308583" y="0"/>
                </a:lnTo>
                <a:close/>
              </a:path>
            </a:pathLst>
          </a:custGeom>
          <a:solidFill>
            <a:schemeClr val="tx1">
              <a:alpha val="70000"/>
            </a:schemeClr>
          </a:solidFill>
          <a:ln w="0">
            <a:noFill/>
            <a:prstDash val="solid"/>
            <a:round/>
            <a:headEnd/>
            <a:tailEnd/>
          </a:ln>
        </p:spPr>
      </p:sp>
      <p:sp>
        <p:nvSpPr>
          <p:cNvPr id="2" name="Title 1">
            <a:extLst>
              <a:ext uri="{FF2B5EF4-FFF2-40B4-BE49-F238E27FC236}">
                <a16:creationId xmlns:a16="http://schemas.microsoft.com/office/drawing/2014/main" id="{13C9A4E2-BDB4-DB09-8532-41F01136C23F}"/>
              </a:ext>
            </a:extLst>
          </p:cNvPr>
          <p:cNvSpPr>
            <a:spLocks noGrp="1"/>
          </p:cNvSpPr>
          <p:nvPr>
            <p:ph type="title"/>
          </p:nvPr>
        </p:nvSpPr>
        <p:spPr>
          <a:xfrm>
            <a:off x="1885959" y="2185352"/>
            <a:ext cx="4891887" cy="1025935"/>
          </a:xfrm>
        </p:spPr>
        <p:txBody>
          <a:bodyPr anchor="ctr">
            <a:normAutofit/>
          </a:bodyPr>
          <a:lstStyle/>
          <a:p>
            <a:r>
              <a:rPr lang="en-US" sz="2000" b="1" i="0" u="sng" dirty="0">
                <a:effectLst/>
                <a:latin typeface="opensans-bold"/>
              </a:rPr>
              <a:t>Les </a:t>
            </a:r>
            <a:r>
              <a:rPr lang="en-US" sz="2000" b="1" i="0" u="sng" dirty="0" err="1">
                <a:effectLst/>
                <a:latin typeface="opensans-bold"/>
              </a:rPr>
              <a:t>défis</a:t>
            </a:r>
            <a:r>
              <a:rPr lang="en-US" sz="2000" b="1" i="0" u="sng" dirty="0">
                <a:effectLst/>
                <a:latin typeface="opensans-bold"/>
              </a:rPr>
              <a:t> des </a:t>
            </a:r>
            <a:r>
              <a:rPr lang="en-US" sz="2000" b="1" i="0" u="sng" dirty="0" err="1">
                <a:effectLst/>
                <a:latin typeface="opensans-bold"/>
              </a:rPr>
              <a:t>réseaux</a:t>
            </a:r>
            <a:br>
              <a:rPr lang="en-US" sz="2000" b="0" i="0" dirty="0">
                <a:effectLst/>
                <a:latin typeface="opensans-bold"/>
              </a:rPr>
            </a:br>
            <a:br>
              <a:rPr lang="en-US" sz="2000" b="0" i="0" dirty="0">
                <a:effectLst/>
                <a:latin typeface="sourcesans-regular"/>
              </a:rPr>
            </a:br>
            <a:endParaRPr lang="en-US" sz="2000" dirty="0"/>
          </a:p>
        </p:txBody>
      </p:sp>
      <p:sp>
        <p:nvSpPr>
          <p:cNvPr id="3" name="Content Placeholder 2">
            <a:extLst>
              <a:ext uri="{FF2B5EF4-FFF2-40B4-BE49-F238E27FC236}">
                <a16:creationId xmlns:a16="http://schemas.microsoft.com/office/drawing/2014/main" id="{1608439E-422F-6923-7244-9B3FC8B5BC50}"/>
              </a:ext>
            </a:extLst>
          </p:cNvPr>
          <p:cNvSpPr>
            <a:spLocks noGrp="1"/>
          </p:cNvSpPr>
          <p:nvPr>
            <p:ph idx="1"/>
          </p:nvPr>
        </p:nvSpPr>
        <p:spPr>
          <a:xfrm>
            <a:off x="1885959" y="3211287"/>
            <a:ext cx="4891887" cy="2068284"/>
          </a:xfrm>
        </p:spPr>
        <p:txBody>
          <a:bodyPr>
            <a:normAutofit/>
          </a:bodyPr>
          <a:lstStyle/>
          <a:p>
            <a:pPr algn="just"/>
            <a:r>
              <a:rPr lang="fr-FR" dirty="0"/>
              <a:t>Les données sont également importantes pour leur stockage et leur préservation, mais cela ne nous servirait à rien si nous ne transportions pas d'une manière ou d'une autre ces données à d'autres utilisateurs.</a:t>
            </a:r>
            <a:endParaRPr lang="en-US" dirty="0"/>
          </a:p>
        </p:txBody>
      </p:sp>
    </p:spTree>
    <p:extLst>
      <p:ext uri="{BB962C8B-B14F-4D97-AF65-F5344CB8AC3E}">
        <p14:creationId xmlns:p14="http://schemas.microsoft.com/office/powerpoint/2010/main" val="4002215260"/>
      </p:ext>
    </p:extLst>
  </p:cSld>
  <p:clrMapOvr>
    <a:overrideClrMapping bg1="dk1" tx1="lt1" bg2="dk2" tx2="lt2" accent1="accent1" accent2="accent2" accent3="accent3" accent4="accent4" accent5="accent5" accent6="accent6" hlink="hlink" folHlink="folHlink"/>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C40E8A-E56A-8CAF-6EE6-3B620874B55F}"/>
              </a:ext>
            </a:extLst>
          </p:cNvPr>
          <p:cNvSpPr>
            <a:spLocks noGrp="1"/>
          </p:cNvSpPr>
          <p:nvPr>
            <p:ph type="title"/>
          </p:nvPr>
        </p:nvSpPr>
        <p:spPr>
          <a:xfrm>
            <a:off x="4335034" y="356980"/>
            <a:ext cx="5127172" cy="1485900"/>
          </a:xfrm>
        </p:spPr>
        <p:txBody>
          <a:bodyPr>
            <a:normAutofit/>
          </a:bodyPr>
          <a:lstStyle/>
          <a:p>
            <a:r>
              <a:rPr lang="en-US" b="1" i="0" u="sng" dirty="0">
                <a:effectLst/>
                <a:latin typeface="opensans-bold"/>
              </a:rPr>
              <a:t>Les </a:t>
            </a:r>
            <a:r>
              <a:rPr lang="en-US" b="1" i="0" u="sng" dirty="0" err="1">
                <a:effectLst/>
                <a:latin typeface="opensans-bold"/>
              </a:rPr>
              <a:t>défis</a:t>
            </a:r>
            <a:r>
              <a:rPr lang="en-US" b="1" i="0" u="sng" dirty="0">
                <a:effectLst/>
                <a:latin typeface="opensans-bold"/>
              </a:rPr>
              <a:t> des </a:t>
            </a:r>
            <a:r>
              <a:rPr lang="en-US" b="1" i="0" u="sng" dirty="0" err="1">
                <a:effectLst/>
                <a:latin typeface="opensans-bold"/>
              </a:rPr>
              <a:t>réseaux</a:t>
            </a:r>
            <a:endParaRPr lang="en-US" dirty="0"/>
          </a:p>
        </p:txBody>
      </p:sp>
      <p:sp>
        <p:nvSpPr>
          <p:cNvPr id="71" name="Rectangle 70">
            <a:extLst>
              <a:ext uri="{FF2B5EF4-FFF2-40B4-BE49-F238E27FC236}">
                <a16:creationId xmlns:a16="http://schemas.microsoft.com/office/drawing/2014/main" id="{A67E2D8A-19BE-48A0-889C-CCAC02348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7170" name="Picture 2" descr="Šta čini računarsku mrežu">
            <a:extLst>
              <a:ext uri="{FF2B5EF4-FFF2-40B4-BE49-F238E27FC236}">
                <a16:creationId xmlns:a16="http://schemas.microsoft.com/office/drawing/2014/main" id="{885718A4-9CE9-7559-E9B0-6237B0A2AFC0}"/>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295048" y="2352675"/>
            <a:ext cx="4708429" cy="2907454"/>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AE784333-5B8A-FD60-8193-20A3815DD29E}"/>
              </a:ext>
            </a:extLst>
          </p:cNvPr>
          <p:cNvSpPr>
            <a:spLocks noGrp="1"/>
          </p:cNvSpPr>
          <p:nvPr>
            <p:ph idx="1"/>
          </p:nvPr>
        </p:nvSpPr>
        <p:spPr>
          <a:xfrm>
            <a:off x="805813" y="1346338"/>
            <a:ext cx="6390117" cy="3581400"/>
          </a:xfrm>
        </p:spPr>
        <p:txBody>
          <a:bodyPr>
            <a:noAutofit/>
          </a:bodyPr>
          <a:lstStyle/>
          <a:p>
            <a:pPr algn="just"/>
            <a:r>
              <a:rPr lang="fr-FR" sz="2800" dirty="0"/>
              <a:t>Les réseaux de communication internes et externes sont essentiels au fonctionnement du CERN. En interne, plus de 50 000 km de fibres optiques assurent la connectivité réseau sur l'ensemble des sites du CERN. Le centre de calcul du CERN héberge également le point d'échange Internet du CERN (CIXP), un point d'échange neutre vis-à-vis des opérateurs, via lequel le CERN a joué un rôle central dans le développement d'Internet.</a:t>
            </a:r>
            <a:endParaRPr lang="en-US" sz="2800" dirty="0"/>
          </a:p>
        </p:txBody>
      </p:sp>
    </p:spTree>
    <p:extLst>
      <p:ext uri="{BB962C8B-B14F-4D97-AF65-F5344CB8AC3E}">
        <p14:creationId xmlns:p14="http://schemas.microsoft.com/office/powerpoint/2010/main" val="1999396660"/>
      </p:ext>
    </p:extLst>
  </p:cSld>
  <p:clrMapOvr>
    <a:masterClrMapping/>
  </p:clrMapOvr>
  <p:transition spd="slow">
    <p:cove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DCE9367-9C75-C53D-0457-EDA55FF9E933}"/>
              </a:ext>
            </a:extLst>
          </p:cNvPr>
          <p:cNvSpPr>
            <a:spLocks noGrp="1"/>
          </p:cNvSpPr>
          <p:nvPr>
            <p:ph idx="1"/>
          </p:nvPr>
        </p:nvSpPr>
        <p:spPr>
          <a:xfrm>
            <a:off x="1428750" y="895350"/>
            <a:ext cx="9601200" cy="3581400"/>
          </a:xfrm>
        </p:spPr>
        <p:txBody>
          <a:bodyPr>
            <a:normAutofit/>
          </a:bodyPr>
          <a:lstStyle/>
          <a:p>
            <a:pPr algn="just"/>
            <a:r>
              <a:rPr lang="fr-FR" sz="3600" b="0" i="0" dirty="0">
                <a:solidFill>
                  <a:srgbClr val="292929"/>
                </a:solidFill>
                <a:effectLst/>
                <a:latin typeface="sourcesans-regular"/>
              </a:rPr>
              <a:t> En 1991, 80% de la capacité d'internet en Europe pour le trafic international était installée dans le centre de calcul du CERN.</a:t>
            </a:r>
            <a:endParaRPr lang="en-US" sz="3600" dirty="0"/>
          </a:p>
        </p:txBody>
      </p:sp>
      <p:pic>
        <p:nvPicPr>
          <p:cNvPr id="8194" name="Picture 2" descr="Internet – globalna računarska mreža">
            <a:extLst>
              <a:ext uri="{FF2B5EF4-FFF2-40B4-BE49-F238E27FC236}">
                <a16:creationId xmlns:a16="http://schemas.microsoft.com/office/drawing/2014/main" id="{720439F1-C3D8-3411-9263-E319FF85551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81788" y="3143251"/>
            <a:ext cx="3605212" cy="2262188"/>
          </a:xfrm>
          <a:prstGeom prst="rect">
            <a:avLst/>
          </a:prstGeom>
          <a:noFill/>
          <a:extLst>
            <a:ext uri="{909E8E84-426E-40DD-AFC4-6F175D3DCCD1}">
              <a14:hiddenFill xmlns:a14="http://schemas.microsoft.com/office/drawing/2010/main">
                <a:solidFill>
                  <a:srgbClr val="FFFFFF"/>
                </a:solidFill>
              </a14:hiddenFill>
            </a:ext>
          </a:extLst>
        </p:spPr>
      </p:pic>
      <p:sp>
        <p:nvSpPr>
          <p:cNvPr id="4" name="Callout: Right Arrow 3">
            <a:extLst>
              <a:ext uri="{FF2B5EF4-FFF2-40B4-BE49-F238E27FC236}">
                <a16:creationId xmlns:a16="http://schemas.microsoft.com/office/drawing/2014/main" id="{C963587F-B087-E311-253B-563922CD2DCE}"/>
              </a:ext>
            </a:extLst>
          </p:cNvPr>
          <p:cNvSpPr/>
          <p:nvPr/>
        </p:nvSpPr>
        <p:spPr>
          <a:xfrm>
            <a:off x="3528391" y="3558209"/>
            <a:ext cx="3011557" cy="1172817"/>
          </a:xfrm>
          <a:prstGeom prst="right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80%</a:t>
            </a:r>
          </a:p>
        </p:txBody>
      </p:sp>
    </p:spTree>
    <p:extLst>
      <p:ext uri="{BB962C8B-B14F-4D97-AF65-F5344CB8AC3E}">
        <p14:creationId xmlns:p14="http://schemas.microsoft.com/office/powerpoint/2010/main" val="30263633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70A61FB-AAC7-4AC9-8F6F-D19667999DC8}"/>
              </a:ext>
            </a:extLst>
          </p:cNvPr>
          <p:cNvSpPr>
            <a:spLocks noGrp="1"/>
          </p:cNvSpPr>
          <p:nvPr>
            <p:ph idx="1"/>
          </p:nvPr>
        </p:nvSpPr>
        <p:spPr>
          <a:xfrm>
            <a:off x="1438275" y="247650"/>
            <a:ext cx="9601200" cy="5124450"/>
          </a:xfrm>
        </p:spPr>
        <p:txBody>
          <a:bodyPr>
            <a:normAutofit/>
          </a:bodyPr>
          <a:lstStyle/>
          <a:p>
            <a:pPr algn="just"/>
            <a:r>
              <a:rPr lang="fr-FR" sz="2800" b="0" i="0" dirty="0">
                <a:solidFill>
                  <a:srgbClr val="292929"/>
                </a:solidFill>
                <a:effectLst/>
                <a:latin typeface="sourcesans-regular"/>
              </a:rPr>
              <a:t>L’une des composantes les plus impressionnantes de la Grille WLCG est la connectivité et tout ce qui a trait aux réseaux. Grâce à eux, tant au CERN que plus largement au niveau mondial, la Grille est à même de lancer la distribution des données ensuite partagées avec des centaines d’instituts collaborant internationalement. Depuis le début de la seconde période d’exploitation de quatre ans du LHC, les taux de transfert de données globaux ont eux aussi atteints des sommets. Des taux trois fois plus élevés que ceux enregistrés durant la première période d’exploitation du LHC ont été observés, soit plus de 60 </a:t>
            </a:r>
            <a:r>
              <a:rPr lang="fr-FR" sz="2800" b="0" i="0" dirty="0" err="1">
                <a:solidFill>
                  <a:srgbClr val="292929"/>
                </a:solidFill>
                <a:effectLst/>
                <a:latin typeface="sourcesans-regular"/>
              </a:rPr>
              <a:t>gigaoctets</a:t>
            </a:r>
            <a:r>
              <a:rPr lang="fr-FR" sz="2800" b="0" i="0" dirty="0">
                <a:solidFill>
                  <a:srgbClr val="292929"/>
                </a:solidFill>
                <a:effectLst/>
                <a:latin typeface="sourcesans-regular"/>
              </a:rPr>
              <a:t> par seconde.</a:t>
            </a:r>
            <a:endParaRPr lang="en-US" sz="2800" dirty="0"/>
          </a:p>
        </p:txBody>
      </p:sp>
      <p:sp>
        <p:nvSpPr>
          <p:cNvPr id="4" name="Cloud 3">
            <a:extLst>
              <a:ext uri="{FF2B5EF4-FFF2-40B4-BE49-F238E27FC236}">
                <a16:creationId xmlns:a16="http://schemas.microsoft.com/office/drawing/2014/main" id="{7BFC8CB9-FEC1-0747-3300-65B34EFE59B3}"/>
              </a:ext>
            </a:extLst>
          </p:cNvPr>
          <p:cNvSpPr/>
          <p:nvPr/>
        </p:nvSpPr>
        <p:spPr>
          <a:xfrm>
            <a:off x="4286250" y="5143500"/>
            <a:ext cx="4095750" cy="1543050"/>
          </a:xfrm>
          <a:prstGeom prst="cloud">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3600" dirty="0"/>
              <a:t>60 GB/s !!!</a:t>
            </a:r>
          </a:p>
        </p:txBody>
      </p:sp>
    </p:spTree>
    <p:extLst>
      <p:ext uri="{BB962C8B-B14F-4D97-AF65-F5344CB8AC3E}">
        <p14:creationId xmlns:p14="http://schemas.microsoft.com/office/powerpoint/2010/main" val="220335764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44E4C2-C4D4-60A7-176D-68B0D25A4303}"/>
              </a:ext>
            </a:extLst>
          </p:cNvPr>
          <p:cNvSpPr>
            <a:spLocks noGrp="1"/>
          </p:cNvSpPr>
          <p:nvPr>
            <p:ph type="title"/>
          </p:nvPr>
        </p:nvSpPr>
        <p:spPr>
          <a:xfrm>
            <a:off x="1371600" y="685800"/>
            <a:ext cx="9601200" cy="962025"/>
          </a:xfrm>
        </p:spPr>
        <p:txBody>
          <a:bodyPr>
            <a:normAutofit fontScale="90000"/>
          </a:bodyPr>
          <a:lstStyle/>
          <a:p>
            <a:pPr algn="ctr"/>
            <a:r>
              <a:rPr lang="fr-FR" b="1" u="sng" dirty="0">
                <a:solidFill>
                  <a:srgbClr val="292929"/>
                </a:solidFill>
                <a:latin typeface="opensans-bold"/>
              </a:rPr>
              <a:t>F</a:t>
            </a:r>
            <a:r>
              <a:rPr lang="fr-FR" b="1" i="0" u="sng" dirty="0">
                <a:solidFill>
                  <a:srgbClr val="292929"/>
                </a:solidFill>
                <a:effectLst/>
                <a:latin typeface="opensans-bold"/>
              </a:rPr>
              <a:t>aire face aux défis de demain</a:t>
            </a:r>
            <a:br>
              <a:rPr lang="fr-FR" b="0" i="0" dirty="0">
                <a:solidFill>
                  <a:srgbClr val="292929"/>
                </a:solidFill>
                <a:effectLst/>
                <a:latin typeface="opensans-bold"/>
              </a:rPr>
            </a:br>
            <a:endParaRPr lang="en-US" dirty="0"/>
          </a:p>
        </p:txBody>
      </p:sp>
      <p:sp>
        <p:nvSpPr>
          <p:cNvPr id="3" name="Content Placeholder 2">
            <a:extLst>
              <a:ext uri="{FF2B5EF4-FFF2-40B4-BE49-F238E27FC236}">
                <a16:creationId xmlns:a16="http://schemas.microsoft.com/office/drawing/2014/main" id="{EFE192FB-F366-F340-593E-D41589BEC021}"/>
              </a:ext>
            </a:extLst>
          </p:cNvPr>
          <p:cNvSpPr>
            <a:spLocks noGrp="1"/>
          </p:cNvSpPr>
          <p:nvPr>
            <p:ph idx="1"/>
          </p:nvPr>
        </p:nvSpPr>
        <p:spPr>
          <a:xfrm>
            <a:off x="1371600" y="1428750"/>
            <a:ext cx="9601200" cy="4438650"/>
          </a:xfrm>
        </p:spPr>
        <p:txBody>
          <a:bodyPr>
            <a:normAutofit/>
          </a:bodyPr>
          <a:lstStyle/>
          <a:p>
            <a:pPr algn="just"/>
            <a:r>
              <a:rPr lang="fr-FR" sz="2800" b="0" i="0" dirty="0">
                <a:solidFill>
                  <a:srgbClr val="292929"/>
                </a:solidFill>
                <a:effectLst/>
                <a:latin typeface="sourcesans-regular"/>
              </a:rPr>
              <a:t>Un programme continu de mises à niveau et de consolidations du LHC et des expériences au CERN entraîneront une augmentation considérable en </a:t>
            </a:r>
            <a:r>
              <a:rPr lang="fr-FR" sz="2800" b="0" i="0" dirty="0" err="1">
                <a:solidFill>
                  <a:srgbClr val="292929"/>
                </a:solidFill>
                <a:effectLst/>
                <a:latin typeface="sourcesans-regular"/>
              </a:rPr>
              <a:t>tremes</a:t>
            </a:r>
            <a:r>
              <a:rPr lang="fr-FR" sz="2800" b="0" i="0" dirty="0">
                <a:solidFill>
                  <a:srgbClr val="292929"/>
                </a:solidFill>
                <a:effectLst/>
                <a:latin typeface="sourcesans-regular"/>
              </a:rPr>
              <a:t> de besoins informatiques dans les années à venir, dépassant ce qui devrait être réalisable avec un budget d'investissement constant. </a:t>
            </a:r>
          </a:p>
          <a:p>
            <a:pPr algn="just"/>
            <a:r>
              <a:rPr lang="fr-FR" sz="2800" b="0" i="0" dirty="0">
                <a:solidFill>
                  <a:srgbClr val="292929"/>
                </a:solidFill>
                <a:effectLst/>
                <a:latin typeface="sourcesans-regular"/>
              </a:rPr>
              <a:t>Les besoins en capacité de stockage et de calcul seront supérieurs de plusieurs ordres de grandeur à ce que, à budget constant, les projections en termes de progrès technologiques permettent d’espérer. </a:t>
            </a:r>
          </a:p>
        </p:txBody>
      </p:sp>
    </p:spTree>
    <p:extLst>
      <p:ext uri="{BB962C8B-B14F-4D97-AF65-F5344CB8AC3E}">
        <p14:creationId xmlns:p14="http://schemas.microsoft.com/office/powerpoint/2010/main" val="3001442021"/>
      </p:ext>
    </p:extLst>
  </p:cSld>
  <p:clrMapOvr>
    <a:masterClrMapping/>
  </p:clrMapOvr>
  <p:transition spd="slow">
    <p:randomBar dir="vert"/>
  </p:transition>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961D8973-EAA9-459A-AF59-BBB4233D6C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45918DD-D4DF-AC2F-CDA6-998ACB4F219F}"/>
              </a:ext>
            </a:extLst>
          </p:cNvPr>
          <p:cNvSpPr>
            <a:spLocks noGrp="1"/>
          </p:cNvSpPr>
          <p:nvPr>
            <p:ph type="title"/>
          </p:nvPr>
        </p:nvSpPr>
        <p:spPr>
          <a:xfrm>
            <a:off x="784743" y="685800"/>
            <a:ext cx="5793475" cy="1485900"/>
          </a:xfrm>
        </p:spPr>
        <p:txBody>
          <a:bodyPr>
            <a:normAutofit/>
          </a:bodyPr>
          <a:lstStyle/>
          <a:p>
            <a:r>
              <a:rPr lang="fr-FR" b="1" u="sng">
                <a:latin typeface="opensans-bold"/>
              </a:rPr>
              <a:t>F</a:t>
            </a:r>
            <a:r>
              <a:rPr lang="fr-FR" b="1" i="0" u="sng">
                <a:effectLst/>
                <a:latin typeface="opensans-bold"/>
              </a:rPr>
              <a:t>aire face aux défis de demain</a:t>
            </a:r>
            <a:endParaRPr lang="en-US" dirty="0"/>
          </a:p>
        </p:txBody>
      </p:sp>
      <p:sp>
        <p:nvSpPr>
          <p:cNvPr id="3" name="Content Placeholder 2">
            <a:extLst>
              <a:ext uri="{FF2B5EF4-FFF2-40B4-BE49-F238E27FC236}">
                <a16:creationId xmlns:a16="http://schemas.microsoft.com/office/drawing/2014/main" id="{8A58CC16-EC58-23D1-FBDA-DA72EB8D60AC}"/>
              </a:ext>
            </a:extLst>
          </p:cNvPr>
          <p:cNvSpPr>
            <a:spLocks noGrp="1"/>
          </p:cNvSpPr>
          <p:nvPr>
            <p:ph idx="1"/>
          </p:nvPr>
        </p:nvSpPr>
        <p:spPr>
          <a:xfrm>
            <a:off x="784743" y="2286000"/>
            <a:ext cx="5793475" cy="3581400"/>
          </a:xfrm>
        </p:spPr>
        <p:txBody>
          <a:bodyPr>
            <a:normAutofit/>
          </a:bodyPr>
          <a:lstStyle/>
          <a:p>
            <a:pPr algn="just"/>
            <a:r>
              <a:rPr lang="fr-FR" sz="2400" b="0" i="0" dirty="0">
                <a:effectLst/>
                <a:latin typeface="Times New Roman" panose="02020603050405020304" pitchFamily="18" charset="0"/>
                <a:cs typeface="Times New Roman" panose="02020603050405020304" pitchFamily="18" charset="0"/>
              </a:rPr>
              <a:t>Le LHC à haute luminosité, le successeur du LHC, devrait être opérationnel après 2025. À ce stade, la capacité de calcul totale requise par les expériences devrait être 50 à 100 fois supérieure à celle d'aujourd'hui, les besoins en stockage de données requis devant être de l'ordre des exaoctets.</a:t>
            </a:r>
            <a:endParaRPr lang="en-US" sz="2400" dirty="0">
              <a:latin typeface="Times New Roman" panose="02020603050405020304" pitchFamily="18" charset="0"/>
              <a:cs typeface="Times New Roman" panose="02020603050405020304" pitchFamily="18" charset="0"/>
            </a:endParaRPr>
          </a:p>
          <a:p>
            <a:endParaRPr lang="en-US" dirty="0"/>
          </a:p>
        </p:txBody>
      </p:sp>
      <p:sp>
        <p:nvSpPr>
          <p:cNvPr id="73" name="Rectangle 72">
            <a:extLst>
              <a:ext uri="{FF2B5EF4-FFF2-40B4-BE49-F238E27FC236}">
                <a16:creationId xmlns:a16="http://schemas.microsoft.com/office/drawing/2014/main" id="{FBEA8A33-C0D0-416D-8359-724B8828C7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83661" y="0"/>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9218" name="Picture 2" descr="eKapija | Adekvatno skladištenje podataka može kompanijama doneti uštede i  preko 50% - Kompanija &quot;Veritas&quot; planira rast u Srbiji i regionu">
            <a:extLst>
              <a:ext uri="{FF2B5EF4-FFF2-40B4-BE49-F238E27FC236}">
                <a16:creationId xmlns:a16="http://schemas.microsoft.com/office/drawing/2014/main" id="{50225377-2068-6370-BA37-79E8A0F65BD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1700" r="28215"/>
          <a:stretch/>
        </p:blipFill>
        <p:spPr bwMode="auto">
          <a:xfrm>
            <a:off x="7612260" y="10"/>
            <a:ext cx="4579739" cy="6857990"/>
          </a:xfrm>
          <a:prstGeom prst="rect">
            <a:avLst/>
          </a:prstGeom>
          <a:noFill/>
          <a:extLst>
            <a:ext uri="{909E8E84-426E-40DD-AFC4-6F175D3DCCD1}">
              <a14:hiddenFill xmlns:a14="http://schemas.microsoft.com/office/drawing/2010/main">
                <a:solidFill>
                  <a:srgbClr val="FFFFFF"/>
                </a:solidFill>
              </a14:hiddenFill>
            </a:ext>
          </a:extLst>
        </p:spPr>
      </p:pic>
      <p:sp>
        <p:nvSpPr>
          <p:cNvPr id="4" name="Explosion: 8 Points 3">
            <a:extLst>
              <a:ext uri="{FF2B5EF4-FFF2-40B4-BE49-F238E27FC236}">
                <a16:creationId xmlns:a16="http://schemas.microsoft.com/office/drawing/2014/main" id="{0EBCF137-BF83-D63A-B053-89FEAAFA015C}"/>
              </a:ext>
            </a:extLst>
          </p:cNvPr>
          <p:cNvSpPr/>
          <p:nvPr/>
        </p:nvSpPr>
        <p:spPr>
          <a:xfrm>
            <a:off x="2371725" y="5019675"/>
            <a:ext cx="2419350" cy="1343025"/>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 EB !!!</a:t>
            </a:r>
          </a:p>
        </p:txBody>
      </p:sp>
    </p:spTree>
    <p:extLst>
      <p:ext uri="{BB962C8B-B14F-4D97-AF65-F5344CB8AC3E}">
        <p14:creationId xmlns:p14="http://schemas.microsoft.com/office/powerpoint/2010/main" val="10992594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10244" name="Group 70">
            <a:extLst>
              <a:ext uri="{FF2B5EF4-FFF2-40B4-BE49-F238E27FC236}">
                <a16:creationId xmlns:a16="http://schemas.microsoft.com/office/drawing/2014/main" id="{449BC34D-9C23-4D6D-8213-1F471AF85B3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52858" y="744469"/>
            <a:ext cx="10674117" cy="5349671"/>
            <a:chOff x="752858" y="744469"/>
            <a:chExt cx="10674117" cy="5349671"/>
          </a:xfrm>
        </p:grpSpPr>
        <p:sp>
          <p:nvSpPr>
            <p:cNvPr id="72" name="Freeform 6">
              <a:extLst>
                <a:ext uri="{FF2B5EF4-FFF2-40B4-BE49-F238E27FC236}">
                  <a16:creationId xmlns:a16="http://schemas.microsoft.com/office/drawing/2014/main" id="{FA0F5D6C-5025-4D7E-82DD-C2C6FDA1E7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73" name="Freeform 6">
              <a:extLst>
                <a:ext uri="{FF2B5EF4-FFF2-40B4-BE49-F238E27FC236}">
                  <a16:creationId xmlns:a16="http://schemas.microsoft.com/office/drawing/2014/main" id="{E2AF2C17-4AB4-4402-B84B-129EF95D16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
        <p:nvSpPr>
          <p:cNvPr id="2" name="Title 1">
            <a:extLst>
              <a:ext uri="{FF2B5EF4-FFF2-40B4-BE49-F238E27FC236}">
                <a16:creationId xmlns:a16="http://schemas.microsoft.com/office/drawing/2014/main" id="{DB6683F5-C412-2071-BE1B-BBDA03357BEC}"/>
              </a:ext>
            </a:extLst>
          </p:cNvPr>
          <p:cNvSpPr>
            <a:spLocks noGrp="1"/>
          </p:cNvSpPr>
          <p:nvPr>
            <p:ph type="title"/>
          </p:nvPr>
        </p:nvSpPr>
        <p:spPr>
          <a:xfrm>
            <a:off x="1478522" y="1480930"/>
            <a:ext cx="5301138" cy="3254321"/>
          </a:xfrm>
        </p:spPr>
        <p:txBody>
          <a:bodyPr vert="horz" lIns="91440" tIns="45720" rIns="91440" bIns="45720" rtlCol="0" anchor="b">
            <a:normAutofit/>
          </a:bodyPr>
          <a:lstStyle/>
          <a:p>
            <a:pPr algn="ctr"/>
            <a:r>
              <a:rPr lang="en-US" sz="6600" cap="all" dirty="0"/>
              <a:t>Merci pour </a:t>
            </a:r>
            <a:r>
              <a:rPr lang="en-US" sz="6600" cap="all" dirty="0" err="1"/>
              <a:t>votre</a:t>
            </a:r>
            <a:r>
              <a:rPr lang="en-US" sz="6600" cap="all" dirty="0"/>
              <a:t> attention!</a:t>
            </a:r>
          </a:p>
        </p:txBody>
      </p:sp>
      <p:pic>
        <p:nvPicPr>
          <p:cNvPr id="10242" name="Picture 2">
            <a:extLst>
              <a:ext uri="{FF2B5EF4-FFF2-40B4-BE49-F238E27FC236}">
                <a16:creationId xmlns:a16="http://schemas.microsoft.com/office/drawing/2014/main" id="{4305B0D8-10FE-86BF-1538-0FF5A94E1F8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7297864" y="2182089"/>
            <a:ext cx="3415614" cy="34156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1778507"/>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F7AA70-8E89-FB96-C563-3946C4501BB6}"/>
              </a:ext>
            </a:extLst>
          </p:cNvPr>
          <p:cNvSpPr>
            <a:spLocks noGrp="1"/>
          </p:cNvSpPr>
          <p:nvPr>
            <p:ph type="title"/>
          </p:nvPr>
        </p:nvSpPr>
        <p:spPr>
          <a:xfrm>
            <a:off x="1371600" y="685800"/>
            <a:ext cx="9601200" cy="645850"/>
          </a:xfrm>
        </p:spPr>
        <p:txBody>
          <a:bodyPr>
            <a:normAutofit fontScale="90000"/>
          </a:bodyPr>
          <a:lstStyle/>
          <a:p>
            <a:r>
              <a:rPr lang="en-US" sz="2700" b="1" u="sng" dirty="0" err="1">
                <a:latin typeface="Times New Roman" panose="02020603050405020304" pitchFamily="18" charset="0"/>
                <a:ea typeface="Calibri" panose="020F0502020204030204" pitchFamily="34" charset="0"/>
                <a:cs typeface="Times New Roman" panose="02020603050405020304" pitchFamily="18" charset="0"/>
              </a:rPr>
              <a:t>S</a:t>
            </a:r>
            <a:r>
              <a:rPr lang="en-US" sz="2700" b="1" u="sng" dirty="0" err="1">
                <a:effectLst/>
                <a:latin typeface="Times New Roman" panose="02020603050405020304" pitchFamily="18" charset="0"/>
                <a:ea typeface="Calibri" panose="020F0502020204030204" pitchFamily="34" charset="0"/>
                <a:cs typeface="Times New Roman" panose="02020603050405020304" pitchFamily="18" charset="0"/>
              </a:rPr>
              <a:t>itographie</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DD49A89D-555E-61A1-F461-EDA02F38155D}"/>
              </a:ext>
            </a:extLst>
          </p:cNvPr>
          <p:cNvSpPr>
            <a:spLocks noGrp="1"/>
          </p:cNvSpPr>
          <p:nvPr>
            <p:ph idx="1"/>
          </p:nvPr>
        </p:nvSpPr>
        <p:spPr>
          <a:xfrm>
            <a:off x="1371600" y="1136342"/>
            <a:ext cx="9601200" cy="870011"/>
          </a:xfrm>
        </p:spPr>
        <p:txBody>
          <a:bodyPr>
            <a:normAutofit/>
          </a:bodyPr>
          <a:lstStyle/>
          <a:p>
            <a:r>
              <a:rPr lang="en-US" dirty="0">
                <a:hlinkClick r:id="rId2"/>
              </a:rPr>
              <a:t>https://home.cern/fr/science/computing</a:t>
            </a:r>
            <a:endParaRPr lang="en-US" dirty="0"/>
          </a:p>
        </p:txBody>
      </p:sp>
      <p:sp>
        <p:nvSpPr>
          <p:cNvPr id="4" name="Title 1">
            <a:extLst>
              <a:ext uri="{FF2B5EF4-FFF2-40B4-BE49-F238E27FC236}">
                <a16:creationId xmlns:a16="http://schemas.microsoft.com/office/drawing/2014/main" id="{6944E4D6-C545-A4DC-9CFE-247282563CBA}"/>
              </a:ext>
            </a:extLst>
          </p:cNvPr>
          <p:cNvSpPr txBox="1">
            <a:spLocks/>
          </p:cNvSpPr>
          <p:nvPr/>
        </p:nvSpPr>
        <p:spPr>
          <a:xfrm>
            <a:off x="1371600" y="1847666"/>
            <a:ext cx="9601200" cy="870011"/>
          </a:xfrm>
          <a:prstGeom prst="rect">
            <a:avLst/>
          </a:prstGeom>
        </p:spPr>
        <p:txBody>
          <a:bodyPr vert="horz" lIns="91440" tIns="45720" rIns="91440" bIns="45720" rtlCol="0" anchor="t">
            <a:normAutofit fontScale="82500" lnSpcReduction="20000"/>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r>
              <a:rPr lang="sr-Latn-RS" sz="4000" u="sng" dirty="0">
                <a:ln w="0"/>
                <a:effectLst>
                  <a:outerShdw blurRad="38100" dist="19050" dir="2700000" algn="tl" rotWithShape="0">
                    <a:schemeClr val="dk1">
                      <a:alpha val="40000"/>
                    </a:schemeClr>
                  </a:outerShdw>
                </a:effectLst>
              </a:rPr>
              <a:t>VOCABULAIRE</a:t>
            </a:r>
            <a:r>
              <a:rPr lang="en-US" sz="4000" u="sng" dirty="0">
                <a:ln w="0"/>
                <a:effectLst>
                  <a:outerShdw blurRad="38100" dist="19050" dir="2700000" algn="tl" rotWithShape="0">
                    <a:schemeClr val="dk1">
                      <a:alpha val="40000"/>
                    </a:schemeClr>
                  </a:outerShdw>
                </a:effectLst>
              </a:rPr>
              <a:t>:</a:t>
            </a:r>
            <a:br>
              <a:rPr lang="en-US" sz="1800" dirty="0">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8" name="Content Placeholder 2">
            <a:extLst>
              <a:ext uri="{FF2B5EF4-FFF2-40B4-BE49-F238E27FC236}">
                <a16:creationId xmlns:a16="http://schemas.microsoft.com/office/drawing/2014/main" id="{76F88694-8999-F68A-07A6-F0C20A75D6F1}"/>
              </a:ext>
            </a:extLst>
          </p:cNvPr>
          <p:cNvSpPr txBox="1">
            <a:spLocks/>
          </p:cNvSpPr>
          <p:nvPr/>
        </p:nvSpPr>
        <p:spPr>
          <a:xfrm>
            <a:off x="1293920" y="2558989"/>
            <a:ext cx="9601200" cy="3389050"/>
          </a:xfrm>
          <a:prstGeom prst="rect">
            <a:avLst/>
          </a:prstGeom>
        </p:spPr>
        <p:txBody>
          <a:bodyPr vert="horz" lIns="91440" tIns="45720" rIns="91440" bIns="45720" rtlCol="0">
            <a:normAutofit fontScale="92500" lnSpcReduction="20000"/>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r>
              <a:rPr lang="en-US" dirty="0"/>
              <a:t> </a:t>
            </a:r>
            <a:r>
              <a:rPr lang="en-US" dirty="0" err="1"/>
              <a:t>échanger</a:t>
            </a:r>
            <a:r>
              <a:rPr lang="en-US" dirty="0"/>
              <a:t> – </a:t>
            </a:r>
            <a:r>
              <a:rPr lang="en-US" dirty="0" err="1"/>
              <a:t>razmenjivati</a:t>
            </a:r>
            <a:endParaRPr lang="en-US" dirty="0"/>
          </a:p>
          <a:p>
            <a:r>
              <a:rPr lang="en-US" dirty="0"/>
              <a:t>la </a:t>
            </a:r>
            <a:r>
              <a:rPr lang="en-US" dirty="0" err="1"/>
              <a:t>donneé</a:t>
            </a:r>
            <a:r>
              <a:rPr lang="en-US" dirty="0"/>
              <a:t> - </a:t>
            </a:r>
            <a:r>
              <a:rPr lang="en-US" dirty="0" err="1"/>
              <a:t>podatak</a:t>
            </a:r>
            <a:endParaRPr lang="en-US" dirty="0"/>
          </a:p>
          <a:p>
            <a:r>
              <a:rPr lang="en-US" dirty="0"/>
              <a:t>la collision – </a:t>
            </a:r>
            <a:r>
              <a:rPr lang="en-US" dirty="0" err="1"/>
              <a:t>sudar</a:t>
            </a:r>
            <a:endParaRPr lang="en-US" dirty="0"/>
          </a:p>
          <a:p>
            <a:r>
              <a:rPr lang="en-US" dirty="0"/>
              <a:t>le </a:t>
            </a:r>
            <a:r>
              <a:rPr lang="en-US" dirty="0" err="1"/>
              <a:t>pétaoctet</a:t>
            </a:r>
            <a:r>
              <a:rPr lang="en-US" dirty="0"/>
              <a:t> – </a:t>
            </a:r>
            <a:r>
              <a:rPr lang="en-US" dirty="0" err="1"/>
              <a:t>petabajt</a:t>
            </a:r>
            <a:endParaRPr lang="en-US" dirty="0"/>
          </a:p>
          <a:p>
            <a:r>
              <a:rPr lang="en-US" dirty="0"/>
              <a:t>le stockage – </a:t>
            </a:r>
            <a:r>
              <a:rPr lang="sr-Latn-RS" dirty="0"/>
              <a:t>čuvanje</a:t>
            </a:r>
          </a:p>
          <a:p>
            <a:r>
              <a:rPr lang="en-US" dirty="0"/>
              <a:t>la </a:t>
            </a:r>
            <a:r>
              <a:rPr lang="en-US" dirty="0" err="1"/>
              <a:t>bande</a:t>
            </a:r>
            <a:r>
              <a:rPr lang="en-US" dirty="0"/>
              <a:t> </a:t>
            </a:r>
            <a:r>
              <a:rPr lang="en-US" dirty="0" err="1"/>
              <a:t>magnétique</a:t>
            </a:r>
            <a:r>
              <a:rPr lang="sr-Latn-RS" dirty="0"/>
              <a:t> – magnetna traka</a:t>
            </a:r>
          </a:p>
          <a:p>
            <a:r>
              <a:rPr lang="en-US" dirty="0"/>
              <a:t>le </a:t>
            </a:r>
            <a:r>
              <a:rPr lang="en-US" dirty="0" err="1"/>
              <a:t>fichier</a:t>
            </a:r>
            <a:r>
              <a:rPr lang="sr-Latn-RS" dirty="0"/>
              <a:t> – datoteka</a:t>
            </a:r>
          </a:p>
          <a:p>
            <a:r>
              <a:rPr lang="en-US" dirty="0"/>
              <a:t> la </a:t>
            </a:r>
            <a:r>
              <a:rPr lang="en-US" dirty="0" err="1"/>
              <a:t>connectivité</a:t>
            </a:r>
            <a:r>
              <a:rPr lang="en-US" dirty="0"/>
              <a:t> </a:t>
            </a:r>
            <a:r>
              <a:rPr lang="en-US" dirty="0" err="1"/>
              <a:t>réseau</a:t>
            </a:r>
            <a:r>
              <a:rPr lang="en-US" dirty="0"/>
              <a:t> </a:t>
            </a:r>
            <a:r>
              <a:rPr lang="sr-Latn-RS" dirty="0"/>
              <a:t>– mrežna poveyanost</a:t>
            </a:r>
          </a:p>
          <a:p>
            <a:r>
              <a:rPr lang="en-US" dirty="0"/>
              <a:t>le </a:t>
            </a:r>
            <a:r>
              <a:rPr lang="en-US" dirty="0" err="1"/>
              <a:t>centre</a:t>
            </a:r>
            <a:r>
              <a:rPr lang="en-US" dirty="0"/>
              <a:t> de </a:t>
            </a:r>
            <a:r>
              <a:rPr lang="en-US" dirty="0" err="1"/>
              <a:t>calcul</a:t>
            </a:r>
            <a:r>
              <a:rPr lang="sr-Latn-RS" dirty="0"/>
              <a:t> – računarski  centar</a:t>
            </a:r>
          </a:p>
          <a:p>
            <a:endParaRPr lang="sr-Latn-RS" dirty="0"/>
          </a:p>
          <a:p>
            <a:endParaRPr lang="en-US" dirty="0"/>
          </a:p>
          <a:p>
            <a:endParaRPr lang="en-US" dirty="0"/>
          </a:p>
        </p:txBody>
      </p:sp>
    </p:spTree>
    <p:extLst>
      <p:ext uri="{BB962C8B-B14F-4D97-AF65-F5344CB8AC3E}">
        <p14:creationId xmlns:p14="http://schemas.microsoft.com/office/powerpoint/2010/main" val="1528409566"/>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F8B556C4-7E49-4C36-845D-FC58F5073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WORLD WIDE WEB | Naučimo informatiku">
            <a:extLst>
              <a:ext uri="{FF2B5EF4-FFF2-40B4-BE49-F238E27FC236}">
                <a16:creationId xmlns:a16="http://schemas.microsoft.com/office/drawing/2014/main" id="{F2EB12E8-144B-1E86-9C51-6842044E9003}"/>
              </a:ext>
            </a:extLst>
          </p:cNvPr>
          <p:cNvPicPr>
            <a:picLocks noChangeAspect="1" noChangeArrowheads="1"/>
          </p:cNvPicPr>
          <p:nvPr/>
        </p:nvPicPr>
        <p:blipFill rotWithShape="1">
          <a:blip r:embed="rId2">
            <a:alphaModFix amt="35000"/>
            <a:extLst>
              <a:ext uri="{28A0092B-C50C-407E-A947-70E740481C1C}">
                <a14:useLocalDpi xmlns:a14="http://schemas.microsoft.com/office/drawing/2010/main" val="0"/>
              </a:ext>
            </a:extLst>
          </a:blip>
          <a:srcRect b="12110"/>
          <a:stretch/>
        </p:blipFill>
        <p:spPr bwMode="auto">
          <a:xfrm>
            <a:off x="-1" y="10"/>
            <a:ext cx="12192001"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F94F1DCA-F8C8-17A9-B651-273A7E5B8FDD}"/>
              </a:ext>
            </a:extLst>
          </p:cNvPr>
          <p:cNvSpPr>
            <a:spLocks noGrp="1"/>
          </p:cNvSpPr>
          <p:nvPr>
            <p:ph type="title"/>
          </p:nvPr>
        </p:nvSpPr>
        <p:spPr>
          <a:xfrm>
            <a:off x="1371600" y="685800"/>
            <a:ext cx="9601200" cy="1485900"/>
          </a:xfrm>
        </p:spPr>
        <p:txBody>
          <a:bodyPr>
            <a:normAutofit/>
          </a:bodyPr>
          <a:lstStyle/>
          <a:p>
            <a:r>
              <a:rPr lang="sr-Latn-RS" sz="4800" i="1" u="sng" dirty="0"/>
              <a:t>Le CERN</a:t>
            </a:r>
            <a:endParaRPr lang="en-US" sz="4800" i="1" u="sng" dirty="0"/>
          </a:p>
        </p:txBody>
      </p:sp>
      <p:sp>
        <p:nvSpPr>
          <p:cNvPr id="3" name="Content Placeholder 2">
            <a:extLst>
              <a:ext uri="{FF2B5EF4-FFF2-40B4-BE49-F238E27FC236}">
                <a16:creationId xmlns:a16="http://schemas.microsoft.com/office/drawing/2014/main" id="{8B89D622-5C2E-EC9D-0334-279A6B7D5486}"/>
              </a:ext>
            </a:extLst>
          </p:cNvPr>
          <p:cNvSpPr>
            <a:spLocks noGrp="1"/>
          </p:cNvSpPr>
          <p:nvPr>
            <p:ph idx="1"/>
          </p:nvPr>
        </p:nvSpPr>
        <p:spPr>
          <a:xfrm>
            <a:off x="1371600" y="1628775"/>
            <a:ext cx="9601200" cy="4238625"/>
          </a:xfrm>
        </p:spPr>
        <p:txBody>
          <a:bodyPr>
            <a:noAutofit/>
          </a:bodyPr>
          <a:lstStyle/>
          <a:p>
            <a:pPr algn="just"/>
            <a:r>
              <a:rPr lang="fr-FR" sz="2800" b="0" i="0" dirty="0">
                <a:effectLst/>
                <a:latin typeface="sourcesans-regular"/>
              </a:rPr>
              <a:t>Le CERN est l’un des environnements informatiques scientifiques les plus exigeants du monde. C’est le lieu de naissance du World Wide Web, qui y </a:t>
            </a:r>
            <a:r>
              <a:rPr lang="fr-FR" sz="2800" dirty="0">
                <a:latin typeface="sourcesans-regular"/>
              </a:rPr>
              <a:t>a</a:t>
            </a:r>
            <a:r>
              <a:rPr lang="fr-FR" sz="2800" b="0" i="0" dirty="0">
                <a:effectLst/>
                <a:latin typeface="sourcesans-regular"/>
              </a:rPr>
              <a:t> initialement été conçu et développé afin de permettre aux physiciens d’universités et d’instituts du monde entier d’échanger des informations de façon simple et instantanée. Tant par les services au complexe d’accélérateurs, au Laboratoire et à ses utilisateurs, que par le développement logiciel, le traitement et stockage des données, les réseaux, le soutien au programme expérimental LHC et non LHC, et l'automatisation et les contrôles, l’informatique est au cœur de l’infrastructure du CERN.</a:t>
            </a:r>
            <a:r>
              <a:rPr lang="en-US" sz="2800" dirty="0"/>
              <a:t> </a:t>
            </a:r>
          </a:p>
        </p:txBody>
      </p:sp>
    </p:spTree>
    <p:extLst>
      <p:ext uri="{BB962C8B-B14F-4D97-AF65-F5344CB8AC3E}">
        <p14:creationId xmlns:p14="http://schemas.microsoft.com/office/powerpoint/2010/main" val="57123986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2050" name="Picture 2" descr="Otvoreni podaci u nauci – pitanja, zablude i problemi – Opservatorija  društvenih inovacija">
            <a:extLst>
              <a:ext uri="{FF2B5EF4-FFF2-40B4-BE49-F238E27FC236}">
                <a16:creationId xmlns:a16="http://schemas.microsoft.com/office/drawing/2014/main" id="{0668C519-3B5B-4246-426D-E44655F58D1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2466" r="11950" b="-2"/>
          <a:stretch/>
        </p:blipFill>
        <p:spPr bwMode="auto">
          <a:xfrm>
            <a:off x="2094257" y="452054"/>
            <a:ext cx="2420593" cy="2612934"/>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CC7B0B38-B224-F57A-A5E6-BB46BA49748A}"/>
              </a:ext>
            </a:extLst>
          </p:cNvPr>
          <p:cNvSpPr>
            <a:spLocks noGrp="1"/>
          </p:cNvSpPr>
          <p:nvPr>
            <p:ph idx="1"/>
          </p:nvPr>
        </p:nvSpPr>
        <p:spPr>
          <a:xfrm>
            <a:off x="5610225" y="1417582"/>
            <a:ext cx="5697192" cy="3581400"/>
          </a:xfrm>
        </p:spPr>
        <p:txBody>
          <a:bodyPr>
            <a:normAutofit/>
          </a:bodyPr>
          <a:lstStyle/>
          <a:p>
            <a:pPr algn="just"/>
            <a:r>
              <a:rPr lang="fr-FR" sz="3600" dirty="0"/>
              <a:t>Après avoir parcouru le site du CERN, j'ai décidé de dédier ce travail aux données, à leur stockage, leur conservation et leur transmission.</a:t>
            </a:r>
            <a:endParaRPr lang="en-US" sz="3600" dirty="0"/>
          </a:p>
        </p:txBody>
      </p:sp>
      <p:pic>
        <p:nvPicPr>
          <p:cNvPr id="2052" name="Picture 4" descr="13. Отворени подаци – Мој кабинет">
            <a:extLst>
              <a:ext uri="{FF2B5EF4-FFF2-40B4-BE49-F238E27FC236}">
                <a16:creationId xmlns:a16="http://schemas.microsoft.com/office/drawing/2014/main" id="{8EB407A6-D85D-5FF2-ADD1-4802A3A68B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94257" y="4024313"/>
            <a:ext cx="2543175" cy="1800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5860980"/>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2" descr="icon SmartArt graphic placeholder">
            <a:extLst>
              <a:ext uri="{FF2B5EF4-FFF2-40B4-BE49-F238E27FC236}">
                <a16:creationId xmlns:a16="http://schemas.microsoft.com/office/drawing/2014/main" id="{E04C5C5B-F932-40FC-AD54-EE8AB0C58221}"/>
              </a:ext>
            </a:extLst>
          </p:cNvPr>
          <p:cNvGraphicFramePr>
            <a:graphicFrameLocks noGrp="1"/>
          </p:cNvGraphicFramePr>
          <p:nvPr>
            <p:ph idx="1"/>
            <p:extLst>
              <p:ext uri="{D42A27DB-BD31-4B8C-83A1-F6EECF244321}">
                <p14:modId xmlns:p14="http://schemas.microsoft.com/office/powerpoint/2010/main" val="3850878513"/>
              </p:ext>
            </p:extLst>
          </p:nvPr>
        </p:nvGraphicFramePr>
        <p:xfrm>
          <a:off x="1362074" y="457200"/>
          <a:ext cx="10829925" cy="55054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358714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3074" name="Picture 2" descr="Судари честица на светским рекордним нивоима енергије">
            <a:extLst>
              <a:ext uri="{FF2B5EF4-FFF2-40B4-BE49-F238E27FC236}">
                <a16:creationId xmlns:a16="http://schemas.microsoft.com/office/drawing/2014/main" id="{C7F481A1-67F0-9BE8-BD44-47C348D0F88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5516" r="1" b="9876"/>
          <a:stretch/>
        </p:blipFill>
        <p:spPr bwMode="auto">
          <a:xfrm>
            <a:off x="-1" y="10"/>
            <a:ext cx="12188652" cy="6857990"/>
          </a:xfrm>
          <a:prstGeom prst="rect">
            <a:avLst/>
          </a:prstGeom>
          <a:noFill/>
          <a:extLst>
            <a:ext uri="{909E8E84-426E-40DD-AFC4-6F175D3DCCD1}">
              <a14:hiddenFill xmlns:a14="http://schemas.microsoft.com/office/drawing/2010/main">
                <a:solidFill>
                  <a:srgbClr val="FFFFFF"/>
                </a:solidFill>
              </a14:hiddenFill>
            </a:ext>
          </a:extLst>
        </p:spPr>
      </p:pic>
      <p:sp>
        <p:nvSpPr>
          <p:cNvPr id="135" name="Rectangle 134">
            <a:extLst>
              <a:ext uri="{FF2B5EF4-FFF2-40B4-BE49-F238E27FC236}">
                <a16:creationId xmlns:a16="http://schemas.microsoft.com/office/drawing/2014/main" id="{2078F889-8780-48D5-8B9E-DF8B130637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58" y="0"/>
            <a:ext cx="12192000" cy="6858000"/>
          </a:xfrm>
          <a:prstGeom prst="rect">
            <a:avLst/>
          </a:prstGeom>
          <a:gradFill flip="none" rotWithShape="1">
            <a:gsLst>
              <a:gs pos="20000">
                <a:schemeClr val="tx2">
                  <a:alpha val="70000"/>
                </a:schemeClr>
              </a:gs>
              <a:gs pos="100000">
                <a:schemeClr val="tx2"/>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E0DC612-6E83-7D40-E349-DEC183A0FFEF}"/>
              </a:ext>
            </a:extLst>
          </p:cNvPr>
          <p:cNvSpPr>
            <a:spLocks noGrp="1"/>
          </p:cNvSpPr>
          <p:nvPr>
            <p:ph type="title"/>
          </p:nvPr>
        </p:nvSpPr>
        <p:spPr>
          <a:xfrm>
            <a:off x="1371600" y="685800"/>
            <a:ext cx="9601200" cy="1485900"/>
          </a:xfrm>
        </p:spPr>
        <p:txBody>
          <a:bodyPr>
            <a:normAutofit/>
          </a:bodyPr>
          <a:lstStyle/>
          <a:p>
            <a:pPr algn="ctr"/>
            <a:r>
              <a:rPr lang="en-US" b="1" i="0" u="sng" dirty="0">
                <a:solidFill>
                  <a:schemeClr val="bg2"/>
                </a:solidFill>
                <a:effectLst/>
                <a:latin typeface="opensans-bold"/>
              </a:rPr>
              <a:t>Stockage des </a:t>
            </a:r>
            <a:r>
              <a:rPr lang="en-US" b="1" i="0" u="sng" dirty="0" err="1">
                <a:solidFill>
                  <a:schemeClr val="bg2"/>
                </a:solidFill>
                <a:effectLst/>
                <a:latin typeface="opensans-bold"/>
              </a:rPr>
              <a:t>données</a:t>
            </a:r>
            <a:br>
              <a:rPr lang="en-US" b="0" i="0" dirty="0">
                <a:solidFill>
                  <a:schemeClr val="bg2"/>
                </a:solidFill>
                <a:effectLst/>
                <a:latin typeface="opensans-bold"/>
              </a:rPr>
            </a:br>
            <a:endParaRPr lang="en-US" dirty="0">
              <a:solidFill>
                <a:schemeClr val="bg2"/>
              </a:solidFill>
            </a:endParaRPr>
          </a:p>
        </p:txBody>
      </p:sp>
      <p:sp>
        <p:nvSpPr>
          <p:cNvPr id="137" name="Rectangle 136">
            <a:extLst>
              <a:ext uri="{FF2B5EF4-FFF2-40B4-BE49-F238E27FC236}">
                <a16:creationId xmlns:a16="http://schemas.microsoft.com/office/drawing/2014/main" id="{3A4CABA2-22A0-44B2-BD92-28FF73FCEA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095" y="376"/>
            <a:ext cx="2286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D13CDB1E-325D-ECF2-7322-809F2C619992}"/>
              </a:ext>
            </a:extLst>
          </p:cNvPr>
          <p:cNvSpPr>
            <a:spLocks noGrp="1"/>
          </p:cNvSpPr>
          <p:nvPr>
            <p:ph idx="1"/>
          </p:nvPr>
        </p:nvSpPr>
        <p:spPr>
          <a:xfrm>
            <a:off x="1371600" y="2286000"/>
            <a:ext cx="9601200" cy="3581400"/>
          </a:xfrm>
        </p:spPr>
        <p:txBody>
          <a:bodyPr>
            <a:noAutofit/>
          </a:bodyPr>
          <a:lstStyle/>
          <a:p>
            <a:pPr algn="just"/>
            <a:r>
              <a:rPr lang="fr-FR" sz="3200" dirty="0">
                <a:solidFill>
                  <a:schemeClr val="bg2"/>
                </a:solidFill>
              </a:rPr>
              <a:t> </a:t>
            </a:r>
            <a:r>
              <a:rPr lang="fr-FR" sz="3200" dirty="0">
                <a:solidFill>
                  <a:schemeClr val="bg2"/>
                </a:solidFill>
                <a:latin typeface="Times New Roman" panose="02020603050405020304" pitchFamily="18" charset="0"/>
                <a:cs typeface="Times New Roman" panose="02020603050405020304" pitchFamily="18" charset="0"/>
              </a:rPr>
              <a:t>Plus d’un milliard de collisions de particules peuvent se produire chaque seconde dans les détecteurs des expériences du LHC</a:t>
            </a:r>
            <a:r>
              <a:rPr lang="sr-Latn-RS" sz="3200" dirty="0">
                <a:solidFill>
                  <a:schemeClr val="bg2"/>
                </a:solidFill>
                <a:latin typeface="Times New Roman" panose="02020603050405020304" pitchFamily="18" charset="0"/>
                <a:cs typeface="Times New Roman" panose="02020603050405020304" pitchFamily="18" charset="0"/>
              </a:rPr>
              <a:t>(</a:t>
            </a:r>
            <a:r>
              <a:rPr lang="fr-FR" sz="2800" b="0" i="0" dirty="0">
                <a:solidFill>
                  <a:schemeClr val="bg1"/>
                </a:solidFill>
                <a:effectLst/>
                <a:latin typeface="Times New Roman" panose="02020603050405020304" pitchFamily="18" charset="0"/>
                <a:cs typeface="Times New Roman" panose="02020603050405020304" pitchFamily="18" charset="0"/>
              </a:rPr>
              <a:t>Le projet de Grand collisionneur de hadrons</a:t>
            </a:r>
            <a:r>
              <a:rPr lang="sr-Latn-RS" sz="3200" dirty="0">
                <a:solidFill>
                  <a:schemeClr val="bg2"/>
                </a:solidFill>
                <a:latin typeface="Times New Roman" panose="02020603050405020304" pitchFamily="18" charset="0"/>
                <a:cs typeface="Times New Roman" panose="02020603050405020304" pitchFamily="18" charset="0"/>
              </a:rPr>
              <a:t>)</a:t>
            </a:r>
            <a:r>
              <a:rPr lang="fr-FR" sz="3200" dirty="0">
                <a:solidFill>
                  <a:schemeClr val="bg2"/>
                </a:solidFill>
                <a:latin typeface="Times New Roman" panose="02020603050405020304" pitchFamily="18" charset="0"/>
                <a:cs typeface="Times New Roman" panose="02020603050405020304" pitchFamily="18" charset="0"/>
              </a:rPr>
              <a:t>. Il n'est pas possible de garder tous ces événements. Un système de « déclenchement » est donc utilisé pour filtrer les données et sélectionner les événements potentiellement intéressants pour une analyse ultérieure.</a:t>
            </a:r>
            <a:endParaRPr lang="en-US" sz="3200" dirty="0">
              <a:solidFill>
                <a:schemeClr val="bg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471021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A3A6CB-0460-72A1-32F6-DD03DE3F0FB6}"/>
              </a:ext>
            </a:extLst>
          </p:cNvPr>
          <p:cNvSpPr>
            <a:spLocks noGrp="1"/>
          </p:cNvSpPr>
          <p:nvPr>
            <p:ph type="title"/>
          </p:nvPr>
        </p:nvSpPr>
        <p:spPr>
          <a:xfrm>
            <a:off x="1371600" y="685800"/>
            <a:ext cx="9601200" cy="847725"/>
          </a:xfrm>
        </p:spPr>
        <p:txBody>
          <a:bodyPr/>
          <a:lstStyle/>
          <a:p>
            <a:r>
              <a:rPr lang="en-US" sz="4400" b="0" i="0" u="sng" dirty="0">
                <a:effectLst/>
                <a:latin typeface="opensans-bold"/>
              </a:rPr>
              <a:t>Stockage des </a:t>
            </a:r>
            <a:r>
              <a:rPr lang="en-US" sz="4400" b="0" i="0" u="sng" dirty="0" err="1">
                <a:effectLst/>
                <a:latin typeface="opensans-bold"/>
              </a:rPr>
              <a:t>données</a:t>
            </a:r>
            <a:endParaRPr lang="en-US" u="sng" dirty="0"/>
          </a:p>
        </p:txBody>
      </p:sp>
      <p:sp>
        <p:nvSpPr>
          <p:cNvPr id="3" name="Content Placeholder 2">
            <a:extLst>
              <a:ext uri="{FF2B5EF4-FFF2-40B4-BE49-F238E27FC236}">
                <a16:creationId xmlns:a16="http://schemas.microsoft.com/office/drawing/2014/main" id="{81D9E6BE-9247-DDBB-6614-D7989FD8EA58}"/>
              </a:ext>
            </a:extLst>
          </p:cNvPr>
          <p:cNvSpPr>
            <a:spLocks noGrp="1"/>
          </p:cNvSpPr>
          <p:nvPr>
            <p:ph idx="1"/>
          </p:nvPr>
        </p:nvSpPr>
        <p:spPr>
          <a:xfrm>
            <a:off x="1371600" y="1905000"/>
            <a:ext cx="9601200" cy="3962400"/>
          </a:xfrm>
        </p:spPr>
        <p:txBody>
          <a:bodyPr>
            <a:noAutofit/>
          </a:bodyPr>
          <a:lstStyle/>
          <a:p>
            <a:pPr algn="just"/>
            <a:r>
              <a:rPr lang="fr-FR" sz="2400" b="0" i="0" dirty="0">
                <a:solidFill>
                  <a:srgbClr val="292929"/>
                </a:solidFill>
                <a:effectLst/>
                <a:latin typeface="sourcesans-regular"/>
              </a:rPr>
              <a:t>Malgré la réduction drastique des données effectuée par les expériences, le Centre de calcul du CERN traite en moyenne un pétaoctet (un million de </a:t>
            </a:r>
            <a:r>
              <a:rPr lang="fr-FR" sz="2400" b="0" i="0" dirty="0" err="1">
                <a:solidFill>
                  <a:srgbClr val="292929"/>
                </a:solidFill>
                <a:effectLst/>
                <a:latin typeface="sourcesans-regular"/>
              </a:rPr>
              <a:t>gigaoctets</a:t>
            </a:r>
            <a:r>
              <a:rPr lang="fr-FR" sz="2400" b="0" i="0" dirty="0">
                <a:solidFill>
                  <a:srgbClr val="292929"/>
                </a:solidFill>
                <a:effectLst/>
                <a:latin typeface="sourcesans-regular"/>
              </a:rPr>
              <a:t>) de données chaque jour. Les expériences du LHC produisent de l’ordre de 90 pétaoctets de données par an, tandis que 25 pétaoctets additionnels de données sont produits en parallèle par d’autres expériences au CERN. </a:t>
            </a:r>
            <a:endParaRPr lang="sr-Latn-RS" sz="2400" b="0" i="0" dirty="0">
              <a:solidFill>
                <a:srgbClr val="292929"/>
              </a:solidFill>
              <a:effectLst/>
              <a:latin typeface="sourcesans-regular"/>
            </a:endParaRPr>
          </a:p>
          <a:p>
            <a:pPr algn="just"/>
            <a:r>
              <a:rPr lang="fr-FR" sz="2400" b="0" i="0" dirty="0">
                <a:solidFill>
                  <a:schemeClr val="tx1">
                    <a:lumMod val="95000"/>
                    <a:lumOff val="5000"/>
                  </a:schemeClr>
                </a:solidFill>
                <a:effectLst/>
                <a:latin typeface="sourcesans-regular"/>
              </a:rPr>
              <a:t>Le stockage de ces grandes quantités de données</a:t>
            </a:r>
            <a:r>
              <a:rPr lang="sr-Latn-RS" sz="2400" b="0" i="0" dirty="0">
                <a:solidFill>
                  <a:schemeClr val="tx1">
                    <a:lumMod val="95000"/>
                    <a:lumOff val="5000"/>
                  </a:schemeClr>
                </a:solidFill>
                <a:effectLst/>
                <a:latin typeface="sourcesans-regular"/>
              </a:rPr>
              <a:t> </a:t>
            </a:r>
            <a:r>
              <a:rPr lang="fr-FR" sz="2400" b="0" i="0" dirty="0">
                <a:solidFill>
                  <a:srgbClr val="292929"/>
                </a:solidFill>
                <a:effectLst/>
                <a:latin typeface="sourcesans-regular"/>
              </a:rPr>
              <a:t>est une fonction essentielle de l’infrastructure informatique du CERN. Les données sont stockées sur bandes magnétiques pour être préservées à long terme et sont migrées, dès que la technologie le permet, sur des bandes de densité supérieure.</a:t>
            </a:r>
            <a:endParaRPr lang="en-US" sz="2400" dirty="0"/>
          </a:p>
        </p:txBody>
      </p:sp>
    </p:spTree>
    <p:extLst>
      <p:ext uri="{BB962C8B-B14F-4D97-AF65-F5344CB8AC3E}">
        <p14:creationId xmlns:p14="http://schemas.microsoft.com/office/powerpoint/2010/main" val="171120487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CE773F-9A58-708A-EAA0-7EFFC2B16BEF}"/>
              </a:ext>
            </a:extLst>
          </p:cNvPr>
          <p:cNvSpPr>
            <a:spLocks noGrp="1"/>
          </p:cNvSpPr>
          <p:nvPr>
            <p:ph type="title"/>
          </p:nvPr>
        </p:nvSpPr>
        <p:spPr/>
        <p:txBody>
          <a:bodyPr/>
          <a:lstStyle/>
          <a:p>
            <a:r>
              <a:rPr lang="sr-Latn-RS" b="1" u="sng" dirty="0"/>
              <a:t>EOS</a:t>
            </a:r>
            <a:endParaRPr lang="en-US" b="1" u="sng" dirty="0"/>
          </a:p>
        </p:txBody>
      </p:sp>
      <p:sp>
        <p:nvSpPr>
          <p:cNvPr id="3" name="Content Placeholder 2">
            <a:extLst>
              <a:ext uri="{FF2B5EF4-FFF2-40B4-BE49-F238E27FC236}">
                <a16:creationId xmlns:a16="http://schemas.microsoft.com/office/drawing/2014/main" id="{E38A6F2D-12E7-D6C6-57D8-0A9A4D57B277}"/>
              </a:ext>
            </a:extLst>
          </p:cNvPr>
          <p:cNvSpPr>
            <a:spLocks noGrp="1"/>
          </p:cNvSpPr>
          <p:nvPr>
            <p:ph idx="1"/>
          </p:nvPr>
        </p:nvSpPr>
        <p:spPr>
          <a:xfrm>
            <a:off x="1451113" y="1638300"/>
            <a:ext cx="9601200" cy="3581400"/>
          </a:xfrm>
        </p:spPr>
        <p:txBody>
          <a:bodyPr>
            <a:noAutofit/>
          </a:bodyPr>
          <a:lstStyle/>
          <a:p>
            <a:pPr algn="just"/>
            <a:r>
              <a:rPr lang="fr-FR" sz="4000" dirty="0"/>
              <a:t>Le système de stockage du CERN EOS a été conçu pour répondre aux besoins informatiques très poussés du LHC. Il comptabilise plus de trois milliards de fichiers, un chiffre à la mesure des performances exceptionnelles du LHC et de ses expériences.</a:t>
            </a:r>
            <a:endParaRPr lang="en-US" sz="4000" dirty="0"/>
          </a:p>
        </p:txBody>
      </p:sp>
      <p:pic>
        <p:nvPicPr>
          <p:cNvPr id="4098" name="Picture 2" descr="EOS">
            <a:extLst>
              <a:ext uri="{FF2B5EF4-FFF2-40B4-BE49-F238E27FC236}">
                <a16:creationId xmlns:a16="http://schemas.microsoft.com/office/drawing/2014/main" id="{2DD4DF83-C1B3-0EFC-3CD3-0023F3E188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39251" y="14909"/>
            <a:ext cx="3637599" cy="16233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8309452"/>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23BE47-33A1-5902-8366-69D13387F759}"/>
              </a:ext>
            </a:extLst>
          </p:cNvPr>
          <p:cNvSpPr>
            <a:spLocks noGrp="1"/>
          </p:cNvSpPr>
          <p:nvPr>
            <p:ph type="title"/>
          </p:nvPr>
        </p:nvSpPr>
        <p:spPr/>
        <p:txBody>
          <a:bodyPr/>
          <a:lstStyle/>
          <a:p>
            <a:pPr algn="ctr"/>
            <a:r>
              <a:rPr lang="en-US" b="0" i="0" u="sng" dirty="0" err="1">
                <a:solidFill>
                  <a:schemeClr val="tx1">
                    <a:lumMod val="95000"/>
                    <a:lumOff val="5000"/>
                  </a:schemeClr>
                </a:solidFill>
                <a:effectLst/>
                <a:latin typeface="opensans-bold"/>
              </a:rPr>
              <a:t>Préservation</a:t>
            </a:r>
            <a:r>
              <a:rPr lang="en-US" b="0" i="0" u="sng" dirty="0">
                <a:solidFill>
                  <a:schemeClr val="tx1">
                    <a:lumMod val="95000"/>
                    <a:lumOff val="5000"/>
                  </a:schemeClr>
                </a:solidFill>
                <a:effectLst/>
                <a:latin typeface="opensans-bold"/>
              </a:rPr>
              <a:t> des </a:t>
            </a:r>
            <a:r>
              <a:rPr lang="en-US" b="0" i="0" u="sng" dirty="0" err="1">
                <a:solidFill>
                  <a:schemeClr val="tx1">
                    <a:lumMod val="95000"/>
                    <a:lumOff val="5000"/>
                  </a:schemeClr>
                </a:solidFill>
                <a:effectLst/>
                <a:latin typeface="opensans-bold"/>
              </a:rPr>
              <a:t>données</a:t>
            </a:r>
            <a:br>
              <a:rPr lang="en-US" b="0" i="0" dirty="0">
                <a:solidFill>
                  <a:srgbClr val="FFFFFF"/>
                </a:solidFill>
                <a:effectLst/>
                <a:latin typeface="opensans-bold"/>
              </a:rPr>
            </a:br>
            <a:endParaRPr lang="en-US" dirty="0"/>
          </a:p>
        </p:txBody>
      </p:sp>
      <p:sp>
        <p:nvSpPr>
          <p:cNvPr id="3" name="Content Placeholder 2">
            <a:extLst>
              <a:ext uri="{FF2B5EF4-FFF2-40B4-BE49-F238E27FC236}">
                <a16:creationId xmlns:a16="http://schemas.microsoft.com/office/drawing/2014/main" id="{6686C74B-D9B3-E865-1486-71CB52934E95}"/>
              </a:ext>
            </a:extLst>
          </p:cNvPr>
          <p:cNvSpPr>
            <a:spLocks noGrp="1"/>
          </p:cNvSpPr>
          <p:nvPr>
            <p:ph idx="1"/>
          </p:nvPr>
        </p:nvSpPr>
        <p:spPr/>
        <p:txBody>
          <a:bodyPr>
            <a:normAutofit/>
          </a:bodyPr>
          <a:lstStyle/>
          <a:p>
            <a:pPr algn="just"/>
            <a:r>
              <a:rPr lang="fr-FR" sz="2800" b="0" i="0" dirty="0">
                <a:solidFill>
                  <a:srgbClr val="292929"/>
                </a:solidFill>
                <a:effectLst/>
                <a:latin typeface="sourcesans-regular"/>
              </a:rPr>
              <a:t>Au fil de ses plus de 60 ans d’histoire, le CERN a produit de grands volumes de données de tous types : des données scientifiques – plus de 330 pétaoctets (330 millions de </a:t>
            </a:r>
            <a:r>
              <a:rPr lang="fr-FR" sz="2800" b="0" i="0" dirty="0" err="1">
                <a:solidFill>
                  <a:srgbClr val="292929"/>
                </a:solidFill>
                <a:effectLst/>
                <a:latin typeface="sourcesans-regular"/>
              </a:rPr>
              <a:t>gigaoctets</a:t>
            </a:r>
            <a:r>
              <a:rPr lang="fr-FR" sz="2800" b="0" i="0" dirty="0">
                <a:solidFill>
                  <a:srgbClr val="292929"/>
                </a:solidFill>
                <a:effectLst/>
                <a:latin typeface="sourcesans-regular"/>
              </a:rPr>
              <a:t>) à ce jour provenant d’expériences de physique des hautes énergies – mais également des photographies, des vidéos, des comptes rendus, des notes, des pages Web, etc. </a:t>
            </a:r>
            <a:endParaRPr lang="sr-Latn-RS" sz="2800" b="0" i="0" dirty="0">
              <a:solidFill>
                <a:srgbClr val="292929"/>
              </a:solidFill>
              <a:effectLst/>
              <a:latin typeface="sourcesans-regular"/>
            </a:endParaRPr>
          </a:p>
        </p:txBody>
      </p:sp>
      <p:sp>
        <p:nvSpPr>
          <p:cNvPr id="4" name="Hexagon 3" descr="3">
            <a:extLst>
              <a:ext uri="{FF2B5EF4-FFF2-40B4-BE49-F238E27FC236}">
                <a16:creationId xmlns:a16="http://schemas.microsoft.com/office/drawing/2014/main" id="{7FE3A4AD-F724-E9F3-AC58-99A9A9C74ECA}"/>
              </a:ext>
            </a:extLst>
          </p:cNvPr>
          <p:cNvSpPr/>
          <p:nvPr/>
        </p:nvSpPr>
        <p:spPr>
          <a:xfrm>
            <a:off x="4600575" y="5019675"/>
            <a:ext cx="3143250" cy="1152525"/>
          </a:xfrm>
          <a:prstGeom prst="hexagon">
            <a:avLst>
              <a:gd name="adj" fmla="val 56405"/>
              <a:gd name="vf" fmla="val 115470"/>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sr-Latn-RS" sz="4000" dirty="0"/>
              <a:t>330 pB</a:t>
            </a:r>
            <a:endParaRPr lang="en-US" sz="4000" dirty="0"/>
          </a:p>
        </p:txBody>
      </p:sp>
    </p:spTree>
    <p:extLst>
      <p:ext uri="{BB962C8B-B14F-4D97-AF65-F5344CB8AC3E}">
        <p14:creationId xmlns:p14="http://schemas.microsoft.com/office/powerpoint/2010/main" val="37570950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F8B556C4-7E49-4C36-845D-FC58F5073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2" name="Picture 2" descr="Digitalna elektronika - VLSI poluprovodničke memorije - Automatika.rs">
            <a:extLst>
              <a:ext uri="{FF2B5EF4-FFF2-40B4-BE49-F238E27FC236}">
                <a16:creationId xmlns:a16="http://schemas.microsoft.com/office/drawing/2014/main" id="{28A107C4-3ED1-E473-8B02-184300A4692C}"/>
              </a:ext>
            </a:extLst>
          </p:cNvPr>
          <p:cNvPicPr>
            <a:picLocks noChangeAspect="1" noChangeArrowheads="1"/>
          </p:cNvPicPr>
          <p:nvPr/>
        </p:nvPicPr>
        <p:blipFill rotWithShape="1">
          <a:blip r:embed="rId2">
            <a:alphaModFix amt="35000"/>
            <a:extLst>
              <a:ext uri="{28A0092B-C50C-407E-A947-70E740481C1C}">
                <a14:useLocalDpi xmlns:a14="http://schemas.microsoft.com/office/drawing/2010/main" val="0"/>
              </a:ext>
            </a:extLst>
          </a:blip>
          <a:srcRect t="4451" b="11279"/>
          <a:stretch/>
        </p:blipFill>
        <p:spPr bwMode="auto">
          <a:xfrm>
            <a:off x="-1" y="-119259"/>
            <a:ext cx="12192001" cy="685799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28425989-6973-2C04-8B55-83545DFEA14C}"/>
              </a:ext>
            </a:extLst>
          </p:cNvPr>
          <p:cNvSpPr>
            <a:spLocks noGrp="1"/>
          </p:cNvSpPr>
          <p:nvPr>
            <p:ph idx="1"/>
          </p:nvPr>
        </p:nvSpPr>
        <p:spPr>
          <a:xfrm>
            <a:off x="1295399" y="1848678"/>
            <a:ext cx="9601200" cy="3581400"/>
          </a:xfrm>
        </p:spPr>
        <p:txBody>
          <a:bodyPr>
            <a:normAutofit lnSpcReduction="10000"/>
          </a:bodyPr>
          <a:lstStyle/>
          <a:p>
            <a:pPr algn="just"/>
            <a:r>
              <a:rPr lang="fr-FR" sz="3200" b="0" i="0" dirty="0">
                <a:effectLst/>
                <a:latin typeface="Times New Roman" panose="02020603050405020304" pitchFamily="18" charset="0"/>
                <a:cs typeface="Times New Roman" panose="02020603050405020304" pitchFamily="18" charset="0"/>
              </a:rPr>
              <a:t>Le CERN doit donc faire face au défi de préserver sa mémoire numérique. Les formats des données et les outils pour y accéder étant en perpétuelle évolution, un effort soutenu est nécessaire pour répondre à ce problème. Cependant, il est intéressant de noter que de nombreux outils utiles à la préservation des données du LHC et d’autres expériences sont également adaptés à des données d’autre nature. </a:t>
            </a:r>
            <a:endParaRPr lang="en-US" sz="3200" dirty="0">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145240203"/>
      </p:ext>
    </p:extLst>
  </p:cSld>
  <p:clrMapOvr>
    <a:overrideClrMapping bg1="dk1" tx1="lt1" bg2="dk2" tx2="lt2" accent1="accent1" accent2="accent2" accent3="accent3" accent4="accent4" accent5="accent5" accent6="accent6" hlink="hlink" folHlink="folHlink"/>
  </p:clrMapOvr>
  <p:transition spd="slow">
    <p:push dir="u"/>
  </p:transition>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77210f24a1be23c92c90fd886aa0aa">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60e05723c5c1908df1a1a4ebf11d344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FD9A38F-9A2C-42E5-9013-4C4B1FFCB4F6}">
  <ds:schemaRefs>
    <ds:schemaRef ds:uri="http://schemas.microsoft.com/office/2006/metadata/properties"/>
    <ds:schemaRef ds:uri="http://schemas.microsoft.com/office/infopath/2007/PartnerControls"/>
    <ds:schemaRef ds:uri="71af3243-3dd4-4a8d-8c0d-dd76da1f02a5"/>
  </ds:schemaRefs>
</ds:datastoreItem>
</file>

<file path=customXml/itemProps2.xml><?xml version="1.0" encoding="utf-8"?>
<ds:datastoreItem xmlns:ds="http://schemas.openxmlformats.org/officeDocument/2006/customXml" ds:itemID="{8C45FB24-BEC6-4D44-888B-84AEBBA2DC09}">
  <ds:schemaRefs>
    <ds:schemaRef ds:uri="http://schemas.microsoft.com/sharepoint/v3/contenttype/forms"/>
  </ds:schemaRefs>
</ds:datastoreItem>
</file>

<file path=customXml/itemProps3.xml><?xml version="1.0" encoding="utf-8"?>
<ds:datastoreItem xmlns:ds="http://schemas.openxmlformats.org/officeDocument/2006/customXml" ds:itemID="{07ECF6D8-9EA4-45A1-AFEB-B7C326AF085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Crop design</Template>
  <TotalTime>558</TotalTime>
  <Words>1010</Words>
  <Application>Microsoft Office PowerPoint</Application>
  <PresentationFormat>Widescreen</PresentationFormat>
  <Paragraphs>47</Paragraphs>
  <Slides>17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Calibri</vt:lpstr>
      <vt:lpstr>Franklin Gothic Book</vt:lpstr>
      <vt:lpstr>opensans-bold</vt:lpstr>
      <vt:lpstr>sourcesans-regular</vt:lpstr>
      <vt:lpstr>Times New Roman</vt:lpstr>
      <vt:lpstr>Crop</vt:lpstr>
      <vt:lpstr>LE CERN - INFORMATIQUE</vt:lpstr>
      <vt:lpstr>Le CERN</vt:lpstr>
      <vt:lpstr>PowerPoint Presentation</vt:lpstr>
      <vt:lpstr>PowerPoint Presentation</vt:lpstr>
      <vt:lpstr>Stockage des données </vt:lpstr>
      <vt:lpstr>Stockage des données</vt:lpstr>
      <vt:lpstr>EOS</vt:lpstr>
      <vt:lpstr>Préservation des données </vt:lpstr>
      <vt:lpstr>PowerPoint Presentation</vt:lpstr>
      <vt:lpstr>Les défis des réseaux  </vt:lpstr>
      <vt:lpstr>Les défis des réseaux</vt:lpstr>
      <vt:lpstr>PowerPoint Presentation</vt:lpstr>
      <vt:lpstr>PowerPoint Presentation</vt:lpstr>
      <vt:lpstr>Faire face aux défis de demain </vt:lpstr>
      <vt:lpstr>Faire face aux défis de demain</vt:lpstr>
      <vt:lpstr>Merci pour votre attention!</vt:lpstr>
      <vt:lpstr>Sitographie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 CERN - INFORMATIQUE</dc:title>
  <dc:creator>Тамара Јовићевић</dc:creator>
  <cp:lastModifiedBy>Тамара Јовићевић</cp:lastModifiedBy>
  <cp:revision>3</cp:revision>
  <dcterms:created xsi:type="dcterms:W3CDTF">2022-05-09T11:24:19Z</dcterms:created>
  <dcterms:modified xsi:type="dcterms:W3CDTF">2022-05-10T11:49:33Z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