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84" r:id="rId9"/>
    <p:sldId id="282" r:id="rId10"/>
    <p:sldId id="279" r:id="rId11"/>
    <p:sldId id="283" r:id="rId12"/>
    <p:sldId id="285" r:id="rId13"/>
    <p:sldId id="286" r:id="rId14"/>
    <p:sldId id="289" r:id="rId15"/>
    <p:sldId id="256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70" r:id="rId26"/>
    <p:sldId id="259" r:id="rId27"/>
    <p:sldId id="258" r:id="rId28"/>
    <p:sldId id="257" r:id="rId29"/>
    <p:sldId id="271" r:id="rId30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34559" autoAdjust="0"/>
    <p:restoredTop sz="86380" autoAdjust="0"/>
  </p:normalViewPr>
  <p:slideViewPr>
    <p:cSldViewPr>
      <p:cViewPr>
        <p:scale>
          <a:sx n="50" d="100"/>
          <a:sy n="50" d="100"/>
        </p:scale>
        <p:origin x="-2508" y="-15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F127A-92C1-413D-B254-1E7747C7A620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ADEA-B183-4148-AE65-3C6580FD4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BDDA8A-A762-4C5A-9708-D864FB1836CC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21BD-5A21-4C26-9AE3-EDC330099F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21BD-5A21-4C26-9AE3-EDC330099FB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21BD-5A21-4C26-9AE3-EDC330099FB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AC65C-6E05-412F-8D05-E27D95BA099D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../clipboard/media/hdphoto1.wdp"/><Relationship Id="rId3" Type="http://schemas.microsoft.com/office/2007/relationships/hdphoto" Target="../../clipboard/media/hdphoto1.wdp"/><Relationship Id="rId7" Type="http://schemas.microsoft.com/office/2007/relationships/hdphoto" Target="../../clipboard/media/hdphoto1.wdp"/><Relationship Id="rId12" Type="http://schemas.openxmlformats.org/officeDocument/2006/relationships/image" Target="../media/image57.png"/><Relationship Id="rId17" Type="http://schemas.microsoft.com/office/2007/relationships/hdphoto" Target="../../clipboard/media/hdphoto1.wdp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../clipboard/media/hdphoto1.wdp"/><Relationship Id="rId5" Type="http://schemas.microsoft.com/office/2007/relationships/hdphoto" Target="../../clipboard/media/hdphoto1.wdp"/><Relationship Id="rId15" Type="http://schemas.microsoft.com/office/2007/relationships/hdphoto" Target="../../clipboard/media/hdphoto1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../clipboard/media/hdphoto1.wdp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5.jpeg"/><Relationship Id="rId7" Type="http://schemas.openxmlformats.org/officeDocument/2006/relationships/image" Target="../media/image148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5" Type="http://schemas.openxmlformats.org/officeDocument/2006/relationships/image" Target="../media/image95.jpeg"/><Relationship Id="rId10" Type="http://schemas.openxmlformats.org/officeDocument/2006/relationships/image" Target="../media/image151.jpeg"/><Relationship Id="rId4" Type="http://schemas.openxmlformats.org/officeDocument/2006/relationships/image" Target="../media/image146.jpeg"/><Relationship Id="rId9" Type="http://schemas.openxmlformats.org/officeDocument/2006/relationships/image" Target="../media/image1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11" Type="http://schemas.openxmlformats.org/officeDocument/2006/relationships/image" Target="../media/image141.jpe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3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microsoft.com/office/2007/relationships/hdphoto" Target="../../clipboard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../clipboard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../clipboard/media/hdphoto1.wdp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t="39062" r="28571"/>
          <a:stretch>
            <a:fillRect/>
          </a:stretch>
        </p:blipFill>
        <p:spPr bwMode="auto">
          <a:xfrm>
            <a:off x="304799" y="3733800"/>
            <a:ext cx="4767385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429000" y="36576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BOX PACKING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895600" cy="137160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2743200" cy="14478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6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3124200" cy="1600199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8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2895600" cy="1371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0" y="533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Narrow" pitchFamily="34" charset="0"/>
              </a:rPr>
              <a:t>Decreasing of one of the lowest parameter a</a:t>
            </a:r>
            <a:endParaRPr lang="en-US" sz="3200" dirty="0">
              <a:latin typeface="Arial Narrow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10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86400"/>
            <a:ext cx="3200400" cy="15240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12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92" y="5486400"/>
            <a:ext cx="3362008" cy="144780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14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39000"/>
            <a:ext cx="3807143" cy="1682433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16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162800"/>
            <a:ext cx="3429000" cy="16703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00200" y="4724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Narrow" pitchFamily="34" charset="0"/>
              </a:rPr>
              <a:t>Increasing of the highest parameter c</a:t>
            </a:r>
            <a:endParaRPr lang="en-US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396" t="31932" r="49472" b="36595"/>
          <a:stretch/>
        </p:blipFill>
        <p:spPr bwMode="auto">
          <a:xfrm>
            <a:off x="0" y="3200400"/>
            <a:ext cx="4343400" cy="2895600"/>
          </a:xfrm>
          <a:prstGeom prst="rect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22180" t="31964" r="50538" b="36732"/>
          <a:stretch/>
        </p:blipFill>
        <p:spPr bwMode="auto">
          <a:xfrm>
            <a:off x="0" y="0"/>
            <a:ext cx="4267200" cy="3048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22531" t="31563" r="47348" b="36549"/>
          <a:stretch/>
        </p:blipFill>
        <p:spPr bwMode="auto">
          <a:xfrm>
            <a:off x="0" y="6248400"/>
            <a:ext cx="4343400" cy="2895600"/>
          </a:xfrm>
          <a:prstGeom prst="rect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46266" t="18750" r="3953" b="10417"/>
          <a:stretch>
            <a:fillRect/>
          </a:stretch>
        </p:blipFill>
        <p:spPr bwMode="auto">
          <a:xfrm>
            <a:off x="4686300" y="1600200"/>
            <a:ext cx="44577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105400" cy="701040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3">
            <a:grayscl/>
            <a:lum bright="10000"/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657600" cy="3962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457200"/>
            <a:ext cx="8996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      </a:t>
            </a:r>
            <a:r>
              <a:rPr lang="en-US" sz="2400" b="1" dirty="0" smtClean="0">
                <a:latin typeface="Arial Narrow" pitchFamily="34" charset="0"/>
              </a:rPr>
              <a:t>Matching six numerical lists for packing element’s corner in definition</a:t>
            </a:r>
            <a:endParaRPr lang="en-US" sz="2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439" b="6250"/>
          <a:stretch>
            <a:fillRect/>
          </a:stretch>
        </p:blipFill>
        <p:spPr bwMode="auto">
          <a:xfrm>
            <a:off x="0" y="990600"/>
            <a:ext cx="819395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/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 xmlns:lc="http://schemas.openxmlformats.org/drawingml/2006/lockedCanvas" xmlns="">
                  <a14:imgLayer r:embed="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91200"/>
            <a:ext cx="3124200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838200" y="381000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</a:t>
            </a:r>
            <a:r>
              <a:rPr lang="en-US" sz="28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Final possible effects of initial Grasshopper definition</a:t>
            </a:r>
            <a:endParaRPr lang="en-US" sz="28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ox-rotated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0744" y="2133600"/>
            <a:ext cx="1930831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1000780"/>
            <a:ext cx="770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Modification and extending of initial definition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905000"/>
            <a:ext cx="723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Multiplication, scaling and distribution along curve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928" t="29167" r="25622" b="15625"/>
          <a:stretch>
            <a:fillRect/>
          </a:stretch>
        </p:blipFill>
        <p:spPr bwMode="auto">
          <a:xfrm>
            <a:off x="6629400" y="228600"/>
            <a:ext cx="2286000" cy="99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220" r="20717" b="20834"/>
          <a:stretch>
            <a:fillRect/>
          </a:stretch>
        </p:blipFill>
        <p:spPr bwMode="auto">
          <a:xfrm>
            <a:off x="0" y="2362200"/>
            <a:ext cx="4038600" cy="227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24427" t="15625" r="20132" b="49008"/>
          <a:stretch>
            <a:fillRect/>
          </a:stretch>
        </p:blipFill>
        <p:spPr bwMode="auto">
          <a:xfrm>
            <a:off x="0" y="4724400"/>
            <a:ext cx="4886632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 l="4319" t="19791" r="9004" b="8333"/>
          <a:stretch>
            <a:fillRect/>
          </a:stretch>
        </p:blipFill>
        <p:spPr bwMode="auto">
          <a:xfrm>
            <a:off x="0" y="6629400"/>
            <a:ext cx="539363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box-rotated-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2438400"/>
            <a:ext cx="2052257" cy="2057400"/>
          </a:xfrm>
          <a:prstGeom prst="rect">
            <a:avLst/>
          </a:prstGeom>
        </p:spPr>
      </p:pic>
      <p:pic>
        <p:nvPicPr>
          <p:cNvPr id="13" name="Picture 12" descr="box-rotated-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4600" y="5867400"/>
            <a:ext cx="1828800" cy="1828800"/>
          </a:xfrm>
          <a:prstGeom prst="rect">
            <a:avLst/>
          </a:prstGeom>
        </p:spPr>
      </p:pic>
      <p:pic>
        <p:nvPicPr>
          <p:cNvPr id="14" name="Picture 13" descr="box-rotated-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19600" y="4648200"/>
            <a:ext cx="2150451" cy="2128838"/>
          </a:xfrm>
          <a:prstGeom prst="rect">
            <a:avLst/>
          </a:prstGeom>
        </p:spPr>
      </p:pic>
      <p:pic>
        <p:nvPicPr>
          <p:cNvPr id="16" name="Picture 15" descr="box-scale-0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7215187"/>
            <a:ext cx="1962011" cy="1928813"/>
          </a:xfrm>
          <a:prstGeom prst="rect">
            <a:avLst/>
          </a:prstGeom>
        </p:spPr>
      </p:pic>
      <p:pic>
        <p:nvPicPr>
          <p:cNvPr id="17" name="Picture 16" descr="box-scale-0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24600" y="4038600"/>
            <a:ext cx="2147888" cy="214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57912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&gt; 3D Visual Communications: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   Box Packing – Exercises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3082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The Wolfram Demonstration</a:t>
            </a:r>
            <a:endParaRPr lang="en-US" sz="2400" dirty="0"/>
          </a:p>
        </p:txBody>
      </p:sp>
      <p:pic>
        <p:nvPicPr>
          <p:cNvPr id="4" name="Picture 3" descr="matematik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151" y="1219200"/>
            <a:ext cx="3094849" cy="355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ct55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62200"/>
            <a:ext cx="2439438" cy="210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od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2432373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799" y="5029200"/>
            <a:ext cx="6219592" cy="167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ox_packing_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86600"/>
            <a:ext cx="8839200" cy="176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jeka_kockice.jpg"/>
          <p:cNvPicPr>
            <a:picLocks noChangeAspect="1"/>
          </p:cNvPicPr>
          <p:nvPr/>
        </p:nvPicPr>
        <p:blipFill>
          <a:blip r:embed="rId7"/>
          <a:srcRect l="41410" t="54700" r="9195" b="2996"/>
          <a:stretch>
            <a:fillRect/>
          </a:stretch>
        </p:blipFill>
        <p:spPr>
          <a:xfrm>
            <a:off x="2819400" y="2286000"/>
            <a:ext cx="2514600" cy="245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Rhino Modeling exercise</a:t>
            </a:r>
            <a:endParaRPr lang="en-US" sz="2400" dirty="0"/>
          </a:p>
        </p:txBody>
      </p:sp>
      <p:pic>
        <p:nvPicPr>
          <p:cNvPr id="3" name="Picture 2" descr="2matematika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62200"/>
            <a:ext cx="1968680" cy="27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kocka_saj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105399"/>
            <a:ext cx="2286000" cy="251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lis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3999"/>
            <a:ext cx="1981200" cy="226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ist2_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505021"/>
            <a:ext cx="2209800" cy="248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ist2positiv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514600"/>
            <a:ext cx="21336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Template_-_GI0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5099303"/>
            <a:ext cx="2133600" cy="259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za_sajt_350x40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6530" y="2514600"/>
            <a:ext cx="200507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h2m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829" y="5181600"/>
            <a:ext cx="206177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Analogue model 01</a:t>
            </a:r>
            <a:endParaRPr lang="en-US" sz="2400" dirty="0"/>
          </a:p>
        </p:txBody>
      </p:sp>
      <p:pic>
        <p:nvPicPr>
          <p:cNvPr id="3" name="Picture 2" descr="11_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362200"/>
            <a:ext cx="1676400" cy="191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a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0" y="3192104"/>
            <a:ext cx="997260" cy="1139726"/>
          </a:xfrm>
          <a:prstGeom prst="rect">
            <a:avLst/>
          </a:prstGeom>
        </p:spPr>
      </p:pic>
      <p:pic>
        <p:nvPicPr>
          <p:cNvPr id="5" name="Picture 4" descr="fotkaport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360" y="3417212"/>
            <a:ext cx="664840" cy="759817"/>
          </a:xfrm>
          <a:prstGeom prst="rect">
            <a:avLst/>
          </a:prstGeom>
        </p:spPr>
      </p:pic>
      <p:pic>
        <p:nvPicPr>
          <p:cNvPr id="6" name="Picture 5" descr="list_3_1_za_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362200"/>
            <a:ext cx="2895600" cy="330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IST_3_copymal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425" y="4495800"/>
            <a:ext cx="16879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LIST_3mal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2336575"/>
            <a:ext cx="1710680" cy="193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ist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457200"/>
            <a:ext cx="1574798" cy="179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list3_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791200"/>
            <a:ext cx="2903764" cy="325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odel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9318" y="4495800"/>
            <a:ext cx="3501588" cy="3974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Untitled3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2184" y="6629400"/>
            <a:ext cx="1702566" cy="195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za_postavku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4474" y="2362200"/>
            <a:ext cx="16668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Materialization</a:t>
            </a:r>
            <a:endParaRPr lang="en-US" sz="2400" dirty="0"/>
          </a:p>
        </p:txBody>
      </p:sp>
      <p:pic>
        <p:nvPicPr>
          <p:cNvPr id="3" name="Picture 2" descr="trava_asfalt_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0"/>
            <a:ext cx="3333750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/>
          <a:srcRect l="16949" r="9375"/>
          <a:stretch>
            <a:fillRect/>
          </a:stretch>
        </p:blipFill>
        <p:spPr>
          <a:xfrm>
            <a:off x="152400" y="2840736"/>
            <a:ext cx="2524124" cy="256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k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81940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Untitled-1_jp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556" y="2667000"/>
            <a:ext cx="3322444" cy="121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t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556260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ist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4267200"/>
            <a:ext cx="3276600" cy="393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kocka3.jpg"/>
          <p:cNvPicPr>
            <a:picLocks noChangeAspect="1"/>
          </p:cNvPicPr>
          <p:nvPr/>
        </p:nvPicPr>
        <p:blipFill>
          <a:blip r:embed="rId8"/>
          <a:srcRect l="8295" t="5714" r="8756" b="8571"/>
          <a:stretch>
            <a:fillRect/>
          </a:stretch>
        </p:blipFill>
        <p:spPr>
          <a:xfrm>
            <a:off x="152400" y="5562600"/>
            <a:ext cx="2514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2600" y="6934200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sr-Cyrl-ME" dirty="0" smtClean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267200"/>
            <a:ext cx="8305800" cy="3505200"/>
          </a:xfrm>
          <a:noFill/>
          <a:ln>
            <a:noFill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Seven </a:t>
            </a:r>
            <a:r>
              <a:rPr lang="en-GB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generative concepts</a:t>
            </a: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- Spiraling</a:t>
            </a:r>
            <a:b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sr-Latn-ME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Packing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Weaving</a:t>
            </a:r>
            <a:b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Blending</a:t>
            </a:r>
            <a:b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Cracking </a:t>
            </a: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Flocking</a:t>
            </a:r>
            <a:b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sr-Latn-ME" sz="2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Tiling</a:t>
            </a:r>
            <a:endParaRPr lang="en-US" sz="2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Placeholder 11" descr="tooling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463" t="14479" r="18379" b="3227"/>
          <a:stretch>
            <a:fillRect/>
          </a:stretch>
        </p:blipFill>
        <p:spPr>
          <a:xfrm>
            <a:off x="5791200" y="4572000"/>
            <a:ext cx="2794740" cy="3581400"/>
          </a:xfrm>
        </p:spPr>
      </p:pic>
      <p:sp>
        <p:nvSpPr>
          <p:cNvPr id="13" name="Rectangle 12"/>
          <p:cNvSpPr/>
          <p:nvPr/>
        </p:nvSpPr>
        <p:spPr>
          <a:xfrm>
            <a:off x="381000" y="18288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400" dirty="0" smtClean="0">
                <a:latin typeface="Arial Black" pitchFamily="34" charset="0"/>
              </a:rPr>
              <a:t>Exploration of </a:t>
            </a:r>
            <a:r>
              <a:rPr lang="en-GB" sz="2400" dirty="0" smtClean="0">
                <a:latin typeface="Arial Black" pitchFamily="34" charset="0"/>
              </a:rPr>
              <a:t>Tooling, </a:t>
            </a:r>
            <a:endParaRPr lang="sr-Latn-ME" sz="2400" dirty="0" smtClean="0">
              <a:latin typeface="Arial Black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 Black" pitchFamily="34" charset="0"/>
              </a:rPr>
              <a:t>Benjamin </a:t>
            </a:r>
            <a:r>
              <a:rPr lang="en-GB" sz="2400" dirty="0" smtClean="0">
                <a:latin typeface="Arial Black" pitchFamily="34" charset="0"/>
              </a:rPr>
              <a:t>Aranda and Christopher Lash</a:t>
            </a:r>
            <a:endParaRPr lang="en-US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Lighting</a:t>
            </a:r>
            <a:endParaRPr lang="en-US" sz="2400" dirty="0"/>
          </a:p>
        </p:txBody>
      </p:sp>
      <p:pic>
        <p:nvPicPr>
          <p:cNvPr id="3" name="Picture 2" descr="KOC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362200"/>
            <a:ext cx="2540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vet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"/>
            <a:ext cx="3048000" cy="213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vetl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2209800"/>
            <a:ext cx="30003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Untitled-1portal_co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7" y="5105400"/>
            <a:ext cx="2603863" cy="227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aj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2275115"/>
            <a:ext cx="2943224" cy="336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list_br_5_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076" y="5791200"/>
            <a:ext cx="3008924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eti_list_-_svetl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834743"/>
            <a:ext cx="2895600" cy="3309257"/>
          </a:xfrm>
          <a:prstGeom prst="rect">
            <a:avLst/>
          </a:prstGeom>
        </p:spPr>
      </p:pic>
      <p:pic>
        <p:nvPicPr>
          <p:cNvPr id="10" name="Picture 9" descr="List_br5.jpg"/>
          <p:cNvPicPr>
            <a:picLocks noChangeAspect="1"/>
          </p:cNvPicPr>
          <p:nvPr/>
        </p:nvPicPr>
        <p:blipFill>
          <a:blip r:embed="rId9"/>
          <a:srcRect t="47500"/>
          <a:stretch>
            <a:fillRect/>
          </a:stretch>
        </p:blipFill>
        <p:spPr>
          <a:xfrm>
            <a:off x="76200" y="7543800"/>
            <a:ext cx="26670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Variations </a:t>
            </a:r>
            <a:br>
              <a:rPr lang="en-US" sz="2400" dirty="0" smtClean="0"/>
            </a:br>
            <a:r>
              <a:rPr lang="en-US" sz="2400" dirty="0" smtClean="0"/>
              <a:t>   (using the Grasshopper definition)</a:t>
            </a:r>
            <a:endParaRPr lang="en-US" sz="2400" dirty="0"/>
          </a:p>
        </p:txBody>
      </p:sp>
      <p:pic>
        <p:nvPicPr>
          <p:cNvPr id="3" name="Picture 2" descr="Copy_of_bitmap.jpg"/>
          <p:cNvPicPr>
            <a:picLocks noChangeAspect="1"/>
          </p:cNvPicPr>
          <p:nvPr/>
        </p:nvPicPr>
        <p:blipFill>
          <a:blip r:embed="rId2">
            <a:lum contrast="20000"/>
          </a:blip>
          <a:srcRect l="21713" t="9167" r="50000" b="6667"/>
          <a:stretch>
            <a:fillRect/>
          </a:stretch>
        </p:blipFill>
        <p:spPr>
          <a:xfrm>
            <a:off x="7239000" y="1600200"/>
            <a:ext cx="1752600" cy="737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ekvenca-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984755"/>
            <a:ext cx="2590800" cy="20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varrrr.jpg"/>
          <p:cNvPicPr>
            <a:picLocks noChangeAspect="1"/>
          </p:cNvPicPr>
          <p:nvPr/>
        </p:nvPicPr>
        <p:blipFill>
          <a:blip r:embed="rId4"/>
          <a:srcRect b="15937"/>
          <a:stretch>
            <a:fillRect/>
          </a:stretch>
        </p:blipFill>
        <p:spPr>
          <a:xfrm>
            <a:off x="152400" y="7279831"/>
            <a:ext cx="4038600" cy="163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varijacije_r.jpg"/>
          <p:cNvPicPr>
            <a:picLocks noChangeAspect="1"/>
          </p:cNvPicPr>
          <p:nvPr/>
        </p:nvPicPr>
        <p:blipFill>
          <a:blip r:embed="rId5"/>
          <a:srcRect t="2175" b="10394"/>
          <a:stretch>
            <a:fillRect/>
          </a:stretch>
        </p:blipFill>
        <p:spPr>
          <a:xfrm>
            <a:off x="228601" y="5181600"/>
            <a:ext cx="396239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EKVENCA.jpg"/>
          <p:cNvPicPr>
            <a:picLocks noChangeAspect="1"/>
          </p:cNvPicPr>
          <p:nvPr/>
        </p:nvPicPr>
        <p:blipFill>
          <a:blip r:embed="rId6"/>
          <a:srcRect l="4665" r="11370"/>
          <a:stretch>
            <a:fillRect/>
          </a:stretch>
        </p:blipFill>
        <p:spPr>
          <a:xfrm>
            <a:off x="4511350" y="5410200"/>
            <a:ext cx="2575249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Untitled-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020098"/>
            <a:ext cx="3962400" cy="195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Architectural object</a:t>
            </a:r>
            <a:endParaRPr lang="en-US" sz="2400" dirty="0"/>
          </a:p>
        </p:txBody>
      </p:sp>
      <p:pic>
        <p:nvPicPr>
          <p:cNvPr id="3" name="Picture 2" descr="7_objekat.jpg"/>
          <p:cNvPicPr>
            <a:picLocks noChangeAspect="1"/>
          </p:cNvPicPr>
          <p:nvPr/>
        </p:nvPicPr>
        <p:blipFill>
          <a:blip r:embed="rId2"/>
          <a:srcRect t="4831"/>
          <a:stretch>
            <a:fillRect/>
          </a:stretch>
        </p:blipFill>
        <p:spPr>
          <a:xfrm>
            <a:off x="3048000" y="6553200"/>
            <a:ext cx="1962912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8_urbana_sredi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343400"/>
            <a:ext cx="1828800" cy="208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6553200"/>
            <a:ext cx="1870468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a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2209800"/>
            <a:ext cx="1828800" cy="206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etnjikovac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569030"/>
            <a:ext cx="1905000" cy="217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objeka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6553200"/>
            <a:ext cx="1866901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objekat_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4343400"/>
            <a:ext cx="1828800" cy="206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Untitled-1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2971800"/>
            <a:ext cx="2025800" cy="2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Untitled-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4673" y="5029200"/>
            <a:ext cx="2088727" cy="238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za_matu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1971" y="2209800"/>
            <a:ext cx="1823429" cy="206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at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5562599"/>
            <a:ext cx="2014098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Analogue model 2</a:t>
            </a:r>
            <a:endParaRPr lang="en-US" sz="2400" dirty="0"/>
          </a:p>
        </p:txBody>
      </p:sp>
      <p:pic>
        <p:nvPicPr>
          <p:cNvPr id="3" name="Picture 2" descr="DSCN3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9300" y="533400"/>
            <a:ext cx="29718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SCN3806.JPG"/>
          <p:cNvPicPr>
            <a:picLocks noChangeAspect="1"/>
          </p:cNvPicPr>
          <p:nvPr/>
        </p:nvPicPr>
        <p:blipFill>
          <a:blip r:embed="rId3" cstate="print"/>
          <a:srcRect t="11539" b="9615"/>
          <a:stretch>
            <a:fillRect/>
          </a:stretch>
        </p:blipFill>
        <p:spPr>
          <a:xfrm>
            <a:off x="3505199" y="2209800"/>
            <a:ext cx="2198649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SCN3797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3505200" y="4648200"/>
            <a:ext cx="533400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N3809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l="14445" t="21731" r="8888" b="20833"/>
          <a:stretch>
            <a:fillRect/>
          </a:stretch>
        </p:blipFill>
        <p:spPr>
          <a:xfrm>
            <a:off x="301535" y="5715000"/>
            <a:ext cx="2898865" cy="289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SCN3799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 l="25000" t="12222" r="26667" b="13333"/>
          <a:stretch>
            <a:fillRect/>
          </a:stretch>
        </p:blipFill>
        <p:spPr>
          <a:xfrm>
            <a:off x="304800" y="2209800"/>
            <a:ext cx="2895600" cy="3344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Box Packing: Urban complex</a:t>
            </a:r>
            <a:endParaRPr lang="en-US" sz="2400" dirty="0"/>
          </a:p>
        </p:txBody>
      </p:sp>
      <p:pic>
        <p:nvPicPr>
          <p:cNvPr id="3" name="Picture 2" descr="list_10_copy.jpg"/>
          <p:cNvPicPr>
            <a:picLocks noChangeAspect="1"/>
          </p:cNvPicPr>
          <p:nvPr/>
        </p:nvPicPr>
        <p:blipFill>
          <a:blip r:embed="rId2" cstate="print"/>
          <a:srcRect t="20000"/>
          <a:stretch>
            <a:fillRect/>
          </a:stretch>
        </p:blipFill>
        <p:spPr>
          <a:xfrm>
            <a:off x="5257800" y="5029200"/>
            <a:ext cx="3501551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URBANISTICKI_SKL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870857"/>
            <a:ext cx="3505200" cy="400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urban_skl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362200"/>
            <a:ext cx="220027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urbanisticki_sklop-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351314"/>
            <a:ext cx="2209800" cy="252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4600" y="57912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&gt; 3D Visual Communications: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   Box Packing - Students’ collections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30829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collection: student </a:t>
            </a:r>
            <a:r>
              <a:rPr lang="en-US" sz="2400" dirty="0" err="1" smtClean="0"/>
              <a:t>Danilo</a:t>
            </a:r>
            <a:r>
              <a:rPr lang="en-US" sz="2400" dirty="0" smtClean="0"/>
              <a:t> </a:t>
            </a:r>
            <a:r>
              <a:rPr lang="en-US" sz="2400" dirty="0" err="1" smtClean="0"/>
              <a:t>Beronja</a:t>
            </a:r>
            <a:endParaRPr lang="en-US" sz="2400" dirty="0"/>
          </a:p>
        </p:txBody>
      </p:sp>
      <p:pic>
        <p:nvPicPr>
          <p:cNvPr id="6" name="Picture 5" descr="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952500" cy="952500"/>
          </a:xfrm>
          <a:prstGeom prst="rect">
            <a:avLst/>
          </a:prstGeom>
        </p:spPr>
      </p:pic>
      <p:pic>
        <p:nvPicPr>
          <p:cNvPr id="7" name="Picture 6" descr="list_1_za_v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2667000"/>
            <a:ext cx="2133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list_2_za_v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2667000"/>
            <a:ext cx="2133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ist_3_1_za_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99" y="2667000"/>
            <a:ext cx="2133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list_4_za_v_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199" y="2666999"/>
            <a:ext cx="21336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ist_4_1_za_v_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81599"/>
            <a:ext cx="2209799" cy="252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list_7_za_v_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199" y="5181600"/>
            <a:ext cx="213360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list_8_copy.jpg"/>
          <p:cNvPicPr>
            <a:picLocks noChangeAspect="1"/>
          </p:cNvPicPr>
          <p:nvPr/>
        </p:nvPicPr>
        <p:blipFill>
          <a:blip r:embed="rId9" cstate="print"/>
          <a:srcRect t="20000"/>
          <a:stretch>
            <a:fillRect/>
          </a:stretch>
        </p:blipFill>
        <p:spPr>
          <a:xfrm>
            <a:off x="6934200" y="5181600"/>
            <a:ext cx="2133600" cy="2514600"/>
          </a:xfrm>
          <a:prstGeom prst="rect">
            <a:avLst/>
          </a:prstGeom>
        </p:spPr>
      </p:pic>
      <p:pic>
        <p:nvPicPr>
          <p:cNvPr id="15" name="Picture 14" descr="list_6,1_copy.jpg"/>
          <p:cNvPicPr>
            <a:picLocks noChangeAspect="1"/>
          </p:cNvPicPr>
          <p:nvPr/>
        </p:nvPicPr>
        <p:blipFill>
          <a:blip r:embed="rId10" cstate="print"/>
          <a:srcRect t="20000"/>
          <a:stretch>
            <a:fillRect/>
          </a:stretch>
        </p:blipFill>
        <p:spPr>
          <a:xfrm>
            <a:off x="4648201" y="5181600"/>
            <a:ext cx="2154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list_10_copy.jpg"/>
          <p:cNvPicPr>
            <a:picLocks noChangeAspect="1"/>
          </p:cNvPicPr>
          <p:nvPr/>
        </p:nvPicPr>
        <p:blipFill>
          <a:blip r:embed="rId11" cstate="print">
            <a:lum bright="20000" contrast="10000"/>
          </a:blip>
          <a:srcRect t="70000"/>
          <a:stretch>
            <a:fillRect/>
          </a:stretch>
        </p:blipFill>
        <p:spPr>
          <a:xfrm>
            <a:off x="4654832" y="0"/>
            <a:ext cx="4489168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_b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645228"/>
            <a:ext cx="2200500" cy="251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list_b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2645229"/>
            <a:ext cx="2196407" cy="251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ist_br3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2634343"/>
            <a:ext cx="2209800" cy="252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ekvenca.jpg"/>
          <p:cNvPicPr>
            <a:picLocks noChangeAspect="1"/>
          </p:cNvPicPr>
          <p:nvPr/>
        </p:nvPicPr>
        <p:blipFill>
          <a:blip r:embed="rId5" cstate="print"/>
          <a:srcRect r="-458"/>
          <a:stretch>
            <a:fillRect/>
          </a:stretch>
        </p:blipFill>
        <p:spPr>
          <a:xfrm>
            <a:off x="76200" y="5236029"/>
            <a:ext cx="2209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list_br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5236030"/>
            <a:ext cx="220061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ist_br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5236029"/>
            <a:ext cx="2219325" cy="253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ist_br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34200" y="5236029"/>
            <a:ext cx="220049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list_br3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3725" y="2645229"/>
            <a:ext cx="220027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173082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collection: student Lazar </a:t>
            </a:r>
            <a:r>
              <a:rPr lang="en-US" sz="2400" dirty="0" err="1" smtClean="0"/>
              <a:t>Belic</a:t>
            </a:r>
            <a:endParaRPr lang="en-US" sz="2400" dirty="0"/>
          </a:p>
        </p:txBody>
      </p:sp>
      <p:pic>
        <p:nvPicPr>
          <p:cNvPr id="14" name="Picture 13" descr="f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685800"/>
            <a:ext cx="952500" cy="952500"/>
          </a:xfrm>
          <a:prstGeom prst="rect">
            <a:avLst/>
          </a:prstGeom>
        </p:spPr>
      </p:pic>
      <p:pic>
        <p:nvPicPr>
          <p:cNvPr id="15" name="Picture 14" descr="URBANISTICKI_SKLOP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301" y="32658"/>
            <a:ext cx="2171699" cy="248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mail.google.com/mail/?attid=0.1&amp;disp=emb&amp;view=att&amp;th=1301cdcabc3e7401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mail.google.com/mail/?attid=0.1&amp;disp=emb&amp;view=att&amp;th=1301cdcabc3e7401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v1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05334"/>
            <a:ext cx="2151018" cy="242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v1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2205335"/>
            <a:ext cx="2142308" cy="241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v2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2205335"/>
            <a:ext cx="2133601" cy="240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v2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5674" y="2205335"/>
            <a:ext cx="2159726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v2_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4796136"/>
            <a:ext cx="2159725" cy="243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v5_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199" y="4796135"/>
            <a:ext cx="215972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v5_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796135"/>
            <a:ext cx="2159726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v5_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1800" y="4796136"/>
            <a:ext cx="2133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28600" y="14478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 collection: </a:t>
            </a:r>
            <a:r>
              <a:rPr lang="en-US" sz="2400" dirty="0" err="1" smtClean="0"/>
              <a:t>Predrag</a:t>
            </a:r>
            <a:r>
              <a:rPr lang="en-US" sz="2400" dirty="0" smtClean="0"/>
              <a:t> </a:t>
            </a:r>
            <a:r>
              <a:rPr lang="en-US" sz="2400" dirty="0" err="1" smtClean="0"/>
              <a:t>Agatonovic</a:t>
            </a:r>
            <a:r>
              <a:rPr lang="en-US" sz="2400" dirty="0" smtClean="0"/>
              <a:t>, </a:t>
            </a:r>
            <a:r>
              <a:rPr lang="en-US" sz="2400" dirty="0" err="1" smtClean="0"/>
              <a:t>M.Arch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31" name="Picture 7" descr="Picture of Predrag Agatonovic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457200"/>
            <a:ext cx="990600" cy="99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57912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2012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akovanjesfe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90800"/>
            <a:ext cx="2540000" cy="190500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4600"/>
            <a:ext cx="2344420" cy="24536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imagep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505200"/>
            <a:ext cx="3657600" cy="2147124"/>
          </a:xfrm>
          <a:prstGeom prst="rect">
            <a:avLst/>
          </a:prstGeom>
        </p:spPr>
      </p:pic>
      <p:pic>
        <p:nvPicPr>
          <p:cNvPr id="4" name="Picture 3" descr="KACENJ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981700"/>
            <a:ext cx="3200400" cy="2400300"/>
          </a:xfrm>
          <a:prstGeom prst="rect">
            <a:avLst/>
          </a:prstGeom>
        </p:spPr>
      </p:pic>
      <p:pic>
        <p:nvPicPr>
          <p:cNvPr id="6" name="Picture 5" descr="List-6-za_net.jpg"/>
          <p:cNvPicPr>
            <a:picLocks noChangeAspect="1"/>
          </p:cNvPicPr>
          <p:nvPr/>
        </p:nvPicPr>
        <p:blipFill>
          <a:blip r:embed="rId6"/>
          <a:srcRect l="10714" t="56250" r="32143" b="3125"/>
          <a:stretch>
            <a:fillRect/>
          </a:stretch>
        </p:blipFill>
        <p:spPr>
          <a:xfrm>
            <a:off x="6629400" y="3200400"/>
            <a:ext cx="2198077" cy="1785937"/>
          </a:xfrm>
          <a:prstGeom prst="rect">
            <a:avLst/>
          </a:prstGeom>
        </p:spPr>
      </p:pic>
      <p:pic>
        <p:nvPicPr>
          <p:cNvPr id="9" name="Picture 8" descr="packing_za_ne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6600" y="5562600"/>
            <a:ext cx="2819400" cy="1409700"/>
          </a:xfrm>
          <a:prstGeom prst="rect">
            <a:avLst/>
          </a:prstGeom>
        </p:spPr>
      </p:pic>
      <p:pic>
        <p:nvPicPr>
          <p:cNvPr id="10" name="Picture 9" descr="packVuzzle-Milk-Vuzzle-Chair-desig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7162800"/>
            <a:ext cx="1752600" cy="1314450"/>
          </a:xfrm>
          <a:prstGeom prst="rect">
            <a:avLst/>
          </a:prstGeom>
        </p:spPr>
      </p:pic>
      <p:pic>
        <p:nvPicPr>
          <p:cNvPr id="11" name="Picture 10" descr="pakovani krugov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00" y="304800"/>
            <a:ext cx="2000250" cy="150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PEKING.jpg"/>
          <p:cNvPicPr>
            <a:picLocks noChangeAspect="1"/>
          </p:cNvPicPr>
          <p:nvPr/>
        </p:nvPicPr>
        <p:blipFill>
          <a:blip r:embed="rId10"/>
          <a:srcRect l="68713" t="4462" r="19006" b="86594"/>
          <a:stretch>
            <a:fillRect/>
          </a:stretch>
        </p:blipFill>
        <p:spPr>
          <a:xfrm>
            <a:off x="7467600" y="5029200"/>
            <a:ext cx="1371600" cy="11430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5505" t="-1" b="5601"/>
          <a:stretch/>
        </p:blipFill>
        <p:spPr bwMode="auto">
          <a:xfrm>
            <a:off x="533400" y="4724400"/>
            <a:ext cx="1524000" cy="1157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19200" y="1066800"/>
            <a:ext cx="4325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The Packing concept</a:t>
            </a:r>
            <a:endParaRPr lang="en-US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76" t="12500" r="51391" b="10417"/>
          <a:stretch>
            <a:fillRect/>
          </a:stretch>
        </p:blipFill>
        <p:spPr bwMode="auto">
          <a:xfrm>
            <a:off x="1752600" y="1600200"/>
            <a:ext cx="569028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7432" t="33798" r="54769" b="11458"/>
          <a:stretch>
            <a:fillRect/>
          </a:stretch>
        </p:blipFill>
        <p:spPr bwMode="auto">
          <a:xfrm>
            <a:off x="1570694" y="7162800"/>
            <a:ext cx="1477306" cy="16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16273" t="31444" r="51757" b="11458"/>
          <a:stretch>
            <a:fillRect/>
          </a:stretch>
        </p:blipFill>
        <p:spPr bwMode="auto">
          <a:xfrm>
            <a:off x="4191000" y="7011649"/>
            <a:ext cx="1737000" cy="174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l="16273" t="33566" r="51757" b="14583"/>
          <a:stretch>
            <a:fillRect/>
          </a:stretch>
        </p:blipFill>
        <p:spPr bwMode="auto">
          <a:xfrm>
            <a:off x="6781800" y="7239000"/>
            <a:ext cx="1660800" cy="15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 Black" pitchFamily="34" charset="0"/>
              </a:rPr>
              <a:t>The Box Packing 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within the Wolfram</a:t>
            </a:r>
            <a:r>
              <a:rPr lang="sr-Latn-M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Demonstration projects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0"/>
            <a:ext cx="701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r="551" b="4348"/>
          <a:stretch>
            <a:fillRect/>
          </a:stretch>
        </p:blipFill>
        <p:spPr bwMode="auto">
          <a:xfrm>
            <a:off x="381000" y="3657600"/>
            <a:ext cx="706581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6019800"/>
            <a:ext cx="594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0" y="1905000"/>
            <a:ext cx="106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a = 1</a:t>
            </a:r>
          </a:p>
          <a:p>
            <a:r>
              <a:rPr lang="sr-Latn-ME" dirty="0" smtClean="0"/>
              <a:t>b = 2,6</a:t>
            </a:r>
          </a:p>
          <a:p>
            <a:r>
              <a:rPr lang="en-US" dirty="0" smtClean="0"/>
              <a:t>C</a:t>
            </a:r>
            <a:r>
              <a:rPr lang="sr-Latn-ME" dirty="0" smtClean="0"/>
              <a:t> = 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3800" y="4114800"/>
            <a:ext cx="129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a = 1</a:t>
            </a:r>
          </a:p>
          <a:p>
            <a:r>
              <a:rPr lang="sr-Latn-ME" dirty="0" smtClean="0"/>
              <a:t>b = 2,5</a:t>
            </a:r>
          </a:p>
          <a:p>
            <a:r>
              <a:rPr lang="en-US" dirty="0" smtClean="0"/>
              <a:t>C</a:t>
            </a:r>
            <a:r>
              <a:rPr lang="sr-Latn-ME" dirty="0" smtClean="0"/>
              <a:t> = 6,5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400800"/>
            <a:ext cx="1371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a = 1,2</a:t>
            </a:r>
          </a:p>
          <a:p>
            <a:r>
              <a:rPr lang="sr-Latn-ME" dirty="0" smtClean="0"/>
              <a:t>b = 1,7</a:t>
            </a:r>
          </a:p>
          <a:p>
            <a:r>
              <a:rPr lang="en-US" dirty="0" smtClean="0"/>
              <a:t>C</a:t>
            </a:r>
            <a:r>
              <a:rPr lang="sr-Latn-ME" dirty="0" smtClean="0"/>
              <a:t> = 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33400"/>
            <a:ext cx="824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27 identical cubic elements</a:t>
            </a:r>
            <a:r>
              <a:rPr lang="sr-Latn-M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changing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proportions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42672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05000"/>
            <a:ext cx="4200525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3400" y="7620000"/>
            <a:ext cx="815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dirty="0" smtClean="0">
                <a:latin typeface="Arial" pitchFamily="34" charset="0"/>
                <a:cs typeface="Arial" pitchFamily="34" charset="0"/>
              </a:rPr>
              <a:t>Some students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’results of manually packing boxes in Rhino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58" name="Rectangle 58"/>
          <p:cNvSpPr>
            <a:spLocks noChangeArrowheads="1"/>
          </p:cNvSpPr>
          <p:nvPr/>
        </p:nvSpPr>
        <p:spPr bwMode="auto">
          <a:xfrm>
            <a:off x="611189" y="457199"/>
            <a:ext cx="59658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eaLnBrk="1" hangingPunct="1">
              <a:defRPr/>
            </a:pPr>
            <a:r>
              <a:rPr lang="en-US" sz="270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Grasshopper  </a:t>
            </a:r>
            <a:endParaRPr lang="en-US" sz="2700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805" t="2083" r="2562" b="5208"/>
          <a:stretch>
            <a:fillRect/>
          </a:stretch>
        </p:blipFill>
        <p:spPr bwMode="auto">
          <a:xfrm>
            <a:off x="3124200" y="5181600"/>
            <a:ext cx="5715000" cy="308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46188" t="3160" r="7623" b="5208"/>
          <a:stretch>
            <a:fillRect/>
          </a:stretch>
        </p:blipFill>
        <p:spPr bwMode="auto">
          <a:xfrm>
            <a:off x="4267200" y="6172200"/>
            <a:ext cx="2320159" cy="258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457200" y="1143001"/>
            <a:ext cx="8140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Rhino plug-in</a:t>
            </a: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Graphical editor </a:t>
            </a: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Algorithm editor</a:t>
            </a:r>
            <a:endParaRPr lang="en-US" sz="22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Parametric modeling in creation of 3D objects</a:t>
            </a:r>
            <a:endParaRPr lang="en-US" sz="22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 need of scripting knowledge</a:t>
            </a:r>
          </a:p>
          <a:p>
            <a:pPr marL="363538" indent="-363538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Building form generators </a:t>
            </a:r>
          </a:p>
          <a:p>
            <a:pPr marL="363538" indent="-363538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from the simple to awe – inspiring</a:t>
            </a: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most common professional architectural tool for development of generative concepts  </a:t>
            </a: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r>
              <a:rPr lang="en-US" sz="22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Ability for expert users to extend the system with C# and Visual Basic</a:t>
            </a:r>
            <a:endParaRPr lang="en-US" sz="22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-363538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endParaRPr lang="en-US" sz="22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63538" indent="-363538" eaLnBrk="1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■"/>
              <a:defRPr/>
            </a:pPr>
            <a:endParaRPr lang="en-US" sz="22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13044" t="13043" r="17391" b="8696"/>
          <a:stretch>
            <a:fillRect/>
          </a:stretch>
        </p:blipFill>
        <p:spPr bwMode="auto">
          <a:xfrm>
            <a:off x="838200" y="1066800"/>
            <a:ext cx="1676400" cy="1905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 l="32211" t="26041" r="39678" b="21875"/>
          <a:stretch>
            <a:fillRect/>
          </a:stretch>
        </p:blipFill>
        <p:spPr bwMode="auto">
          <a:xfrm>
            <a:off x="6144768" y="152400"/>
            <a:ext cx="299923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1905000" y="25908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2209800" y="1905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990600" y="22860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5334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27 identical cubical elements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365987">
            <a:off x="6096663" y="287139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a+ b + c</a:t>
            </a:r>
            <a:endParaRPr lang="en-US" sz="2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16398" t="31250" r="54319" b="15625"/>
          <a:stretch>
            <a:fillRect/>
          </a:stretch>
        </p:blipFill>
        <p:spPr bwMode="auto">
          <a:xfrm>
            <a:off x="457200" y="3886200"/>
            <a:ext cx="104588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Straight Arrow Connector 42"/>
          <p:cNvCxnSpPr/>
          <p:nvPr/>
        </p:nvCxnSpPr>
        <p:spPr>
          <a:xfrm>
            <a:off x="2895600" y="26670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124200" y="2209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packing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 l="14861" t="33333" r="55271" b="15625"/>
          <a:stretch>
            <a:fillRect/>
          </a:stretch>
        </p:blipFill>
        <p:spPr bwMode="auto">
          <a:xfrm>
            <a:off x="1828800" y="3886200"/>
            <a:ext cx="1219200" cy="117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 l="16398" t="30208" r="54319" b="15625"/>
          <a:stretch>
            <a:fillRect/>
          </a:stretch>
        </p:blipFill>
        <p:spPr bwMode="auto">
          <a:xfrm>
            <a:off x="3276600" y="3886200"/>
            <a:ext cx="1219200" cy="126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17203" t="34375" r="55271" b="13542"/>
          <a:stretch>
            <a:fillRect/>
          </a:stretch>
        </p:blipFill>
        <p:spPr bwMode="auto">
          <a:xfrm>
            <a:off x="4724400" y="3962400"/>
            <a:ext cx="1143000" cy="121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 l="14861" t="33333" r="54100" b="15625"/>
          <a:stretch>
            <a:fillRect/>
          </a:stretch>
        </p:blipFill>
        <p:spPr bwMode="auto">
          <a:xfrm>
            <a:off x="6019800" y="3962400"/>
            <a:ext cx="131872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 l="17570" t="34375" r="55490" b="15625"/>
          <a:stretch>
            <a:fillRect/>
          </a:stretch>
        </p:blipFill>
        <p:spPr bwMode="auto">
          <a:xfrm>
            <a:off x="7467600" y="3962400"/>
            <a:ext cx="116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 l="16618" t="34375" r="56442" b="16667"/>
          <a:stretch>
            <a:fillRect/>
          </a:stretch>
        </p:blipFill>
        <p:spPr bwMode="auto">
          <a:xfrm>
            <a:off x="304801" y="5105400"/>
            <a:ext cx="11186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 l="17204" t="32292" r="56442" b="16667"/>
          <a:stretch>
            <a:fillRect/>
          </a:stretch>
        </p:blipFill>
        <p:spPr bwMode="auto">
          <a:xfrm>
            <a:off x="1752600" y="5029200"/>
            <a:ext cx="118965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/>
          <a:srcRect l="16794" t="33766" r="56190" b="15584"/>
          <a:stretch>
            <a:fillRect/>
          </a:stretch>
        </p:blipFill>
        <p:spPr bwMode="auto">
          <a:xfrm>
            <a:off x="3276600" y="5181600"/>
            <a:ext cx="1143000" cy="120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/>
          <a:srcRect l="16984" t="32292" r="55490" b="15625"/>
          <a:stretch>
            <a:fillRect/>
          </a:stretch>
        </p:blipFill>
        <p:spPr bwMode="auto">
          <a:xfrm>
            <a:off x="4648200" y="5105400"/>
            <a:ext cx="114604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/>
          <a:srcRect l="16064" t="32857" r="55022" b="15714"/>
          <a:stretch>
            <a:fillRect/>
          </a:stretch>
        </p:blipFill>
        <p:spPr bwMode="auto">
          <a:xfrm>
            <a:off x="6019800" y="5181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/>
          <a:srcRect l="17569" t="33333" r="56662" b="15625"/>
          <a:stretch>
            <a:fillRect/>
          </a:stretch>
        </p:blipFill>
        <p:spPr bwMode="auto">
          <a:xfrm>
            <a:off x="7467600" y="5105400"/>
            <a:ext cx="109479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/>
          <a:srcRect l="16984" t="34375" r="56662" b="15625"/>
          <a:stretch>
            <a:fillRect/>
          </a:stretch>
        </p:blipFill>
        <p:spPr bwMode="auto">
          <a:xfrm>
            <a:off x="166687" y="6400800"/>
            <a:ext cx="1071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/>
          <a:srcRect l="16398" t="33333" r="56662" b="15625"/>
          <a:stretch>
            <a:fillRect/>
          </a:stretch>
        </p:blipFill>
        <p:spPr bwMode="auto">
          <a:xfrm>
            <a:off x="1447799" y="6477000"/>
            <a:ext cx="107302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/>
          <a:srcRect l="17570" t="34375" r="56662" b="14583"/>
          <a:stretch>
            <a:fillRect/>
          </a:stretch>
        </p:blipFill>
        <p:spPr bwMode="auto">
          <a:xfrm>
            <a:off x="2743200" y="6400800"/>
            <a:ext cx="1066800" cy="118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1" cstate="print"/>
          <a:srcRect l="16984" t="34375" r="56076" b="15625"/>
          <a:stretch>
            <a:fillRect/>
          </a:stretch>
        </p:blipFill>
        <p:spPr bwMode="auto">
          <a:xfrm>
            <a:off x="3962400" y="6477000"/>
            <a:ext cx="102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2"/>
          <a:srcRect l="17203" t="35417" r="55857" b="16667"/>
          <a:stretch>
            <a:fillRect/>
          </a:stretch>
        </p:blipFill>
        <p:spPr bwMode="auto">
          <a:xfrm>
            <a:off x="5181600" y="6477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 cstate="print"/>
          <a:srcRect l="17512" t="34426" r="56681" b="16393"/>
          <a:stretch>
            <a:fillRect/>
          </a:stretch>
        </p:blipFill>
        <p:spPr bwMode="auto">
          <a:xfrm>
            <a:off x="6553200" y="6477000"/>
            <a:ext cx="92456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4"/>
          <a:srcRect l="17570" t="31250" r="55490" b="15625"/>
          <a:stretch>
            <a:fillRect/>
          </a:stretch>
        </p:blipFill>
        <p:spPr bwMode="auto">
          <a:xfrm>
            <a:off x="7696200" y="6324600"/>
            <a:ext cx="1219200" cy="135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5" cstate="print"/>
          <a:srcRect l="17570" t="35417" r="57247" b="15625"/>
          <a:stretch>
            <a:fillRect/>
          </a:stretch>
        </p:blipFill>
        <p:spPr bwMode="auto">
          <a:xfrm>
            <a:off x="90792" y="7848600"/>
            <a:ext cx="97600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6" cstate="print"/>
          <a:srcRect l="16984" t="32292" r="57247" b="15625"/>
          <a:stretch>
            <a:fillRect/>
          </a:stretch>
        </p:blipFill>
        <p:spPr bwMode="auto">
          <a:xfrm>
            <a:off x="1356360" y="7848600"/>
            <a:ext cx="10058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7" cstate="print"/>
          <a:srcRect l="17570" t="34375" r="57247" b="15625"/>
          <a:stretch>
            <a:fillRect/>
          </a:stretch>
        </p:blipFill>
        <p:spPr bwMode="auto">
          <a:xfrm>
            <a:off x="2557462" y="7848600"/>
            <a:ext cx="10239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8"/>
          <a:srcRect l="17570" t="32292" r="57247" b="15625"/>
          <a:stretch>
            <a:fillRect/>
          </a:stretch>
        </p:blipFill>
        <p:spPr bwMode="auto">
          <a:xfrm>
            <a:off x="3886200" y="7772400"/>
            <a:ext cx="10485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9"/>
          <a:srcRect l="17362" t="32069" r="57262" b="15670"/>
          <a:stretch>
            <a:fillRect/>
          </a:stretch>
        </p:blipFill>
        <p:spPr bwMode="auto">
          <a:xfrm>
            <a:off x="5171208" y="7772400"/>
            <a:ext cx="105294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0"/>
          <a:srcRect l="15672" t="30311" r="54408" b="15205"/>
          <a:stretch>
            <a:fillRect/>
          </a:stretch>
        </p:blipFill>
        <p:spPr bwMode="auto">
          <a:xfrm>
            <a:off x="6400800" y="7620000"/>
            <a:ext cx="133970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1"/>
          <a:srcRect l="17203" t="34375" r="57028" b="16667"/>
          <a:stretch>
            <a:fillRect/>
          </a:stretch>
        </p:blipFill>
        <p:spPr bwMode="auto">
          <a:xfrm>
            <a:off x="7848600" y="7772400"/>
            <a:ext cx="1141379" cy="1219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ME" dirty="0" smtClean="0"/>
              <a:t/>
            </a:r>
            <a:br>
              <a:rPr lang="sr-Cyrl-ME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438400"/>
            <a:ext cx="5943600" cy="16002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   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defining conditional relation</a:t>
            </a:r>
            <a:r>
              <a:rPr lang="sr-Cyrl-ME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  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/>
            </a:r>
            <a:b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</a:b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	     </a:t>
            </a:r>
            <a:r>
              <a:rPr lang="sr-Cyrl-ME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 </a:t>
            </a: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a &lt; b &lt; c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13044" t="13043" r="17391" b="8696"/>
          <a:stretch>
            <a:fillRect/>
          </a:stretch>
        </p:blipFill>
        <p:spPr bwMode="auto">
          <a:xfrm>
            <a:off x="381000" y="0"/>
            <a:ext cx="2133600" cy="2209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95400" y="16764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a 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0" y="10623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b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14478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pic>
        <p:nvPicPr>
          <p:cNvPr id="12" name="Picture 11"/>
          <p:cNvPicPr/>
          <p:nvPr/>
        </p:nvPicPr>
        <p:blipFill rotWithShape="1">
          <a:blip r:embed="rId4">
            <a:grayscl/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r="2827"/>
          <a:stretch/>
        </p:blipFill>
        <p:spPr bwMode="auto">
          <a:xfrm>
            <a:off x="914400" y="5362575"/>
            <a:ext cx="7391400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52600" y="83058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Narrow" pitchFamily="34" charset="0"/>
              </a:rPr>
              <a:t>Realization in Grasshopper definition</a:t>
            </a:r>
            <a:endParaRPr lang="en-US" sz="3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257</Words>
  <Application>Microsoft Office PowerPoint</Application>
  <PresentationFormat>Custom</PresentationFormat>
  <Paragraphs>66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Seven generative concepts:     - Spiraling    - Packing    - Weaving    - Blending    - Cracking     - Flocking    - Tiling</vt:lpstr>
      <vt:lpstr>Slide 3</vt:lpstr>
      <vt:lpstr>Slide 4</vt:lpstr>
      <vt:lpstr>Slide 5</vt:lpstr>
      <vt:lpstr>Slide 6</vt:lpstr>
      <vt:lpstr>Slide 7</vt:lpstr>
      <vt:lpstr>Slide 8</vt:lpstr>
      <vt:lpstr>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106</cp:revision>
  <dcterms:created xsi:type="dcterms:W3CDTF">2011-05-23T14:39:04Z</dcterms:created>
  <dcterms:modified xsi:type="dcterms:W3CDTF">2012-02-13T13:48:36Z</dcterms:modified>
</cp:coreProperties>
</file>