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5" r:id="rId5"/>
    <p:sldId id="273" r:id="rId6"/>
    <p:sldId id="274" r:id="rId7"/>
    <p:sldId id="276" r:id="rId8"/>
    <p:sldId id="280" r:id="rId9"/>
    <p:sldId id="283" r:id="rId10"/>
    <p:sldId id="284" r:id="rId11"/>
    <p:sldId id="278" r:id="rId12"/>
    <p:sldId id="285" r:id="rId13"/>
    <p:sldId id="286" r:id="rId14"/>
    <p:sldId id="289" r:id="rId15"/>
    <p:sldId id="291" r:id="rId16"/>
    <p:sldId id="290" r:id="rId17"/>
    <p:sldId id="258" r:id="rId18"/>
    <p:sldId id="279" r:id="rId19"/>
    <p:sldId id="281" r:id="rId20"/>
    <p:sldId id="296" r:id="rId21"/>
    <p:sldId id="294" r:id="rId22"/>
    <p:sldId id="295" r:id="rId23"/>
    <p:sldId id="282" r:id="rId24"/>
    <p:sldId id="277" r:id="rId25"/>
    <p:sldId id="257" r:id="rId26"/>
    <p:sldId id="259" r:id="rId27"/>
    <p:sldId id="261" r:id="rId28"/>
    <p:sldId id="262" r:id="rId29"/>
    <p:sldId id="263" r:id="rId30"/>
    <p:sldId id="264" r:id="rId31"/>
    <p:sldId id="266" r:id="rId32"/>
    <p:sldId id="267" r:id="rId33"/>
    <p:sldId id="268" r:id="rId34"/>
    <p:sldId id="269" r:id="rId35"/>
    <p:sldId id="270" r:id="rId36"/>
    <p:sldId id="287" r:id="rId37"/>
    <p:sldId id="260" r:id="rId38"/>
    <p:sldId id="288" r:id="rId39"/>
    <p:sldId id="292" r:id="rId40"/>
    <p:sldId id="293" r:id="rId41"/>
    <p:sldId id="297" r:id="rId42"/>
    <p:sldId id="298" r:id="rId43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-1872" y="-7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BEF6-DEFE-4F2E-BF32-BA0F1596C0D3}" type="datetimeFigureOut">
              <a:rPr lang="en-US" smtClean="0"/>
              <a:pPr/>
              <a:t>2/5/2014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cnet.com/8301-13860_3-10364746-56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nackboxnyc.com/index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shared/bsp/hi/pdfs/16_09_08_bbc_box_d_hathaway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ehugger.com/sustainable-product-design/container-cafe-is-a-view-tube-on-the-olympic-site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yoav-messer-architects-econtainer-bridge-israel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sser-architects.co.il/econtainer-bridge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youtu.be/XbF-MBr0Vl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casa-oruga-shipping-container-home-snakes-across-the-andes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casa-oruga-shipping-container-home-snakes-across-the-andes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casa-oruga-shipping-container-home-snakes-across-the-ande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casa-oruga-shipping-container-home-snakes-across-the-andes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nl-architects-convert-containers-into-barneveld-noord-station-10-23-2013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nl-architects-convert-containers-into-barneveld-noord-station-10-23-2013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architecture/nl-architects-convert-containers-into-barneveld-noord-station-10-23-2013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buildings.com/buildings/cite-a-docks-student-housing-profile-578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chinarch.wordpress.com/category/shipping-container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mpire-logistics.org/wp-content/uploads/2012/11/Marc_Levinson_The_Box_How_the_Shipping_Container_Made_the_World_Smaller_and_the_World_Economy_Bigger__2006.pdf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7569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Dr Mirjana </a:t>
            </a:r>
            <a:r>
              <a:rPr lang="en-US" sz="2000" dirty="0" err="1" smtClean="0">
                <a:solidFill>
                  <a:schemeClr val="tx1"/>
                </a:solidFill>
              </a:rPr>
              <a:t>Devetakovi</a:t>
            </a:r>
            <a:r>
              <a:rPr lang="sr-Latn-RS" sz="2000" dirty="0" smtClean="0">
                <a:solidFill>
                  <a:schemeClr val="tx1"/>
                </a:solidFill>
              </a:rPr>
              <a:t>ć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sr-Latn-RS" sz="2000" dirty="0" smtClean="0">
                <a:solidFill>
                  <a:schemeClr val="tx1"/>
                </a:solidFill>
              </a:rPr>
              <a:t>Belgrade, 2014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762500"/>
            <a:ext cx="70104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Latn-RS" dirty="0" smtClean="0"/>
              <a:t>Shipping Containers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r-Latn-R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Container Architecture Examples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Latn-RS" dirty="0" smtClean="0"/>
              <a:t>Container Housing</a:t>
            </a:r>
            <a:endParaRPr kumimoji="0" lang="sr-Latn-R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r-Latn-RS" dirty="0" smtClean="0"/>
              <a:t>Resources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>
            <a:normAutofit fontScale="90000"/>
          </a:bodyPr>
          <a:lstStyle/>
          <a:p>
            <a:pPr algn="l"/>
            <a:r>
              <a:rPr lang="sr-Latn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 Architecture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2800" b="1" dirty="0" smtClean="0"/>
              <a:t>Course</a:t>
            </a:r>
            <a:r>
              <a:rPr lang="en-US" sz="2800" b="1" dirty="0" smtClean="0"/>
              <a:t>: </a:t>
            </a:r>
            <a:r>
              <a:rPr lang="sr-Latn-RS" sz="2800" b="1" dirty="0" smtClean="0"/>
              <a:t>3D Visual Communications</a:t>
            </a:r>
            <a:br>
              <a:rPr lang="sr-Latn-RS" sz="2800" b="1" dirty="0" smtClean="0"/>
            </a:br>
            <a:r>
              <a:rPr lang="sr-Latn-RS" sz="2100" b="1" dirty="0" smtClean="0"/>
              <a:t>University of Belgrade, Faculty of Architecture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92903"/>
            <a:ext cx="9144000" cy="652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841175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http://news.cnet.com/8301-13860_3-10364746-56.html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6690" y="1114743"/>
            <a:ext cx="6776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smtClean="0"/>
              <a:t>Microsoft Windy City data center, Chicago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032" y="0"/>
            <a:ext cx="9156032" cy="610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9717"/>
          <a:stretch>
            <a:fillRect/>
          </a:stretch>
        </p:blipFill>
        <p:spPr bwMode="auto">
          <a:xfrm>
            <a:off x="0" y="6087979"/>
            <a:ext cx="3675004" cy="305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r="9955"/>
          <a:stretch>
            <a:fillRect/>
          </a:stretch>
        </p:blipFill>
        <p:spPr bwMode="auto">
          <a:xfrm>
            <a:off x="3702719" y="6122570"/>
            <a:ext cx="5441281" cy="302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947" t="10526" r="3579" b="19368"/>
          <a:stretch>
            <a:fillRect/>
          </a:stretch>
        </p:blipFill>
        <p:spPr bwMode="auto">
          <a:xfrm>
            <a:off x="577516" y="1564105"/>
            <a:ext cx="8229600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6690" y="1114743"/>
            <a:ext cx="6776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smtClean="0"/>
              <a:t>Public facilities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7642"/>
            <a:ext cx="9144000" cy="68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6690" y="922239"/>
            <a:ext cx="6776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smtClean="0"/>
              <a:t>Snack Box, NYC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86741" y="8357755"/>
            <a:ext cx="4140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http://www.snackboxnyc.com/index.html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3497"/>
            <a:ext cx="9144000" cy="741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9955"/>
            <a:ext cx="9144000" cy="588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34216" y="-6594"/>
            <a:ext cx="6520977" cy="918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8458885"/>
            <a:ext cx="842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http://news.bbc.co.uk/2/shared/bsp/hi/pdfs/16_09_08_bbc_box_d_hathaway.pdf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17253"/>
          <a:stretch>
            <a:fillRect/>
          </a:stretch>
        </p:blipFill>
        <p:spPr bwMode="auto">
          <a:xfrm>
            <a:off x="5981699" y="2857498"/>
            <a:ext cx="2857501" cy="285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943100" y="5906185"/>
            <a:ext cx="701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3200" dirty="0" smtClean="0">
                <a:solidFill>
                  <a:schemeClr val="bg1"/>
                </a:solidFill>
              </a:rPr>
              <a:t>Container Architecture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(</a:t>
            </a:r>
            <a:r>
              <a:rPr lang="en-US" sz="3200" dirty="0" err="1" smtClean="0">
                <a:solidFill>
                  <a:schemeClr val="bg1"/>
                </a:solidFill>
              </a:rPr>
              <a:t>Cargotecture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sr-Latn-R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9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811" y="-64670"/>
            <a:ext cx="6296526" cy="920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40042" y="8836223"/>
            <a:ext cx="7603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http://inmaterialdesign.wordpress.com/2013/07/23/shipping-container-shops/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5478" y="8395928"/>
            <a:ext cx="4895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dirty="0" smtClean="0">
                <a:solidFill>
                  <a:schemeClr val="bg1"/>
                </a:solidFill>
              </a:rPr>
              <a:t>AETHER APPAREL Store, San Francisco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18222" b="10667"/>
          <a:stretch>
            <a:fillRect/>
          </a:stretch>
        </p:blipFill>
        <p:spPr bwMode="auto">
          <a:xfrm>
            <a:off x="1395664" y="0"/>
            <a:ext cx="6210300" cy="452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664" y="4520776"/>
            <a:ext cx="6210300" cy="462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4"/>
          <p:cNvSpPr/>
          <p:nvPr/>
        </p:nvSpPr>
        <p:spPr>
          <a:xfrm>
            <a:off x="1943100" y="5906185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Shipping Containers</a:t>
            </a:r>
            <a:endParaRPr lang="sr-Latn-R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9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624" y="0"/>
            <a:ext cx="6481376" cy="748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4128728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smtClean="0"/>
              <a:t>View Tube Café, London, 2012</a:t>
            </a:r>
            <a:endParaRPr lang="en-US" sz="2400" dirty="0" smtClean="0"/>
          </a:p>
          <a:p>
            <a:pPr fontAlgn="base"/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686050" y="8287435"/>
            <a:ext cx="64579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smtClean="0"/>
              <a:t>Container Cafe is a View Tube on the Olympic </a:t>
            </a:r>
            <a:r>
              <a:rPr lang="en-US" dirty="0" smtClean="0"/>
              <a:t>Site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www.treehugger.com/sustainable-product-design/container-cafe-is-a-view-tube-on-the-olympic-site.html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8977" y="-1"/>
            <a:ext cx="6025024" cy="401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42900" y="3576278"/>
            <a:ext cx="2552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 smtClean="0"/>
              <a:t>View Tube Café, London</a:t>
            </a:r>
            <a:endParaRPr lang="en-US" sz="2400" dirty="0" smtClean="0"/>
          </a:p>
          <a:p>
            <a:pPr fontAlgn="base"/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7050" y="4144801"/>
            <a:ext cx="6076950" cy="49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715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100028"/>
            <a:ext cx="3318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000" dirty="0" smtClean="0"/>
              <a:t>Box Office Shipping Container,</a:t>
            </a:r>
          </a:p>
          <a:p>
            <a:pPr fontAlgn="base"/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6205"/>
            <a:ext cx="9144000" cy="520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615"/>
            <a:ext cx="9144000" cy="926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7253"/>
          <a:stretch>
            <a:fillRect/>
          </a:stretch>
        </p:blipFill>
        <p:spPr bwMode="auto">
          <a:xfrm>
            <a:off x="0" y="0"/>
            <a:ext cx="9143999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av messer architects ltd: ECOntainer bridge, isra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958"/>
            <a:ext cx="9144000" cy="6271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8039785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Source of illustration: </a:t>
            </a:r>
            <a:br>
              <a:rPr lang="sr-Latn-RS" dirty="0" smtClean="0"/>
            </a:br>
            <a:r>
              <a:rPr lang="sr-Latn-RS" dirty="0" smtClean="0"/>
              <a:t>DesignBoom, </a:t>
            </a:r>
            <a:br>
              <a:rPr lang="sr-Latn-RS" dirty="0" smtClean="0"/>
            </a:br>
            <a:r>
              <a:rPr lang="sr-Latn-RS" dirty="0" smtClean="0">
                <a:hlinkClick r:id="rId3"/>
              </a:rPr>
              <a:t>http</a:t>
            </a:r>
            <a:r>
              <a:rPr lang="sr-Latn-RS" dirty="0">
                <a:hlinkClick r:id="rId3"/>
              </a:rPr>
              <a:t>://www.designboom.com/architecture/yoav-messer-architects-econtainer-bridge-israel</a:t>
            </a:r>
            <a:r>
              <a:rPr lang="sr-Latn-RS" dirty="0" smtClean="0">
                <a:hlinkClick r:id="rId3"/>
              </a:rPr>
              <a:t>/</a:t>
            </a:r>
            <a:endParaRPr lang="sr-Latn-RS" dirty="0" smtClean="0"/>
          </a:p>
          <a:p>
            <a:endParaRPr lang="sr-Latn-RS" dirty="0"/>
          </a:p>
        </p:txBody>
      </p:sp>
      <p:sp>
        <p:nvSpPr>
          <p:cNvPr id="5" name="Rectangle 4"/>
          <p:cNvSpPr/>
          <p:nvPr/>
        </p:nvSpPr>
        <p:spPr>
          <a:xfrm>
            <a:off x="152400" y="929119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err="1"/>
              <a:t>Y</a:t>
            </a:r>
            <a:r>
              <a:rPr lang="en-US" sz="2400" dirty="0" err="1" smtClean="0"/>
              <a:t>oav</a:t>
            </a:r>
            <a:r>
              <a:rPr lang="en-US" sz="2400" dirty="0" smtClean="0"/>
              <a:t> </a:t>
            </a:r>
            <a:r>
              <a:rPr lang="sr-Latn-RS" sz="2400" dirty="0" err="1" smtClean="0"/>
              <a:t>M</a:t>
            </a:r>
            <a:r>
              <a:rPr lang="en-US" sz="2400" dirty="0" err="1" smtClean="0"/>
              <a:t>esser</a:t>
            </a:r>
            <a:r>
              <a:rPr lang="en-US" sz="2400" dirty="0" smtClean="0"/>
              <a:t> </a:t>
            </a:r>
            <a:r>
              <a:rPr lang="sr-Latn-RS" sz="2400" dirty="0" smtClean="0"/>
              <a:t>A</a:t>
            </a:r>
            <a:r>
              <a:rPr lang="en-US" sz="2400" dirty="0" err="1" smtClean="0"/>
              <a:t>rchitects</a:t>
            </a:r>
            <a:r>
              <a:rPr lang="en-US" sz="2400" dirty="0" smtClean="0"/>
              <a:t> </a:t>
            </a:r>
            <a:r>
              <a:rPr lang="en-US" sz="2400" dirty="0"/>
              <a:t>ltd: </a:t>
            </a:r>
            <a:r>
              <a:rPr lang="en-US" sz="2400" dirty="0" err="1"/>
              <a:t>ECOntainer</a:t>
            </a:r>
            <a:r>
              <a:rPr lang="en-US" sz="2400" dirty="0"/>
              <a:t> bridge, </a:t>
            </a:r>
            <a:r>
              <a:rPr lang="sr-Latn-RS" sz="2400" dirty="0" err="1" smtClean="0"/>
              <a:t>I</a:t>
            </a:r>
            <a:r>
              <a:rPr lang="en-US" sz="2400" dirty="0" err="1" smtClean="0"/>
              <a:t>srael</a:t>
            </a:r>
            <a:endParaRPr lang="sr-Latn-RS" sz="2400" dirty="0"/>
          </a:p>
        </p:txBody>
      </p:sp>
    </p:spTree>
    <p:extLst>
      <p:ext uri="{BB962C8B-B14F-4D97-AF65-F5344CB8AC3E}">
        <p14:creationId xmlns="" xmlns:p14="http://schemas.microsoft.com/office/powerpoint/2010/main" val="17026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3905"/>
            <a:ext cx="9144000" cy="583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52751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3"/>
              </a:rPr>
              <a:t>http://</a:t>
            </a:r>
            <a:r>
              <a:rPr lang="sr-Latn-RS" dirty="0" smtClean="0">
                <a:hlinkClick r:id="rId3"/>
              </a:rPr>
              <a:t>www.messer-architects.co.il/econtainer-bridge.html</a:t>
            </a:r>
            <a:endParaRPr lang="sr-Latn-RS" dirty="0" smtClean="0"/>
          </a:p>
          <a:p>
            <a:r>
              <a:rPr lang="sr-Latn-RS" dirty="0">
                <a:hlinkClick r:id="rId4"/>
              </a:rPr>
              <a:t>http://</a:t>
            </a:r>
            <a:r>
              <a:rPr lang="sr-Latn-RS" dirty="0" smtClean="0">
                <a:hlinkClick r:id="rId4"/>
              </a:rPr>
              <a:t>youtu.be/XbF-MBr0Vlk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5" name="Rectangle 4"/>
          <p:cNvSpPr/>
          <p:nvPr/>
        </p:nvSpPr>
        <p:spPr>
          <a:xfrm>
            <a:off x="138951" y="1115453"/>
            <a:ext cx="6967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New Shipping Container Bridge Concept</a:t>
            </a:r>
            <a:endParaRPr lang="sr-Latn-RS" sz="3200" dirty="0"/>
          </a:p>
        </p:txBody>
      </p:sp>
    </p:spTree>
    <p:extLst>
      <p:ext uri="{BB962C8B-B14F-4D97-AF65-F5344CB8AC3E}">
        <p14:creationId xmlns="" xmlns:p14="http://schemas.microsoft.com/office/powerpoint/2010/main" val="13363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esignboom.com/wp-content/uploads/2013/07/sebastian-irararrazaval-casa-oruga-designboom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562"/>
            <a:ext cx="9144000" cy="6170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" y="970923"/>
            <a:ext cx="8208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dirty="0" smtClean="0"/>
              <a:t>C</a:t>
            </a:r>
            <a:r>
              <a:rPr lang="en-US" sz="2400" dirty="0" err="1" smtClean="0"/>
              <a:t>asa</a:t>
            </a:r>
            <a:r>
              <a:rPr lang="en-US" sz="2400" dirty="0" smtClean="0"/>
              <a:t> </a:t>
            </a:r>
            <a:r>
              <a:rPr lang="sr-Latn-RS" sz="2400" dirty="0" err="1" smtClean="0"/>
              <a:t>O</a:t>
            </a:r>
            <a:r>
              <a:rPr lang="en-US" sz="2400" dirty="0" err="1" smtClean="0"/>
              <a:t>ruga</a:t>
            </a:r>
            <a:r>
              <a:rPr lang="en-US" sz="2400" dirty="0"/>
              <a:t>: shipping container home snakes across the </a:t>
            </a:r>
            <a:r>
              <a:rPr lang="sr-Latn-RS" sz="2400" dirty="0" err="1" smtClean="0"/>
              <a:t>A</a:t>
            </a:r>
            <a:r>
              <a:rPr lang="en-US" sz="2400" dirty="0" err="1" smtClean="0"/>
              <a:t>ndes</a:t>
            </a:r>
            <a:endParaRPr lang="sr-Latn-R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sr-Latn-RS" sz="1400" dirty="0" smtClean="0"/>
              <a:t>DesignBoom, </a:t>
            </a:r>
            <a:r>
              <a:rPr lang="sr-Latn-RS" sz="1400" dirty="0"/>
              <a:t>C</a:t>
            </a:r>
            <a:r>
              <a:rPr lang="en-US" sz="1400" dirty="0" err="1"/>
              <a:t>asa</a:t>
            </a:r>
            <a:r>
              <a:rPr lang="en-US" sz="1400" dirty="0"/>
              <a:t> </a:t>
            </a:r>
            <a:r>
              <a:rPr lang="sr-Latn-RS" sz="1400" dirty="0"/>
              <a:t>O</a:t>
            </a:r>
            <a:r>
              <a:rPr lang="en-US" sz="1400" dirty="0" err="1"/>
              <a:t>ruga</a:t>
            </a:r>
            <a:r>
              <a:rPr lang="en-US" sz="1400" dirty="0"/>
              <a:t>: shipping container home snakes across the </a:t>
            </a:r>
            <a:r>
              <a:rPr lang="sr-Latn-RS" sz="1400" dirty="0"/>
              <a:t>A</a:t>
            </a:r>
            <a:r>
              <a:rPr lang="en-US" sz="1400" dirty="0" err="1" smtClean="0"/>
              <a:t>ndes</a:t>
            </a:r>
            <a:r>
              <a:rPr lang="sr-Latn-RS" sz="1400" dirty="0" smtClean="0"/>
              <a:t/>
            </a:r>
            <a:br>
              <a:rPr lang="sr-Latn-RS" sz="1400" dirty="0" smtClean="0"/>
            </a:br>
            <a:r>
              <a:rPr lang="sr-Latn-RS" sz="1400" dirty="0" smtClean="0">
                <a:hlinkClick r:id="rId3"/>
              </a:rPr>
              <a:t>http</a:t>
            </a:r>
            <a:r>
              <a:rPr lang="sr-Latn-RS" sz="1400" dirty="0">
                <a:hlinkClick r:id="rId3"/>
              </a:rPr>
              <a:t>://www.designboom.com/architecture/casa-oruga-shipping-container-home-snakes-across-the-andes</a:t>
            </a:r>
            <a:r>
              <a:rPr lang="sr-Latn-RS" sz="14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</p:spTree>
    <p:extLst>
      <p:ext uri="{BB962C8B-B14F-4D97-AF65-F5344CB8AC3E}">
        <p14:creationId xmlns="" xmlns:p14="http://schemas.microsoft.com/office/powerpoint/2010/main" val="3523593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esignboom.com/wp-content/uploads/2013/07/sebastian-irararrazaval-casa-oruga-designboom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162"/>
            <a:ext cx="9158246" cy="6180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sr-Latn-RS" sz="1400" dirty="0" smtClean="0"/>
              <a:t>DesignBoom, </a:t>
            </a:r>
            <a:r>
              <a:rPr lang="sr-Latn-RS" sz="1400" dirty="0"/>
              <a:t>C</a:t>
            </a:r>
            <a:r>
              <a:rPr lang="en-US" sz="1400" dirty="0" err="1"/>
              <a:t>asa</a:t>
            </a:r>
            <a:r>
              <a:rPr lang="en-US" sz="1400" dirty="0"/>
              <a:t> </a:t>
            </a:r>
            <a:r>
              <a:rPr lang="sr-Latn-RS" sz="1400" dirty="0"/>
              <a:t>O</a:t>
            </a:r>
            <a:r>
              <a:rPr lang="en-US" sz="1400" dirty="0" err="1"/>
              <a:t>ruga</a:t>
            </a:r>
            <a:r>
              <a:rPr lang="en-US" sz="1400" dirty="0"/>
              <a:t>: shipping container home snakes across the </a:t>
            </a:r>
            <a:r>
              <a:rPr lang="sr-Latn-RS" sz="1400" dirty="0"/>
              <a:t>A</a:t>
            </a:r>
            <a:r>
              <a:rPr lang="en-US" sz="1400" dirty="0" err="1" smtClean="0"/>
              <a:t>ndes</a:t>
            </a:r>
            <a:r>
              <a:rPr lang="sr-Latn-RS" sz="1400" dirty="0" smtClean="0"/>
              <a:t/>
            </a:r>
            <a:br>
              <a:rPr lang="sr-Latn-RS" sz="1400" dirty="0" smtClean="0"/>
            </a:br>
            <a:r>
              <a:rPr lang="sr-Latn-RS" sz="1400" dirty="0" smtClean="0">
                <a:hlinkClick r:id="rId3"/>
              </a:rPr>
              <a:t>http</a:t>
            </a:r>
            <a:r>
              <a:rPr lang="sr-Latn-RS" sz="1400" dirty="0">
                <a:hlinkClick r:id="rId3"/>
              </a:rPr>
              <a:t>://www.designboom.com/architecture/casa-oruga-shipping-container-home-snakes-across-the-andes</a:t>
            </a:r>
            <a:r>
              <a:rPr lang="sr-Latn-RS" sz="14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</p:spTree>
    <p:extLst>
      <p:ext uri="{BB962C8B-B14F-4D97-AF65-F5344CB8AC3E}">
        <p14:creationId xmlns="" xmlns:p14="http://schemas.microsoft.com/office/powerpoint/2010/main" val="309485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designboom.com/wp-content/uploads/2013/07/sebastian-irararrazaval-casa-oruga-designboom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2"/>
            <a:ext cx="9144000" cy="6103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sr-Latn-RS" sz="1400" dirty="0" smtClean="0"/>
              <a:t>DesignBoom, </a:t>
            </a:r>
            <a:r>
              <a:rPr lang="sr-Latn-RS" sz="1400" dirty="0"/>
              <a:t>C</a:t>
            </a:r>
            <a:r>
              <a:rPr lang="en-US" sz="1400" dirty="0" err="1"/>
              <a:t>asa</a:t>
            </a:r>
            <a:r>
              <a:rPr lang="en-US" sz="1400" dirty="0"/>
              <a:t> </a:t>
            </a:r>
            <a:r>
              <a:rPr lang="sr-Latn-RS" sz="1400" dirty="0"/>
              <a:t>O</a:t>
            </a:r>
            <a:r>
              <a:rPr lang="en-US" sz="1400" dirty="0" err="1"/>
              <a:t>ruga</a:t>
            </a:r>
            <a:r>
              <a:rPr lang="en-US" sz="1400" dirty="0"/>
              <a:t>: shipping container home snakes across the </a:t>
            </a:r>
            <a:r>
              <a:rPr lang="sr-Latn-RS" sz="1400" dirty="0"/>
              <a:t>A</a:t>
            </a:r>
            <a:r>
              <a:rPr lang="en-US" sz="1400" dirty="0" err="1" smtClean="0"/>
              <a:t>ndes</a:t>
            </a:r>
            <a:r>
              <a:rPr lang="sr-Latn-RS" sz="1400" dirty="0" smtClean="0"/>
              <a:t/>
            </a:r>
            <a:br>
              <a:rPr lang="sr-Latn-RS" sz="1400" dirty="0" smtClean="0"/>
            </a:br>
            <a:r>
              <a:rPr lang="sr-Latn-RS" sz="1400" dirty="0" smtClean="0">
                <a:hlinkClick r:id="rId3"/>
              </a:rPr>
              <a:t>http</a:t>
            </a:r>
            <a:r>
              <a:rPr lang="sr-Latn-RS" sz="1400" dirty="0">
                <a:hlinkClick r:id="rId3"/>
              </a:rPr>
              <a:t>://www.designboom.com/architecture/casa-oruga-shipping-container-home-snakes-across-the-andes</a:t>
            </a:r>
            <a:r>
              <a:rPr lang="sr-Latn-RS" sz="14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</p:spTree>
    <p:extLst>
      <p:ext uri="{BB962C8B-B14F-4D97-AF65-F5344CB8AC3E}">
        <p14:creationId xmlns="" xmlns:p14="http://schemas.microsoft.com/office/powerpoint/2010/main" val="1539575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1595"/>
            <a:ext cx="9144000" cy="648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808807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Shipping Containers</a:t>
            </a:r>
            <a:endParaRPr lang="sr-Latn-R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designboom.com/wp-content/uploads/2013/07/sebastian-irararrazaval-casa-oruga-designboom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32"/>
            <a:ext cx="9144000" cy="6785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sr-Latn-RS" sz="1400" dirty="0" smtClean="0"/>
              <a:t>DesignBoom, </a:t>
            </a:r>
            <a:r>
              <a:rPr lang="sr-Latn-RS" sz="1400" dirty="0"/>
              <a:t>C</a:t>
            </a:r>
            <a:r>
              <a:rPr lang="en-US" sz="1400" dirty="0" err="1"/>
              <a:t>asa</a:t>
            </a:r>
            <a:r>
              <a:rPr lang="en-US" sz="1400" dirty="0"/>
              <a:t> </a:t>
            </a:r>
            <a:r>
              <a:rPr lang="sr-Latn-RS" sz="1400" dirty="0"/>
              <a:t>O</a:t>
            </a:r>
            <a:r>
              <a:rPr lang="en-US" sz="1400" dirty="0" err="1"/>
              <a:t>ruga</a:t>
            </a:r>
            <a:r>
              <a:rPr lang="en-US" sz="1400" dirty="0"/>
              <a:t>: shipping container home snakes across the </a:t>
            </a:r>
            <a:r>
              <a:rPr lang="sr-Latn-RS" sz="1400" dirty="0"/>
              <a:t>A</a:t>
            </a:r>
            <a:r>
              <a:rPr lang="en-US" sz="1400" dirty="0" err="1" smtClean="0"/>
              <a:t>ndes</a:t>
            </a:r>
            <a:r>
              <a:rPr lang="sr-Latn-RS" sz="1400" dirty="0" smtClean="0"/>
              <a:t/>
            </a:r>
            <a:br>
              <a:rPr lang="sr-Latn-RS" sz="1400" dirty="0" smtClean="0"/>
            </a:br>
            <a:r>
              <a:rPr lang="sr-Latn-RS" sz="1400" dirty="0" smtClean="0">
                <a:hlinkClick r:id="rId3"/>
              </a:rPr>
              <a:t>http</a:t>
            </a:r>
            <a:r>
              <a:rPr lang="sr-Latn-RS" sz="1400" dirty="0">
                <a:hlinkClick r:id="rId3"/>
              </a:rPr>
              <a:t>://www.designboom.com/architecture/casa-oruga-shipping-container-home-snakes-across-the-andes</a:t>
            </a:r>
            <a:r>
              <a:rPr lang="sr-Latn-RS" sz="14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</p:spTree>
    <p:extLst>
      <p:ext uri="{BB962C8B-B14F-4D97-AF65-F5344CB8AC3E}">
        <p14:creationId xmlns="" xmlns:p14="http://schemas.microsoft.com/office/powerpoint/2010/main" val="3388210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signboom.com/wp-content/gallery/casa-oruga-by-sebastian-irarrazaval/sebastian-irararrazaval-casa-oruga-designboomgallery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8"/>
          <a:stretch/>
        </p:blipFill>
        <p:spPr bwMode="auto">
          <a:xfrm>
            <a:off x="4096417" y="4400550"/>
            <a:ext cx="5047583" cy="4743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0"/>
            <a:ext cx="4457700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r-Latn-RS" sz="2000" b="1" dirty="0" smtClean="0"/>
          </a:p>
          <a:p>
            <a:r>
              <a:rPr lang="sr-Latn-RS" sz="2000" b="1" dirty="0" smtClean="0"/>
              <a:t>project </a:t>
            </a:r>
            <a:r>
              <a:rPr lang="sr-Latn-RS" sz="2000" b="1" dirty="0"/>
              <a:t>info</a:t>
            </a:r>
            <a:r>
              <a:rPr lang="sr-Latn-RS" sz="2000" b="1" dirty="0" smtClean="0"/>
              <a:t>:</a:t>
            </a:r>
            <a:r>
              <a:rPr lang="sr-Latn-RS" sz="2000" dirty="0"/>
              <a:t> </a:t>
            </a:r>
          </a:p>
          <a:p>
            <a:r>
              <a:rPr lang="sr-Latn-RS" sz="2000" dirty="0"/>
              <a:t> </a:t>
            </a:r>
          </a:p>
          <a:p>
            <a:r>
              <a:rPr lang="sr-Latn-RS" sz="2000" b="1" dirty="0"/>
              <a:t>name of the project :</a:t>
            </a:r>
            <a:r>
              <a:rPr lang="sr-Latn-RS" sz="2000" dirty="0"/>
              <a:t> casa oruga /caterpillar house</a:t>
            </a:r>
            <a:br>
              <a:rPr lang="sr-Latn-RS" sz="2000" dirty="0"/>
            </a:br>
            <a:endParaRPr lang="sr-Latn-RS" sz="2000" dirty="0" smtClean="0"/>
          </a:p>
          <a:p>
            <a:r>
              <a:rPr lang="sr-Latn-RS" sz="2000" b="1" dirty="0" smtClean="0"/>
              <a:t>architect</a:t>
            </a:r>
            <a:r>
              <a:rPr lang="sr-Latn-RS" sz="2000" b="1" dirty="0"/>
              <a:t>:</a:t>
            </a:r>
            <a:r>
              <a:rPr lang="sr-Latn-RS" sz="2000" dirty="0"/>
              <a:t> sebastián irarrázaval delpiano</a:t>
            </a:r>
            <a:br>
              <a:rPr lang="sr-Latn-RS" sz="2000" dirty="0"/>
            </a:br>
            <a:r>
              <a:rPr lang="sr-Latn-RS" sz="2000" b="1" dirty="0" smtClean="0"/>
              <a:t>associated </a:t>
            </a:r>
            <a:r>
              <a:rPr lang="sr-Latn-RS" sz="2000" b="1" dirty="0"/>
              <a:t>architect:</a:t>
            </a:r>
            <a:r>
              <a:rPr lang="sr-Latn-RS" sz="2000" dirty="0"/>
              <a:t> erick caro</a:t>
            </a:r>
            <a:br>
              <a:rPr lang="sr-Latn-RS" sz="2000" dirty="0"/>
            </a:br>
            <a:endParaRPr lang="sr-Latn-RS" sz="2000" dirty="0" smtClean="0"/>
          </a:p>
          <a:p>
            <a:r>
              <a:rPr lang="sr-Latn-RS" sz="2000" b="1" dirty="0" smtClean="0"/>
              <a:t>client</a:t>
            </a:r>
            <a:r>
              <a:rPr lang="sr-Latn-RS" sz="2000" b="1" dirty="0"/>
              <a:t>:</a:t>
            </a:r>
            <a:r>
              <a:rPr lang="sr-Latn-RS" sz="2000" dirty="0"/>
              <a:t> ricardo bezanilla</a:t>
            </a:r>
            <a:br>
              <a:rPr lang="sr-Latn-RS" sz="2000" dirty="0"/>
            </a:br>
            <a:r>
              <a:rPr lang="sr-Latn-RS" sz="2000" b="1" dirty="0" smtClean="0"/>
              <a:t>location</a:t>
            </a:r>
            <a:r>
              <a:rPr lang="sr-Latn-RS" sz="2000" b="1" dirty="0"/>
              <a:t>:</a:t>
            </a:r>
            <a:r>
              <a:rPr lang="sr-Latn-RS" sz="2000" dirty="0"/>
              <a:t> los trapenses , lo barnechea, santiago de chile</a:t>
            </a:r>
            <a:br>
              <a:rPr lang="sr-Latn-RS" sz="2000" dirty="0"/>
            </a:br>
            <a:endParaRPr lang="sr-Latn-RS" sz="2000" dirty="0" smtClean="0"/>
          </a:p>
          <a:p>
            <a:r>
              <a:rPr lang="sr-Latn-RS" sz="2000" b="1" dirty="0" smtClean="0"/>
              <a:t>structural </a:t>
            </a:r>
            <a:r>
              <a:rPr lang="sr-Latn-RS" sz="2000" b="1" dirty="0"/>
              <a:t>engineer:</a:t>
            </a:r>
            <a:r>
              <a:rPr lang="sr-Latn-RS" sz="2000" dirty="0"/>
              <a:t> pedro bartolomé</a:t>
            </a:r>
            <a:br>
              <a:rPr lang="sr-Latn-RS" sz="2000" dirty="0"/>
            </a:br>
            <a:r>
              <a:rPr lang="sr-Latn-RS" sz="2000" b="1" dirty="0" smtClean="0"/>
              <a:t>construction</a:t>
            </a:r>
            <a:r>
              <a:rPr lang="sr-Latn-RS" sz="2000" b="1" dirty="0"/>
              <a:t>:</a:t>
            </a:r>
            <a:r>
              <a:rPr lang="sr-Latn-RS" sz="2000" dirty="0"/>
              <a:t> sebastián irarrázaval arquitectos</a:t>
            </a:r>
            <a:br>
              <a:rPr lang="sr-Latn-RS" sz="2000" dirty="0"/>
            </a:br>
            <a:r>
              <a:rPr lang="sr-Latn-RS" sz="2000" b="1" dirty="0" smtClean="0"/>
              <a:t>site </a:t>
            </a:r>
            <a:r>
              <a:rPr lang="sr-Latn-RS" sz="2000" b="1" dirty="0"/>
              <a:t>supervision:</a:t>
            </a:r>
            <a:r>
              <a:rPr lang="sr-Latn-RS" sz="2000" dirty="0"/>
              <a:t> ricardo carril</a:t>
            </a:r>
            <a:br>
              <a:rPr lang="sr-Latn-RS" sz="2000" dirty="0"/>
            </a:br>
            <a:endParaRPr lang="sr-Latn-RS" sz="2000" dirty="0" smtClean="0"/>
          </a:p>
          <a:p>
            <a:r>
              <a:rPr lang="sr-Latn-RS" sz="2000" b="1" dirty="0" smtClean="0"/>
              <a:t>materials</a:t>
            </a:r>
            <a:r>
              <a:rPr lang="sr-Latn-RS" sz="2000" b="1" dirty="0"/>
              <a:t>:</a:t>
            </a:r>
            <a:r>
              <a:rPr lang="sr-Latn-RS" sz="2000" dirty="0"/>
              <a:t> </a:t>
            </a:r>
            <a:endParaRPr lang="sr-Latn-RS" sz="2000" dirty="0" smtClean="0"/>
          </a:p>
          <a:p>
            <a:r>
              <a:rPr lang="sr-Latn-RS" sz="2000" b="1" dirty="0" smtClean="0">
                <a:solidFill>
                  <a:schemeClr val="accent1"/>
                </a:solidFill>
              </a:rPr>
              <a:t>5 </a:t>
            </a:r>
            <a:r>
              <a:rPr lang="sr-Latn-RS" sz="2000" b="1" dirty="0">
                <a:solidFill>
                  <a:schemeClr val="accent1"/>
                </a:solidFill>
              </a:rPr>
              <a:t>x </a:t>
            </a:r>
            <a:r>
              <a:rPr lang="sr-Latn-RS" sz="2000" b="1" dirty="0" smtClean="0">
                <a:solidFill>
                  <a:schemeClr val="accent1"/>
                </a:solidFill>
              </a:rPr>
              <a:t>40“standard </a:t>
            </a:r>
            <a:r>
              <a:rPr lang="sr-Latn-RS" sz="2000" b="1" dirty="0">
                <a:solidFill>
                  <a:schemeClr val="accent1"/>
                </a:solidFill>
              </a:rPr>
              <a:t>shiping containers, </a:t>
            </a:r>
            <a:endParaRPr lang="sr-Latn-RS" sz="2000" b="1" dirty="0" smtClean="0">
              <a:solidFill>
                <a:schemeClr val="accent1"/>
              </a:solidFill>
            </a:endParaRPr>
          </a:p>
          <a:p>
            <a:r>
              <a:rPr lang="sr-Latn-RS" sz="2000" b="1" dirty="0" smtClean="0">
                <a:solidFill>
                  <a:schemeClr val="accent1"/>
                </a:solidFill>
              </a:rPr>
              <a:t>6 </a:t>
            </a:r>
            <a:r>
              <a:rPr lang="sr-Latn-RS" sz="2000" b="1" dirty="0">
                <a:solidFill>
                  <a:schemeClr val="accent1"/>
                </a:solidFill>
              </a:rPr>
              <a:t>x </a:t>
            </a:r>
            <a:r>
              <a:rPr lang="sr-Latn-RS" sz="2000" b="1" dirty="0" smtClean="0">
                <a:solidFill>
                  <a:schemeClr val="accent1"/>
                </a:solidFill>
              </a:rPr>
              <a:t>20“standard </a:t>
            </a:r>
            <a:r>
              <a:rPr lang="sr-Latn-RS" sz="2000" b="1" dirty="0">
                <a:solidFill>
                  <a:schemeClr val="accent1"/>
                </a:solidFill>
              </a:rPr>
              <a:t>shiping containers and </a:t>
            </a:r>
            <a:endParaRPr lang="sr-Latn-RS" sz="2000" b="1" dirty="0" smtClean="0">
              <a:solidFill>
                <a:schemeClr val="accent1"/>
              </a:solidFill>
            </a:endParaRPr>
          </a:p>
          <a:p>
            <a:r>
              <a:rPr lang="sr-Latn-RS" sz="2000" b="1" dirty="0" smtClean="0">
                <a:solidFill>
                  <a:schemeClr val="accent1"/>
                </a:solidFill>
              </a:rPr>
              <a:t>1 </a:t>
            </a:r>
            <a:r>
              <a:rPr lang="sr-Latn-RS" sz="2000" b="1" dirty="0">
                <a:solidFill>
                  <a:schemeClr val="accent1"/>
                </a:solidFill>
              </a:rPr>
              <a:t>x </a:t>
            </a:r>
            <a:r>
              <a:rPr lang="sr-Latn-RS" sz="2000" b="1" dirty="0" smtClean="0">
                <a:solidFill>
                  <a:schemeClr val="accent1"/>
                </a:solidFill>
              </a:rPr>
              <a:t>40“ </a:t>
            </a:r>
            <a:r>
              <a:rPr lang="sr-Latn-RS" sz="2000" b="1" dirty="0">
                <a:solidFill>
                  <a:schemeClr val="accent1"/>
                </a:solidFill>
              </a:rPr>
              <a:t>open top shiping </a:t>
            </a:r>
            <a:r>
              <a:rPr lang="sr-Latn-RS" sz="2000" b="1" dirty="0" smtClean="0">
                <a:solidFill>
                  <a:schemeClr val="accent1"/>
                </a:solidFill>
              </a:rPr>
              <a:t>container,</a:t>
            </a:r>
            <a:r>
              <a:rPr lang="sr-Latn-RS" sz="2000" dirty="0">
                <a:solidFill>
                  <a:schemeClr val="accent1"/>
                </a:solidFill>
              </a:rPr>
              <a:t>  </a:t>
            </a:r>
            <a:endParaRPr lang="sr-Latn-RS" sz="2000" dirty="0" smtClean="0">
              <a:solidFill>
                <a:schemeClr val="accent1"/>
              </a:solidFill>
            </a:endParaRPr>
          </a:p>
          <a:p>
            <a:r>
              <a:rPr lang="sr-Latn-RS" sz="2000" dirty="0" smtClean="0"/>
              <a:t>steel </a:t>
            </a:r>
            <a:r>
              <a:rPr lang="sr-Latn-RS" sz="2000" dirty="0"/>
              <a:t>plates , concrete retaining walls, and gypsum board , tymber wood</a:t>
            </a:r>
            <a:br>
              <a:rPr lang="sr-Latn-RS" sz="2000" dirty="0"/>
            </a:br>
            <a:endParaRPr lang="sr-Latn-RS" sz="2000" dirty="0" smtClean="0"/>
          </a:p>
          <a:p>
            <a:r>
              <a:rPr lang="sr-Latn-RS" sz="2000" b="1" dirty="0" smtClean="0"/>
              <a:t>site </a:t>
            </a:r>
            <a:r>
              <a:rPr lang="sr-Latn-RS" sz="2000" b="1" dirty="0"/>
              <a:t>area:</a:t>
            </a:r>
            <a:r>
              <a:rPr lang="sr-Latn-RS" sz="2000" dirty="0"/>
              <a:t> 900 mt2</a:t>
            </a:r>
            <a:br>
              <a:rPr lang="sr-Latn-RS" sz="2000" dirty="0"/>
            </a:br>
            <a:endParaRPr lang="sr-Latn-RS" sz="2000" dirty="0" smtClean="0"/>
          </a:p>
          <a:p>
            <a:r>
              <a:rPr lang="sr-Latn-RS" sz="2000" b="1" dirty="0" smtClean="0"/>
              <a:t>gross </a:t>
            </a:r>
            <a:r>
              <a:rPr lang="sr-Latn-RS" sz="2000" b="1" dirty="0"/>
              <a:t>built area:</a:t>
            </a:r>
            <a:r>
              <a:rPr lang="sr-Latn-RS" sz="2000" dirty="0"/>
              <a:t> 350 m2</a:t>
            </a:r>
            <a:endParaRPr lang="sr-Latn-RS" sz="2000" dirty="0"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5203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designboom.com/wp-content/gallery/casa-oruga-by-sebastian-irarrazaval/sebastian-irararrazaval-casa-oruga-designboomgallery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08"/>
          <a:stretch/>
        </p:blipFill>
        <p:spPr bwMode="auto">
          <a:xfrm>
            <a:off x="0" y="379505"/>
            <a:ext cx="9144000" cy="8593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0507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L architects convert containers into barneveld noord s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2"/>
            <a:ext cx="9142444" cy="6091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en-US" sz="1400" dirty="0"/>
              <a:t>NL architects convert containers into </a:t>
            </a:r>
            <a:r>
              <a:rPr lang="en-US" sz="1400" dirty="0" err="1"/>
              <a:t>barneveld</a:t>
            </a:r>
            <a:r>
              <a:rPr lang="en-US" sz="1400" dirty="0"/>
              <a:t> </a:t>
            </a:r>
            <a:r>
              <a:rPr lang="en-US" sz="1400" dirty="0" err="1"/>
              <a:t>noord</a:t>
            </a:r>
            <a:r>
              <a:rPr lang="en-US" sz="1400" dirty="0"/>
              <a:t> station</a:t>
            </a:r>
            <a:r>
              <a:rPr lang="sr-Latn-RS" sz="1400" dirty="0"/>
              <a:t/>
            </a:r>
            <a:br>
              <a:rPr lang="sr-Latn-RS" sz="1400" dirty="0"/>
            </a:br>
            <a:r>
              <a:rPr lang="sr-Latn-RS" sz="1300" dirty="0">
                <a:hlinkClick r:id="rId3"/>
              </a:rPr>
              <a:t>http://www.designboom.com/architecture/nl-architects-convert-containers-into-barneveld-noord-station-10-23-2013</a:t>
            </a:r>
            <a:r>
              <a:rPr lang="sr-Latn-RS" sz="13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  <p:sp>
        <p:nvSpPr>
          <p:cNvPr id="4" name="Rectangle 3"/>
          <p:cNvSpPr/>
          <p:nvPr/>
        </p:nvSpPr>
        <p:spPr>
          <a:xfrm>
            <a:off x="-780" y="754776"/>
            <a:ext cx="6603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err="1"/>
              <a:t>B</a:t>
            </a:r>
            <a:r>
              <a:rPr lang="en-US" sz="2400" b="1" dirty="0" err="1" smtClean="0"/>
              <a:t>arneveld</a:t>
            </a:r>
            <a:r>
              <a:rPr lang="en-US" sz="2400" b="1" dirty="0" smtClean="0"/>
              <a:t> </a:t>
            </a:r>
            <a:r>
              <a:rPr lang="sr-Latn-RS" sz="2400" b="1" dirty="0" err="1" smtClean="0"/>
              <a:t>N</a:t>
            </a:r>
            <a:r>
              <a:rPr lang="en-US" sz="2400" b="1" dirty="0" err="1" smtClean="0"/>
              <a:t>oord</a:t>
            </a:r>
            <a:r>
              <a:rPr lang="en-US" sz="2400" b="1" dirty="0" smtClean="0"/>
              <a:t> </a:t>
            </a:r>
            <a:r>
              <a:rPr lang="sr-Latn-RS" sz="2400" b="1" dirty="0" smtClean="0"/>
              <a:t>B</a:t>
            </a:r>
            <a:r>
              <a:rPr lang="en-US" sz="2400" b="1" dirty="0" smtClean="0"/>
              <a:t>us </a:t>
            </a:r>
            <a:r>
              <a:rPr lang="sr-Latn-RS" sz="2400" b="1" dirty="0" smtClean="0"/>
              <a:t>S</a:t>
            </a:r>
            <a:r>
              <a:rPr lang="en-US" sz="2400" b="1" dirty="0" err="1" smtClean="0"/>
              <a:t>tation</a:t>
            </a:r>
            <a:r>
              <a:rPr lang="sr-Latn-RS" sz="2400" b="1" dirty="0" smtClean="0"/>
              <a:t>, </a:t>
            </a:r>
            <a:r>
              <a:rPr lang="en-US" sz="2400" b="1" dirty="0" smtClean="0"/>
              <a:t>the Netherlands</a:t>
            </a:r>
            <a:r>
              <a:rPr lang="sr-Latn-RS" b="1" dirty="0" smtClean="0"/>
              <a:t/>
            </a:r>
            <a:br>
              <a:rPr lang="sr-Latn-RS" b="1" dirty="0" smtClean="0"/>
            </a:br>
            <a:r>
              <a:rPr lang="en-US" dirty="0" smtClean="0"/>
              <a:t>‘designed </a:t>
            </a:r>
            <a:r>
              <a:rPr lang="en-US" dirty="0"/>
              <a:t>to improve the waiting </a:t>
            </a:r>
            <a:r>
              <a:rPr lang="en-US" dirty="0" smtClean="0"/>
              <a:t>experience’, NL Architects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1309449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designboom.com/wp-content/uploads/2013/10/nl-architects-barneveld-noord-station-designboom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297"/>
            <a:ext cx="9144000" cy="60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en-US" sz="1400" dirty="0"/>
              <a:t>NL architects convert containers into </a:t>
            </a:r>
            <a:r>
              <a:rPr lang="en-US" sz="1400" dirty="0" err="1"/>
              <a:t>barneveld</a:t>
            </a:r>
            <a:r>
              <a:rPr lang="en-US" sz="1400" dirty="0"/>
              <a:t> </a:t>
            </a:r>
            <a:r>
              <a:rPr lang="en-US" sz="1400" dirty="0" err="1"/>
              <a:t>noord</a:t>
            </a:r>
            <a:r>
              <a:rPr lang="en-US" sz="1400" dirty="0"/>
              <a:t> station</a:t>
            </a:r>
            <a:r>
              <a:rPr lang="sr-Latn-RS" sz="1400" dirty="0"/>
              <a:t/>
            </a:r>
            <a:br>
              <a:rPr lang="sr-Latn-RS" sz="1400" dirty="0"/>
            </a:br>
            <a:r>
              <a:rPr lang="sr-Latn-RS" sz="1300" dirty="0">
                <a:hlinkClick r:id="rId3"/>
              </a:rPr>
              <a:t>http://www.designboom.com/architecture/nl-architects-convert-containers-into-barneveld-noord-station-10-23-2013</a:t>
            </a:r>
            <a:r>
              <a:rPr lang="sr-Latn-RS" sz="13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  <p:sp>
        <p:nvSpPr>
          <p:cNvPr id="6" name="Rectangle 5"/>
          <p:cNvSpPr/>
          <p:nvPr/>
        </p:nvSpPr>
        <p:spPr>
          <a:xfrm>
            <a:off x="-780" y="754776"/>
            <a:ext cx="6603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err="1"/>
              <a:t>B</a:t>
            </a:r>
            <a:r>
              <a:rPr lang="en-US" sz="2400" b="1" dirty="0" err="1" smtClean="0"/>
              <a:t>arneveld</a:t>
            </a:r>
            <a:r>
              <a:rPr lang="en-US" sz="2400" b="1" dirty="0" smtClean="0"/>
              <a:t> </a:t>
            </a:r>
            <a:r>
              <a:rPr lang="sr-Latn-RS" sz="2400" b="1" dirty="0" err="1" smtClean="0"/>
              <a:t>N</a:t>
            </a:r>
            <a:r>
              <a:rPr lang="en-US" sz="2400" b="1" dirty="0" err="1" smtClean="0"/>
              <a:t>oord</a:t>
            </a:r>
            <a:r>
              <a:rPr lang="en-US" sz="2400" b="1" dirty="0" smtClean="0"/>
              <a:t> </a:t>
            </a:r>
            <a:r>
              <a:rPr lang="sr-Latn-RS" sz="2400" b="1" dirty="0" smtClean="0"/>
              <a:t>B</a:t>
            </a:r>
            <a:r>
              <a:rPr lang="en-US" sz="2400" b="1" dirty="0" smtClean="0"/>
              <a:t>us </a:t>
            </a:r>
            <a:r>
              <a:rPr lang="sr-Latn-RS" sz="2400" b="1" dirty="0" smtClean="0"/>
              <a:t>S</a:t>
            </a:r>
            <a:r>
              <a:rPr lang="en-US" sz="2400" b="1" dirty="0" err="1" smtClean="0"/>
              <a:t>tation</a:t>
            </a:r>
            <a:r>
              <a:rPr lang="sr-Latn-RS" sz="2400" b="1" dirty="0" smtClean="0"/>
              <a:t>, </a:t>
            </a:r>
            <a:r>
              <a:rPr lang="en-US" sz="2400" b="1" dirty="0" smtClean="0"/>
              <a:t>the Netherlands</a:t>
            </a:r>
            <a:r>
              <a:rPr lang="sr-Latn-RS" b="1" dirty="0" smtClean="0"/>
              <a:t/>
            </a:r>
            <a:br>
              <a:rPr lang="sr-Latn-RS" b="1" dirty="0" smtClean="0"/>
            </a:br>
            <a:r>
              <a:rPr lang="en-US" dirty="0" smtClean="0"/>
              <a:t>‘designed </a:t>
            </a:r>
            <a:r>
              <a:rPr lang="en-US" dirty="0"/>
              <a:t>to improve the waiting </a:t>
            </a:r>
            <a:r>
              <a:rPr lang="en-US" dirty="0" smtClean="0"/>
              <a:t>experience’, NL Architects</a:t>
            </a:r>
            <a:endParaRPr lang="sr-Latn-RS" dirty="0"/>
          </a:p>
        </p:txBody>
      </p:sp>
    </p:spTree>
    <p:extLst>
      <p:ext uri="{BB962C8B-B14F-4D97-AF65-F5344CB8AC3E}">
        <p14:creationId xmlns="" xmlns:p14="http://schemas.microsoft.com/office/powerpoint/2010/main" val="846264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designboom.com/wp-content/uploads/2013/10/nl-architects-barneveld-noord-station-designboom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058"/>
            <a:ext cx="9144000" cy="60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79949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400" dirty="0" smtClean="0"/>
              <a:t>Source of illustration:</a:t>
            </a:r>
          </a:p>
          <a:p>
            <a:r>
              <a:rPr lang="en-US" sz="1400" dirty="0"/>
              <a:t>NL architects convert containers into </a:t>
            </a:r>
            <a:r>
              <a:rPr lang="en-US" sz="1400" dirty="0" err="1"/>
              <a:t>barneveld</a:t>
            </a:r>
            <a:r>
              <a:rPr lang="en-US" sz="1400" dirty="0"/>
              <a:t> </a:t>
            </a:r>
            <a:r>
              <a:rPr lang="en-US" sz="1400" dirty="0" err="1"/>
              <a:t>noord</a:t>
            </a:r>
            <a:r>
              <a:rPr lang="en-US" sz="1400" dirty="0"/>
              <a:t> station</a:t>
            </a:r>
            <a:r>
              <a:rPr lang="sr-Latn-RS" sz="1400" dirty="0"/>
              <a:t/>
            </a:r>
            <a:br>
              <a:rPr lang="sr-Latn-RS" sz="1400" dirty="0"/>
            </a:br>
            <a:r>
              <a:rPr lang="sr-Latn-RS" sz="1300" dirty="0">
                <a:hlinkClick r:id="rId3"/>
              </a:rPr>
              <a:t>http://www.designboom.com/architecture/nl-architects-convert-containers-into-barneveld-noord-station-10-23-2013</a:t>
            </a:r>
            <a:r>
              <a:rPr lang="sr-Latn-RS" sz="1300" dirty="0" smtClean="0">
                <a:hlinkClick r:id="rId3"/>
              </a:rPr>
              <a:t>/</a:t>
            </a:r>
            <a:r>
              <a:rPr lang="sr-Latn-RS" sz="1400" dirty="0" smtClean="0"/>
              <a:t> (Jan. 2014)</a:t>
            </a:r>
          </a:p>
          <a:p>
            <a:endParaRPr lang="sr-Latn-RS" sz="1400" dirty="0"/>
          </a:p>
        </p:txBody>
      </p:sp>
      <p:sp>
        <p:nvSpPr>
          <p:cNvPr id="6" name="Rectangle 5"/>
          <p:cNvSpPr/>
          <p:nvPr/>
        </p:nvSpPr>
        <p:spPr>
          <a:xfrm>
            <a:off x="-780" y="660180"/>
            <a:ext cx="66034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err="1"/>
              <a:t>B</a:t>
            </a:r>
            <a:r>
              <a:rPr lang="en-US" sz="2400" b="1" dirty="0" err="1" smtClean="0"/>
              <a:t>arneveld</a:t>
            </a:r>
            <a:r>
              <a:rPr lang="en-US" sz="2400" b="1" dirty="0" smtClean="0"/>
              <a:t> </a:t>
            </a:r>
            <a:r>
              <a:rPr lang="sr-Latn-RS" sz="2400" b="1" dirty="0" err="1" smtClean="0"/>
              <a:t>N</a:t>
            </a:r>
            <a:r>
              <a:rPr lang="en-US" sz="2400" b="1" dirty="0" err="1" smtClean="0"/>
              <a:t>oord</a:t>
            </a:r>
            <a:r>
              <a:rPr lang="en-US" sz="2400" b="1" dirty="0" smtClean="0"/>
              <a:t> </a:t>
            </a:r>
            <a:r>
              <a:rPr lang="sr-Latn-RS" sz="2400" b="1" dirty="0" smtClean="0"/>
              <a:t>B</a:t>
            </a:r>
            <a:r>
              <a:rPr lang="en-US" sz="2400" b="1" dirty="0" smtClean="0"/>
              <a:t>us </a:t>
            </a:r>
            <a:r>
              <a:rPr lang="sr-Latn-RS" sz="2400" b="1" dirty="0" smtClean="0"/>
              <a:t>S</a:t>
            </a:r>
            <a:r>
              <a:rPr lang="en-US" sz="2400" b="1" dirty="0" err="1" smtClean="0"/>
              <a:t>tation</a:t>
            </a:r>
            <a:r>
              <a:rPr lang="sr-Latn-RS" sz="2400" b="1" dirty="0" smtClean="0"/>
              <a:t>, </a:t>
            </a:r>
            <a:r>
              <a:rPr lang="en-US" sz="2400" b="1" dirty="0" smtClean="0"/>
              <a:t>the Netherlands</a:t>
            </a:r>
            <a:r>
              <a:rPr lang="sr-Latn-RS" b="1" dirty="0" smtClean="0"/>
              <a:t/>
            </a:r>
            <a:br>
              <a:rPr lang="sr-Latn-RS" b="1" dirty="0" smtClean="0"/>
            </a:br>
            <a:r>
              <a:rPr lang="en-US" sz="1700" dirty="0" smtClean="0"/>
              <a:t>‘designed </a:t>
            </a:r>
            <a:r>
              <a:rPr lang="en-US" sz="1700" dirty="0"/>
              <a:t>to improve the waiting </a:t>
            </a:r>
            <a:r>
              <a:rPr lang="en-US" sz="1700" dirty="0" smtClean="0"/>
              <a:t>experience’, NL Architects, 2013</a:t>
            </a:r>
            <a:endParaRPr lang="sr-Latn-RS" sz="1700" dirty="0"/>
          </a:p>
        </p:txBody>
      </p:sp>
    </p:spTree>
    <p:extLst>
      <p:ext uri="{BB962C8B-B14F-4D97-AF65-F5344CB8AC3E}">
        <p14:creationId xmlns="" xmlns:p14="http://schemas.microsoft.com/office/powerpoint/2010/main" val="4068601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780" y="660180"/>
            <a:ext cx="660345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Cité</a:t>
            </a:r>
            <a:r>
              <a:rPr lang="en-US" sz="2400" b="1" dirty="0" smtClean="0"/>
              <a:t> A Docks Student Housing</a:t>
            </a:r>
          </a:p>
          <a:p>
            <a:r>
              <a:rPr lang="en-US" sz="1700" dirty="0" err="1" smtClean="0"/>
              <a:t>Cattani</a:t>
            </a:r>
            <a:r>
              <a:rPr lang="en-US" sz="1700" dirty="0" smtClean="0"/>
              <a:t> Architects, Le Havre, France</a:t>
            </a:r>
            <a:endParaRPr lang="sr-Latn-RS" sz="1700" dirty="0"/>
          </a:p>
        </p:txBody>
      </p:sp>
      <p:sp>
        <p:nvSpPr>
          <p:cNvPr id="6" name="Rectangle 5"/>
          <p:cNvSpPr/>
          <p:nvPr/>
        </p:nvSpPr>
        <p:spPr>
          <a:xfrm>
            <a:off x="-1" y="7660775"/>
            <a:ext cx="8297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Source of illustration:</a:t>
            </a:r>
          </a:p>
          <a:p>
            <a:r>
              <a:rPr lang="en-US" dirty="0" smtClean="0">
                <a:hlinkClick r:id="rId3"/>
              </a:rPr>
              <a:t>http://openbuildings.com/buildings/cite-a-docks-student-housing-profile-5787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1681" y="2150895"/>
            <a:ext cx="36195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943100" y="5906185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3200" dirty="0" smtClean="0">
                <a:solidFill>
                  <a:schemeClr val="bg1"/>
                </a:solidFill>
              </a:rPr>
              <a:t>Geometry of a shipping container </a:t>
            </a:r>
            <a:endParaRPr lang="sr-Latn-RS" sz="3200" dirty="0">
              <a:solidFill>
                <a:schemeClr val="bg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0693" y="2151646"/>
            <a:ext cx="3753853" cy="3753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461455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164" y="516331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72300" y="5163316"/>
            <a:ext cx="3040575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3164" y="3667044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72300" y="3667044"/>
            <a:ext cx="6081150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62050" y="3413662"/>
            <a:ext cx="1182446" cy="152028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72300" y="3411940"/>
            <a:ext cx="6081150" cy="1522010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4450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47950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62400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95900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29400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961554" y="7315966"/>
            <a:ext cx="1182446" cy="12669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0" idx="0"/>
            <a:endCxn id="10" idx="2"/>
          </p:cNvCxnSpPr>
          <p:nvPr/>
        </p:nvCxnSpPr>
        <p:spPr>
          <a:xfrm>
            <a:off x="591223" y="7315966"/>
            <a:ext cx="0" cy="126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0"/>
            <a:endCxn id="11" idx="2"/>
          </p:cNvCxnSpPr>
          <p:nvPr/>
        </p:nvCxnSpPr>
        <p:spPr>
          <a:xfrm>
            <a:off x="1905673" y="7315966"/>
            <a:ext cx="0" cy="126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1"/>
            <a:endCxn id="11" idx="3"/>
          </p:cNvCxnSpPr>
          <p:nvPr/>
        </p:nvCxnSpPr>
        <p:spPr>
          <a:xfrm>
            <a:off x="1314450" y="7949419"/>
            <a:ext cx="1182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988860" y="7328848"/>
            <a:ext cx="0" cy="1255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339989" y="7328848"/>
            <a:ext cx="0" cy="1255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22126" y="7328848"/>
            <a:ext cx="0" cy="1255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94663" y="7328848"/>
            <a:ext cx="0" cy="1255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76800" y="7328848"/>
            <a:ext cx="0" cy="1255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95331" y="7751929"/>
            <a:ext cx="11873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95331" y="8147714"/>
            <a:ext cx="11873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742568" y="7451678"/>
            <a:ext cx="933358" cy="100002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8475260" y="7328848"/>
            <a:ext cx="0" cy="865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970293" y="8202304"/>
            <a:ext cx="11737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490857" y="7766462"/>
            <a:ext cx="6531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94520" y="3384330"/>
            <a:ext cx="660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2.90</a:t>
            </a:r>
            <a:endParaRPr lang="sr-Latn-RS" dirty="0"/>
          </a:p>
        </p:txBody>
      </p:sp>
      <p:sp>
        <p:nvSpPr>
          <p:cNvPr id="44" name="Rectangle 43"/>
          <p:cNvSpPr/>
          <p:nvPr/>
        </p:nvSpPr>
        <p:spPr>
          <a:xfrm>
            <a:off x="494521" y="4184430"/>
            <a:ext cx="95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2.60</a:t>
            </a:r>
            <a:endParaRPr lang="sr-Latn-RS" dirty="0"/>
          </a:p>
        </p:txBody>
      </p:sp>
      <p:sp>
        <p:nvSpPr>
          <p:cNvPr id="45" name="Rectangle 44"/>
          <p:cNvSpPr/>
          <p:nvPr/>
        </p:nvSpPr>
        <p:spPr>
          <a:xfrm>
            <a:off x="4856971" y="2927130"/>
            <a:ext cx="95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12.00</a:t>
            </a:r>
            <a:endParaRPr lang="sr-Latn-RS" dirty="0"/>
          </a:p>
        </p:txBody>
      </p:sp>
      <p:sp>
        <p:nvSpPr>
          <p:cNvPr id="46" name="Rectangle 45"/>
          <p:cNvSpPr/>
          <p:nvPr/>
        </p:nvSpPr>
        <p:spPr>
          <a:xfrm>
            <a:off x="3599671" y="6508530"/>
            <a:ext cx="95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6.00</a:t>
            </a:r>
            <a:endParaRPr lang="sr-Latn-RS" dirty="0"/>
          </a:p>
        </p:txBody>
      </p:sp>
      <p:sp>
        <p:nvSpPr>
          <p:cNvPr id="47" name="Rectangle 46"/>
          <p:cNvSpPr/>
          <p:nvPr/>
        </p:nvSpPr>
        <p:spPr>
          <a:xfrm>
            <a:off x="1313671" y="6508530"/>
            <a:ext cx="953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2.45</a:t>
            </a:r>
            <a:endParaRPr lang="sr-Latn-R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7"/>
            <a:ext cx="57912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813" y="301967"/>
            <a:ext cx="2795587" cy="270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3074860"/>
            <a:ext cx="2747963" cy="293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3150" y="6248400"/>
            <a:ext cx="271557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947" t="6243" r="6316" b="5469"/>
          <a:stretch>
            <a:fillRect/>
          </a:stretch>
        </p:blipFill>
        <p:spPr bwMode="auto">
          <a:xfrm>
            <a:off x="1" y="1588169"/>
            <a:ext cx="9144000" cy="6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8147066"/>
            <a:ext cx="6569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http://bitchinarch.wordpress.com/category/shipping-containers/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905059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Typical Shipyard</a:t>
            </a:r>
            <a:endParaRPr lang="sr-Latn-RS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340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189" y="0"/>
            <a:ext cx="306346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028950"/>
            <a:ext cx="2762250" cy="297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5500" y="5981700"/>
            <a:ext cx="292169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9425" y="0"/>
            <a:ext cx="4867275" cy="730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28950" y="7376636"/>
            <a:ext cx="6115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3"/>
              </a:rPr>
              <a:t>http://empire-logistics.org/wp-content/uploads/2012/11/Marc_Levinson_The_Box_How_the_Shipping_Container_Made_the_World_Smaller_and_the_World_Economy_Bigger__</a:t>
            </a:r>
            <a:r>
              <a:rPr lang="en-US" sz="1600" dirty="0" smtClean="0">
                <a:hlinkClick r:id="rId3"/>
              </a:rPr>
              <a:t>2006.pdf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074" y="1"/>
            <a:ext cx="5509460" cy="9169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603" t="4978" r="36542" b="13575"/>
          <a:stretch>
            <a:fillRect/>
          </a:stretch>
        </p:blipFill>
        <p:spPr bwMode="auto">
          <a:xfrm>
            <a:off x="1" y="0"/>
            <a:ext cx="9144000" cy="92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747" y="5261682"/>
            <a:ext cx="4280736" cy="351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64658"/>
            <a:ext cx="9144000" cy="621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Rectangle 4"/>
          <p:cNvSpPr/>
          <p:nvPr/>
        </p:nvSpPr>
        <p:spPr>
          <a:xfrm>
            <a:off x="1943100" y="5906185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Alternative </a:t>
            </a:r>
            <a:r>
              <a:rPr lang="sr-Latn-RS" sz="3200" dirty="0" smtClean="0">
                <a:solidFill>
                  <a:schemeClr val="bg1"/>
                </a:solidFill>
              </a:rPr>
              <a:t>Container </a:t>
            </a:r>
            <a:r>
              <a:rPr lang="en-US" sz="3200" dirty="0" smtClean="0">
                <a:solidFill>
                  <a:schemeClr val="bg1"/>
                </a:solidFill>
              </a:rPr>
              <a:t>Use</a:t>
            </a:r>
            <a:endParaRPr lang="sr-Latn-R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9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153"/>
            <a:ext cx="9144000" cy="881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19219</TotalTime>
  <Words>320</Words>
  <Application>Microsoft Office PowerPoint</Application>
  <PresentationFormat>Custom</PresentationFormat>
  <Paragraphs>77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Container Architecture  Course: 3D Visual Communications University of Belgrade, Faculty of Architecture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402</cp:revision>
  <dcterms:created xsi:type="dcterms:W3CDTF">2012-02-25T11:03:05Z</dcterms:created>
  <dcterms:modified xsi:type="dcterms:W3CDTF">2014-02-05T13:52:17Z</dcterms:modified>
</cp:coreProperties>
</file>