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301" r:id="rId2"/>
    <p:sldId id="313" r:id="rId3"/>
    <p:sldId id="314" r:id="rId4"/>
    <p:sldId id="315" r:id="rId5"/>
    <p:sldId id="316" r:id="rId6"/>
    <p:sldId id="303" r:id="rId7"/>
    <p:sldId id="304" r:id="rId8"/>
    <p:sldId id="342" r:id="rId9"/>
    <p:sldId id="343" r:id="rId10"/>
    <p:sldId id="344" r:id="rId11"/>
    <p:sldId id="345" r:id="rId12"/>
    <p:sldId id="346" r:id="rId13"/>
    <p:sldId id="341" r:id="rId14"/>
    <p:sldId id="309" r:id="rId15"/>
    <p:sldId id="310" r:id="rId16"/>
    <p:sldId id="311" r:id="rId17"/>
    <p:sldId id="312" r:id="rId18"/>
    <p:sldId id="317" r:id="rId19"/>
    <p:sldId id="299" r:id="rId20"/>
    <p:sldId id="318" r:id="rId21"/>
    <p:sldId id="340" r:id="rId22"/>
    <p:sldId id="347" r:id="rId23"/>
    <p:sldId id="319" r:id="rId24"/>
    <p:sldId id="320" r:id="rId25"/>
    <p:sldId id="321" r:id="rId26"/>
    <p:sldId id="322" r:id="rId27"/>
    <p:sldId id="323" r:id="rId28"/>
    <p:sldId id="324" r:id="rId29"/>
    <p:sldId id="325" r:id="rId30"/>
    <p:sldId id="328" r:id="rId31"/>
    <p:sldId id="327" r:id="rId32"/>
    <p:sldId id="326" r:id="rId33"/>
    <p:sldId id="330" r:id="rId34"/>
    <p:sldId id="329" r:id="rId35"/>
    <p:sldId id="335" r:id="rId36"/>
    <p:sldId id="336" r:id="rId37"/>
    <p:sldId id="338" r:id="rId38"/>
    <p:sldId id="337" r:id="rId39"/>
    <p:sldId id="332" r:id="rId40"/>
    <p:sldId id="339" r:id="rId41"/>
    <p:sldId id="331" r:id="rId42"/>
    <p:sldId id="300" r:id="rId43"/>
    <p:sldId id="334" r:id="rId44"/>
    <p:sldId id="306" r:id="rId45"/>
    <p:sldId id="298" r:id="rId46"/>
    <p:sldId id="305" r:id="rId47"/>
    <p:sldId id="308" r:id="rId48"/>
    <p:sldId id="307" r:id="rId49"/>
    <p:sldId id="302" r:id="rId50"/>
  </p:sldIdLst>
  <p:sldSz cx="9144000" cy="9144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0028"/>
    <a:srgbClr val="C80019"/>
    <a:srgbClr val="A5002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vertBarState="maximized">
    <p:restoredLeft sz="34559" autoAdjust="0"/>
    <p:restoredTop sz="95161" autoAdjust="0"/>
  </p:normalViewPr>
  <p:slideViewPr>
    <p:cSldViewPr>
      <p:cViewPr>
        <p:scale>
          <a:sx n="50" d="100"/>
          <a:sy n="50" d="100"/>
        </p:scale>
        <p:origin x="-78" y="-120"/>
      </p:cViewPr>
      <p:guideLst>
        <p:guide orient="horz" pos="288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6" Type="http://schemas.openxmlformats.org/officeDocument/2006/relationships/image" Target="../media/image53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E34CBF-9F64-499F-88F2-2CCDC4398884}" type="datetimeFigureOut">
              <a:rPr lang="en-US" smtClean="0"/>
              <a:pPr/>
              <a:t>8/31/2012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514F9-E270-4842-B6B2-71B03C659D5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B8F8E81-2498-44BE-A800-358600B3F354}" type="datetimeFigureOut">
              <a:rPr lang="en-US" smtClean="0"/>
              <a:pPr/>
              <a:t>8/31/2012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762125" y="696913"/>
            <a:ext cx="348615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BAB0B05-8FF5-4D26-BF8A-62AFA3FC960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40568"/>
            <a:ext cx="77724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C65C-6E05-412F-8D05-E27D95BA099D}" type="datetimeFigureOut">
              <a:rPr lang="en-US" smtClean="0"/>
              <a:pPr/>
              <a:t>8/31/2012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490A-09BE-4C08-9B8B-407E7720A2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C65C-6E05-412F-8D05-E27D95BA099D}" type="datetimeFigureOut">
              <a:rPr lang="en-US" smtClean="0"/>
              <a:pPr/>
              <a:t>8/31/2012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490A-09BE-4C08-9B8B-407E7720A2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88951"/>
            <a:ext cx="2057400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88951"/>
            <a:ext cx="601980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C65C-6E05-412F-8D05-E27D95BA099D}" type="datetimeFigureOut">
              <a:rPr lang="en-US" smtClean="0"/>
              <a:pPr/>
              <a:t>8/31/2012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490A-09BE-4C08-9B8B-407E7720A2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C65C-6E05-412F-8D05-E27D95BA099D}" type="datetimeFigureOut">
              <a:rPr lang="en-US" smtClean="0"/>
              <a:pPr/>
              <a:t>8/31/2012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490A-09BE-4C08-9B8B-407E7720A2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875867"/>
            <a:ext cx="77724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75618"/>
            <a:ext cx="77724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C65C-6E05-412F-8D05-E27D95BA099D}" type="datetimeFigureOut">
              <a:rPr lang="en-US" smtClean="0"/>
              <a:pPr/>
              <a:t>8/31/2012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490A-09BE-4C08-9B8B-407E7720A2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844800"/>
            <a:ext cx="4038600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844800"/>
            <a:ext cx="4038600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C65C-6E05-412F-8D05-E27D95BA099D}" type="datetimeFigureOut">
              <a:rPr lang="en-US" smtClean="0"/>
              <a:pPr/>
              <a:t>8/31/2012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490A-09BE-4C08-9B8B-407E7720A2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46817"/>
            <a:ext cx="4040188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9833"/>
            <a:ext cx="4040188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2046817"/>
            <a:ext cx="4041775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899833"/>
            <a:ext cx="4041775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C65C-6E05-412F-8D05-E27D95BA099D}" type="datetimeFigureOut">
              <a:rPr lang="en-US" smtClean="0"/>
              <a:pPr/>
              <a:t>8/31/2012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490A-09BE-4C08-9B8B-407E7720A2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C65C-6E05-412F-8D05-E27D95BA099D}" type="datetimeFigureOut">
              <a:rPr lang="en-US" smtClean="0"/>
              <a:pPr/>
              <a:t>8/31/2012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490A-09BE-4C08-9B8B-407E7720A2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C65C-6E05-412F-8D05-E27D95BA099D}" type="datetimeFigureOut">
              <a:rPr lang="en-US" smtClean="0"/>
              <a:pPr/>
              <a:t>8/31/2012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490A-09BE-4C08-9B8B-407E7720A2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64067"/>
            <a:ext cx="3008313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64067"/>
            <a:ext cx="5111750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913467"/>
            <a:ext cx="3008313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C65C-6E05-412F-8D05-E27D95BA099D}" type="datetimeFigureOut">
              <a:rPr lang="en-US" smtClean="0"/>
              <a:pPr/>
              <a:t>8/31/2012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490A-09BE-4C08-9B8B-407E7720A2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6400800"/>
            <a:ext cx="54864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17033"/>
            <a:ext cx="54864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7156451"/>
            <a:ext cx="54864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C65C-6E05-412F-8D05-E27D95BA099D}" type="datetimeFigureOut">
              <a:rPr lang="en-US" smtClean="0"/>
              <a:pPr/>
              <a:t>8/31/2012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490A-09BE-4C08-9B8B-407E7720A2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3601"/>
            <a:ext cx="82296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8475134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AC65C-6E05-412F-8D05-E27D95BA099D}" type="datetimeFigureOut">
              <a:rPr lang="en-US" smtClean="0"/>
              <a:pPr/>
              <a:t>8/31/2012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8475134"/>
            <a:ext cx="289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8475134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2490A-09BE-4C08-9B8B-407E7720A28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lasses.yale.edu/fractals/IntroToFrac/TransfGeom/TransfGeom.html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lasses.yale.edu/fractals/IntroToFrac/TransfGeom/TransfGeom.htm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lasses.yale.edu/fractals/IntroToFrac/TransfGeom/TransfGeom.htm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3.bp.blogspot.com/_3BsvviR21gQ/TKeVj2hqqZI/AAAAAAAAAm8/OMUpir7AD8Q/s1600/izlozba-02b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h.bg.ac.rs/upload/applets/daft/index.html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2.bp.blogspot.com/_3BsvviR21gQ/TKeVogbqoJI/AAAAAAAAAnA/heekreIlIGE/s1600/izlozba-01b.jpg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lasses.yale.edu/fractals/IntroToFrac/TransfGeom/TransfGeom.html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266" y="2971800"/>
            <a:ext cx="84954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/>
              <a:t>Exploring Architectonics of Affine </a:t>
            </a:r>
            <a:r>
              <a:rPr lang="en-US" sz="4000" b="1" dirty="0" smtClean="0"/>
              <a:t>Form</a:t>
            </a:r>
            <a:br>
              <a:rPr lang="en-US" sz="4000" b="1" dirty="0" smtClean="0"/>
            </a:br>
            <a:r>
              <a:rPr lang="en-US" sz="2000" dirty="0" smtClean="0"/>
              <a:t>GEFFA Workshop, Rijeka, Croatia, 2012</a:t>
            </a:r>
            <a:endParaRPr lang="en-US" sz="2000" dirty="0"/>
          </a:p>
        </p:txBody>
      </p:sp>
      <p:pic>
        <p:nvPicPr>
          <p:cNvPr id="3074" name="Picture 2" descr="http://elearning.amres.ac.rs/moodle/pluginfile.php/12281/coursecat/description/geffa-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00"/>
            <a:ext cx="2367644" cy="1104901"/>
          </a:xfrm>
          <a:prstGeom prst="rect">
            <a:avLst/>
          </a:prstGeom>
          <a:noFill/>
        </p:spPr>
      </p:pic>
      <p:pic>
        <p:nvPicPr>
          <p:cNvPr id="4" name="Picture 3" descr="da-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404" y="3886200"/>
            <a:ext cx="5155595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2057400"/>
            <a:ext cx="661547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914400" y="8229600"/>
            <a:ext cx="716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classes.yale.edu/fractals/IntroToFrac/TransfGeom/TransfGeom.html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1371600"/>
            <a:ext cx="8305800" cy="14266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000" b="1" dirty="0" smtClean="0">
                <a:latin typeface="+mj-lt"/>
                <a:ea typeface="+mj-ea"/>
                <a:cs typeface="+mj-cs"/>
              </a:rPr>
              <a:t>&gt;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Reflection (±r,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3000" b="1" dirty="0" smtClean="0"/>
              <a:t>±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s)</a:t>
            </a:r>
            <a:endParaRPr kumimoji="0" lang="en-US" sz="3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endParaRPr kumimoji="0" lang="en-US" sz="27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>
              <a:buFont typeface="Wingdings" pitchFamily="2" charset="2"/>
              <a:buChar char="Ø"/>
            </a:pPr>
            <a:endParaRPr lang="en-US" sz="25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4425" y="1981200"/>
            <a:ext cx="6585513" cy="593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143000" y="8229600"/>
            <a:ext cx="716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classes.yale.edu/fractals/IntroToFrac/TransfGeom/TransfGeom.html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4800" y="1371600"/>
            <a:ext cx="8305800" cy="14266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000" b="1" dirty="0" smtClean="0">
                <a:latin typeface="+mj-lt"/>
                <a:ea typeface="+mj-ea"/>
                <a:cs typeface="+mj-cs"/>
              </a:rPr>
              <a:t>&gt;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Rotation (</a:t>
            </a:r>
            <a:r>
              <a:rPr kumimoji="0" lang="sr-Cyrl-R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GreekC"/>
                <a:ea typeface="+mj-ea"/>
                <a:cs typeface="GreekC"/>
              </a:rPr>
              <a:t>Ѳ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GreekC"/>
                <a:ea typeface="+mj-ea"/>
                <a:cs typeface="GreekC"/>
              </a:rPr>
              <a:t>,</a:t>
            </a:r>
            <a:r>
              <a:rPr kumimoji="0" lang="el-GR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GreekC"/>
                <a:ea typeface="+mj-ea"/>
                <a:cs typeface="GreekC"/>
              </a:rPr>
              <a:t>ϕ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n-US" sz="3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endParaRPr kumimoji="0" lang="en-US" sz="27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>
              <a:buFont typeface="Wingdings" pitchFamily="2" charset="2"/>
              <a:buChar char="Ø"/>
            </a:pPr>
            <a:endParaRPr lang="en-US" sz="25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2246197"/>
            <a:ext cx="5148262" cy="4651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600200" y="8229600"/>
            <a:ext cx="716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classes.yale.edu/fractals/IntroToFrac/TransfGeom/TransfGeom.html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1371600"/>
            <a:ext cx="8305800" cy="14266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000" b="1" dirty="0" smtClean="0">
                <a:latin typeface="+mj-lt"/>
                <a:ea typeface="+mj-ea"/>
                <a:cs typeface="+mj-cs"/>
              </a:rPr>
              <a:t>&gt;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Translation (e, f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n-US" sz="3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endParaRPr kumimoji="0" lang="en-US" sz="27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>
              <a:buFont typeface="Wingdings" pitchFamily="2" charset="2"/>
              <a:buChar char="Ø"/>
            </a:pPr>
            <a:endParaRPr lang="en-US" sz="25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4400"/>
            <a:ext cx="9144000" cy="482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1650" y="6553200"/>
            <a:ext cx="74689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/>
          <a:srcRect l="27654" t="25824" r="29888" b="6044"/>
          <a:stretch>
            <a:fillRect/>
          </a:stretch>
        </p:blipFill>
        <p:spPr bwMode="auto">
          <a:xfrm>
            <a:off x="6248400" y="4419600"/>
            <a:ext cx="2895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/>
          <a:srcRect l="26536" t="25824" r="29888" b="6044"/>
          <a:stretch>
            <a:fillRect/>
          </a:stretch>
        </p:blipFill>
        <p:spPr bwMode="auto">
          <a:xfrm>
            <a:off x="6172200" y="-76200"/>
            <a:ext cx="2971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4">
            <a:grayscl/>
          </a:blip>
          <a:srcRect l="18155" t="41667" r="19180" b="10417"/>
          <a:stretch>
            <a:fillRect/>
          </a:stretch>
        </p:blipFill>
        <p:spPr bwMode="auto">
          <a:xfrm>
            <a:off x="0" y="2362200"/>
            <a:ext cx="5791200" cy="2489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81200" y="4267200"/>
            <a:ext cx="4595813" cy="4328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304800" y="1371600"/>
            <a:ext cx="8305800" cy="14266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000" b="1" dirty="0" smtClean="0">
                <a:latin typeface="+mj-lt"/>
                <a:ea typeface="+mj-ea"/>
                <a:cs typeface="+mj-cs"/>
              </a:rPr>
              <a:t>&gt;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Affine Transformations</a:t>
            </a:r>
          </a:p>
          <a:p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en-US" sz="21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Within the core course Mathematics in Architecture 1</a:t>
            </a:r>
            <a:r>
              <a:rPr kumimoji="0" lang="en-US" sz="27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7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7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>
              <a:buFont typeface="Wingdings" pitchFamily="2" charset="2"/>
              <a:buChar char="Ø"/>
            </a:pPr>
            <a:endParaRPr lang="en-US" sz="25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0" y="304800"/>
            <a:ext cx="3048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Discussion forum</a:t>
            </a:r>
            <a:br>
              <a:rPr lang="en-US" dirty="0" smtClean="0"/>
            </a:br>
            <a:r>
              <a:rPr lang="en-US" dirty="0" smtClean="0"/>
              <a:t>~ 250 answers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934200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Affine transformations applet</a:t>
            </a:r>
          </a:p>
          <a:p>
            <a:pPr algn="r"/>
            <a:r>
              <a:rPr lang="en-US" dirty="0" smtClean="0"/>
              <a:t>Available online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3.bp.blogspot.com/_3BsvviR21gQ/TKeVj2hqqZI/AAAAAAAAAm8/OMUpir7AD8Q/s1600/izlozba-02b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67000"/>
            <a:ext cx="4572000" cy="4572000"/>
          </a:xfrm>
          <a:prstGeom prst="rect">
            <a:avLst/>
          </a:prstGeom>
          <a:noFill/>
        </p:spPr>
      </p:pic>
      <p:pic>
        <p:nvPicPr>
          <p:cNvPr id="48132" name="Picture 4" descr="http://2.bp.blogspot.com/_3BsvviR21gQ/TKeVogbqoJI/AAAAAAAAAnA/heekreIlIGE/s1600/izlozba-01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667000"/>
            <a:ext cx="4572000" cy="4572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a2.sphotos.ak.fbcdn.net/hphotos-ak-ash4/390177_2927179462306_1345520185_3097647_406108916_n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6553200" y="2819400"/>
            <a:ext cx="1543050" cy="2057400"/>
          </a:xfrm>
          <a:prstGeom prst="rect">
            <a:avLst/>
          </a:prstGeom>
          <a:noFill/>
        </p:spPr>
      </p:pic>
      <p:pic>
        <p:nvPicPr>
          <p:cNvPr id="2" name="Picture 1" descr="Alexandra%20GOTOVA%20MATA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27512" y="5029200"/>
            <a:ext cx="2047129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JEKAC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5029200"/>
            <a:ext cx="2068286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Konacan%20rad%20a%20ispi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1676400"/>
            <a:ext cx="2068287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makili%20slicic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2200" y="5105400"/>
            <a:ext cx="2016228" cy="2850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matematika_poster_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600200"/>
            <a:ext cx="2122714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poster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00200"/>
            <a:ext cx="2101697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proba_postera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0" y="5029200"/>
            <a:ext cx="2068286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h.bg.ac.rs/upload/forum/slike01/slikeForum1/sid1532sid916Sajt%20verzija%20Print%2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00499"/>
            <a:ext cx="1700213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4" descr="http://www.arh.bg.ac.rs/upload/forum/slike01/slikeForum1/sid1531sid252za%20kacenje%201%20matemati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3088" y="4000499"/>
            <a:ext cx="1700212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6" descr="http://www.arh.bg.ac.rs/upload/forum/slike01/slikeForum1/sid1085sid878List%2001_ispravlje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4000499"/>
            <a:ext cx="1700212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8" descr="http://www.arh.bg.ac.rs/upload/forum/slike01/slikeForum1/sid1092sid7prepakovanje01_xs.jpg"/>
          <p:cNvPicPr>
            <a:picLocks noChangeAspect="1" noChangeArrowheads="1"/>
          </p:cNvPicPr>
          <p:nvPr/>
        </p:nvPicPr>
        <p:blipFill>
          <a:blip r:embed="rId5">
            <a:lum bright="-10000" contrast="20000"/>
          </a:blip>
          <a:srcRect/>
          <a:stretch>
            <a:fillRect/>
          </a:stretch>
        </p:blipFill>
        <p:spPr bwMode="auto">
          <a:xfrm>
            <a:off x="5548311" y="4000499"/>
            <a:ext cx="1690689" cy="1932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0" descr="http://www.arh.bg.ac.rs/upload/forum/slike01/slikeForum1/sid1533sid980Zivotni%20Ciklu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67587" y="4000499"/>
            <a:ext cx="1700213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 descr="http://www.arh.bg.ac.rs/upload/forum/slike01/slikeForum1/sid1106sid30Untitled-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210299"/>
            <a:ext cx="1700213" cy="1943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4" descr="http://www.arh.bg.ac.rs/upload/forum/slike01/slikeForum1/sid1112sid5511www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76425" y="6248400"/>
            <a:ext cx="1666875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6" descr="http://www.arh.bg.ac.rs/upload/forum/slike01/slikeForum1/sid1517sid50LIST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24276" y="6248399"/>
            <a:ext cx="1709736" cy="1905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8" descr="http://www.arh.bg.ac.rs/upload/forum/slike01/slikeForum1/sid1509sid476Genericka0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48311" y="6248400"/>
            <a:ext cx="1666875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0" descr="http://www.arh.bg.ac.rs/upload/forum/slike01/slikeForum1/sid1505sid466net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67587" y="6210299"/>
            <a:ext cx="1700213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04800" y="1676400"/>
            <a:ext cx="8305800" cy="1121832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r>
              <a:rPr lang="en-US" sz="3000" b="1" dirty="0" smtClean="0">
                <a:latin typeface="+mj-lt"/>
                <a:ea typeface="+mj-ea"/>
                <a:cs typeface="+mj-cs"/>
              </a:rPr>
              <a:t>&gt;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Affine Transformations</a:t>
            </a:r>
          </a:p>
          <a:p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    Elective course</a:t>
            </a:r>
            <a:r>
              <a:rPr kumimoji="0" lang="en-US" sz="2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Generic explorations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2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>
              <a:buFont typeface="Wingdings" pitchFamily="2" charset="2"/>
              <a:buChar char="Ø"/>
            </a:pPr>
            <a:endParaRPr lang="en-US" sz="2500" dirty="0">
              <a:latin typeface="+mj-lt"/>
              <a:ea typeface="+mj-ea"/>
              <a:cs typeface="+mj-cs"/>
            </a:endParaRPr>
          </a:p>
        </p:txBody>
      </p:sp>
      <p:pic>
        <p:nvPicPr>
          <p:cNvPr id="13" name="Picture 2" descr="http://www.arh.bg.ac.rs/upload/forum/slike01/slikeForum1/sid1532sid916Sajt%20verzija%20Print%2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533401"/>
            <a:ext cx="3833813" cy="4381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 l="33382" t="27083" r="36164" b="22917"/>
          <a:stretch>
            <a:fillRect/>
          </a:stretch>
        </p:blipFill>
        <p:spPr bwMode="auto">
          <a:xfrm>
            <a:off x="0" y="709246"/>
            <a:ext cx="9144000" cy="8440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tematika u arhitekturi 01.JPG"/>
          <p:cNvPicPr>
            <a:picLocks noChangeAspect="1"/>
          </p:cNvPicPr>
          <p:nvPr/>
        </p:nvPicPr>
        <p:blipFill>
          <a:blip r:embed="rId2" cstate="print">
            <a:lum bright="10000" contrast="20000"/>
          </a:blip>
          <a:srcRect r="5208" b="6250"/>
          <a:stretch>
            <a:fillRect/>
          </a:stretch>
        </p:blipFill>
        <p:spPr>
          <a:xfrm>
            <a:off x="2209800" y="0"/>
            <a:ext cx="693420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38361" t="31250" r="25195" b="10417"/>
          <a:stretch>
            <a:fillRect/>
          </a:stretch>
        </p:blipFill>
        <p:spPr bwMode="auto">
          <a:xfrm>
            <a:off x="1588" y="877888"/>
            <a:ext cx="9142412" cy="822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 l="38426" t="39577" r="25333" b="42708"/>
          <a:stretch>
            <a:fillRect/>
          </a:stretch>
        </p:blipFill>
        <p:spPr bwMode="auto">
          <a:xfrm>
            <a:off x="0" y="1588"/>
            <a:ext cx="9144000" cy="251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-09.JPG"/>
          <p:cNvPicPr>
            <a:picLocks noChangeAspect="1"/>
          </p:cNvPicPr>
          <p:nvPr/>
        </p:nvPicPr>
        <p:blipFill>
          <a:blip r:embed="rId2"/>
          <a:srcRect l="16473" t="20000" r="31667" b="40000"/>
          <a:stretch>
            <a:fillRect/>
          </a:stretch>
        </p:blipFill>
        <p:spPr>
          <a:xfrm>
            <a:off x="0" y="2590800"/>
            <a:ext cx="6322742" cy="3657600"/>
          </a:xfrm>
          <a:prstGeom prst="rect">
            <a:avLst/>
          </a:prstGeom>
        </p:spPr>
      </p:pic>
      <p:pic>
        <p:nvPicPr>
          <p:cNvPr id="4" name="Picture 3" descr="photo-10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rcRect r="-658"/>
          <a:stretch>
            <a:fillRect/>
          </a:stretch>
        </p:blipFill>
        <p:spPr>
          <a:xfrm rot="5400000">
            <a:off x="5952561" y="3056965"/>
            <a:ext cx="3657602" cy="2725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98989442"/>
              </p:ext>
            </p:extLst>
          </p:nvPr>
        </p:nvGraphicFramePr>
        <p:xfrm>
          <a:off x="892175" y="1174751"/>
          <a:ext cx="4338638" cy="4044949"/>
        </p:xfrm>
        <a:graphic>
          <a:graphicData uri="http://schemas.openxmlformats.org/presentationml/2006/ole">
            <p:oleObj spid="_x0000_s97282" name="Equation" r:id="rId3" imgW="1993680" imgH="1396800" progId="Equation.3">
              <p:embed/>
            </p:oleObj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473853242"/>
              </p:ext>
            </p:extLst>
          </p:nvPr>
        </p:nvGraphicFramePr>
        <p:xfrm>
          <a:off x="1074739" y="5820834"/>
          <a:ext cx="2820987" cy="698500"/>
        </p:xfrm>
        <a:graphic>
          <a:graphicData uri="http://schemas.openxmlformats.org/presentationml/2006/ole">
            <p:oleObj spid="_x0000_s97283" name="Equation" r:id="rId4" imgW="1295280" imgH="241200" progId="Equation.3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659798792"/>
              </p:ext>
            </p:extLst>
          </p:nvPr>
        </p:nvGraphicFramePr>
        <p:xfrm>
          <a:off x="971600" y="6876256"/>
          <a:ext cx="5008562" cy="1140883"/>
        </p:xfrm>
        <a:graphic>
          <a:graphicData uri="http://schemas.openxmlformats.org/presentationml/2006/ole">
            <p:oleObj spid="_x0000_s97284" name="Equation" r:id="rId5" imgW="2298600" imgH="393480" progId="Equation.3">
              <p:embed/>
            </p:oleObj>
          </a:graphicData>
        </a:graphic>
      </p:graphicFrame>
      <p:cxnSp>
        <p:nvCxnSpPr>
          <p:cNvPr id="11" name="Straight Arrow Connector 10"/>
          <p:cNvCxnSpPr/>
          <p:nvPr/>
        </p:nvCxnSpPr>
        <p:spPr>
          <a:xfrm>
            <a:off x="1043608" y="827584"/>
            <a:ext cx="38884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11560" y="1307638"/>
            <a:ext cx="0" cy="36484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75034428"/>
              </p:ext>
            </p:extLst>
          </p:nvPr>
        </p:nvGraphicFramePr>
        <p:xfrm>
          <a:off x="1043609" y="155510"/>
          <a:ext cx="331787" cy="478367"/>
        </p:xfrm>
        <a:graphic>
          <a:graphicData uri="http://schemas.openxmlformats.org/presentationml/2006/ole">
            <p:oleObj spid="_x0000_s97285" name="Equation" r:id="rId6" imgW="152280" imgH="164880" progId="Equation.3">
              <p:embed/>
            </p:oleObj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61308219"/>
              </p:ext>
            </p:extLst>
          </p:nvPr>
        </p:nvGraphicFramePr>
        <p:xfrm>
          <a:off x="179512" y="1380479"/>
          <a:ext cx="331787" cy="478367"/>
        </p:xfrm>
        <a:graphic>
          <a:graphicData uri="http://schemas.openxmlformats.org/presentationml/2006/ole">
            <p:oleObj spid="_x0000_s97286" name="Equation" r:id="rId7" imgW="152280" imgH="164880" progId="Equation.3">
              <p:embed/>
            </p:oleObj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93963291"/>
              </p:ext>
            </p:extLst>
          </p:nvPr>
        </p:nvGraphicFramePr>
        <p:xfrm>
          <a:off x="4356101" y="5820834"/>
          <a:ext cx="4119563" cy="698500"/>
        </p:xfrm>
        <a:graphic>
          <a:graphicData uri="http://schemas.openxmlformats.org/presentationml/2006/ole">
            <p:oleObj spid="_x0000_s97287" name="Equation" r:id="rId8" imgW="1892300" imgH="24130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76971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800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lum/>
          </a:blip>
          <a:srcRect/>
          <a:stretch>
            <a:fillRect/>
          </a:stretch>
        </p:blipFill>
        <p:spPr bwMode="auto">
          <a:xfrm>
            <a:off x="5672137" y="1828800"/>
            <a:ext cx="3014663" cy="3047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442949" y="5145206"/>
            <a:ext cx="6301854" cy="763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Examples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-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811" y="2252338"/>
            <a:ext cx="6919964" cy="68916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-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04" y="2057400"/>
            <a:ext cx="8720796" cy="708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-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257101"/>
            <a:ext cx="7543799" cy="6878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-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70" y="3200400"/>
            <a:ext cx="8512130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-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45" y="2819400"/>
            <a:ext cx="8504456" cy="6315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-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878909"/>
            <a:ext cx="7391400" cy="6265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-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390061"/>
            <a:ext cx="6622653" cy="6753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www.klubmonarhista.rs/wp-content/uploads/2009/07/Nocni-zivot-Beogra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1600200"/>
            <a:ext cx="9144000" cy="6096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-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103" y="50245"/>
            <a:ext cx="4095897" cy="90854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-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43654"/>
            <a:ext cx="3637381" cy="8200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-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212" y="838200"/>
            <a:ext cx="4326974" cy="830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800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442949" y="5145206"/>
            <a:ext cx="6301854" cy="763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Applet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4437" y="2362200"/>
            <a:ext cx="3662363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-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40" y="2286000"/>
            <a:ext cx="8600759" cy="57185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7844" y="8263211"/>
            <a:ext cx="5939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www.arh.bg.ac.rs/upload/applets/daft/index.html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1676400"/>
            <a:ext cx="8305800" cy="1121832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r>
              <a:rPr lang="en-US" sz="3000" b="1" dirty="0" smtClean="0">
                <a:latin typeface="+mj-lt"/>
                <a:ea typeface="+mj-ea"/>
                <a:cs typeface="+mj-cs"/>
              </a:rPr>
              <a:t>&gt; </a:t>
            </a:r>
            <a:r>
              <a:rPr lang="en-US" sz="3000" dirty="0" smtClean="0">
                <a:latin typeface="+mj-lt"/>
                <a:ea typeface="+mj-ea"/>
                <a:cs typeface="+mj-cs"/>
              </a:rPr>
              <a:t>The Applet</a:t>
            </a:r>
            <a:endParaRPr kumimoji="0" lang="en-US" sz="3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2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>
              <a:buFont typeface="Wingdings" pitchFamily="2" charset="2"/>
              <a:buChar char="Ø"/>
            </a:pPr>
            <a:endParaRPr lang="en-US" sz="25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-29b.PNG"/>
          <p:cNvPicPr>
            <a:picLocks noChangeAspect="1"/>
          </p:cNvPicPr>
          <p:nvPr/>
        </p:nvPicPr>
        <p:blipFill>
          <a:blip r:embed="rId2"/>
          <a:srcRect t="8214"/>
          <a:stretch>
            <a:fillRect/>
          </a:stretch>
        </p:blipFill>
        <p:spPr>
          <a:xfrm>
            <a:off x="4224501" y="4035065"/>
            <a:ext cx="4919499" cy="5108935"/>
          </a:xfrm>
          <a:prstGeom prst="rect">
            <a:avLst/>
          </a:prstGeom>
        </p:spPr>
      </p:pic>
      <p:pic>
        <p:nvPicPr>
          <p:cNvPr id="3" name="Picture 2" descr="da-29a.PNG"/>
          <p:cNvPicPr>
            <a:picLocks noChangeAspect="1"/>
          </p:cNvPicPr>
          <p:nvPr/>
        </p:nvPicPr>
        <p:blipFill>
          <a:blip r:embed="rId3"/>
          <a:srcRect t="9090" b="5468"/>
          <a:stretch>
            <a:fillRect/>
          </a:stretch>
        </p:blipFill>
        <p:spPr>
          <a:xfrm>
            <a:off x="4343400" y="-1"/>
            <a:ext cx="4800601" cy="4158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-27a.PNG"/>
          <p:cNvPicPr>
            <a:picLocks noChangeAspect="1"/>
          </p:cNvPicPr>
          <p:nvPr/>
        </p:nvPicPr>
        <p:blipFill>
          <a:blip r:embed="rId2"/>
          <a:srcRect t="42729"/>
          <a:stretch>
            <a:fillRect/>
          </a:stretch>
        </p:blipFill>
        <p:spPr>
          <a:xfrm>
            <a:off x="4760114" y="1"/>
            <a:ext cx="4383886" cy="2286000"/>
          </a:xfrm>
          <a:prstGeom prst="rect">
            <a:avLst/>
          </a:prstGeom>
        </p:spPr>
      </p:pic>
      <p:pic>
        <p:nvPicPr>
          <p:cNvPr id="3" name="Picture 2" descr="da-27b.PNG"/>
          <p:cNvPicPr>
            <a:picLocks noChangeAspect="1"/>
          </p:cNvPicPr>
          <p:nvPr/>
        </p:nvPicPr>
        <p:blipFill>
          <a:blip r:embed="rId3"/>
          <a:srcRect t="31400" b="2070"/>
          <a:stretch>
            <a:fillRect/>
          </a:stretch>
        </p:blipFill>
        <p:spPr>
          <a:xfrm>
            <a:off x="4572000" y="2119745"/>
            <a:ext cx="4572000" cy="2909455"/>
          </a:xfrm>
          <a:prstGeom prst="rect">
            <a:avLst/>
          </a:prstGeom>
        </p:spPr>
      </p:pic>
      <p:pic>
        <p:nvPicPr>
          <p:cNvPr id="4" name="Picture 3" descr="da-27c.PNG"/>
          <p:cNvPicPr>
            <a:picLocks noChangeAspect="1"/>
          </p:cNvPicPr>
          <p:nvPr/>
        </p:nvPicPr>
        <p:blipFill>
          <a:blip r:embed="rId4"/>
          <a:srcRect b="5544"/>
          <a:stretch>
            <a:fillRect/>
          </a:stretch>
        </p:blipFill>
        <p:spPr>
          <a:xfrm>
            <a:off x="4800600" y="5033143"/>
            <a:ext cx="4343400" cy="4110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http://elearning.amres.ac.rs/moodle/pluginfile.php/13399/mod_label/intro/da-26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3169356"/>
            <a:ext cx="3733800" cy="3733800"/>
          </a:xfrm>
          <a:prstGeom prst="rect">
            <a:avLst/>
          </a:prstGeom>
          <a:noFill/>
        </p:spPr>
      </p:pic>
      <p:pic>
        <p:nvPicPr>
          <p:cNvPr id="96262" name="Picture 6" descr="http://elearning.amres.ac.rs/moodle/pluginfile.php/13399/mod_label/intro/da-26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3474156"/>
            <a:ext cx="2865120" cy="3494049"/>
          </a:xfrm>
          <a:prstGeom prst="rect">
            <a:avLst/>
          </a:prstGeom>
          <a:noFill/>
        </p:spPr>
      </p:pic>
      <p:pic>
        <p:nvPicPr>
          <p:cNvPr id="96264" name="Picture 8" descr="http://elearning.amres.ac.rs/moodle/pluginfile.php/13399/mod_label/intro/da-2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85911"/>
            <a:ext cx="2819400" cy="41768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elearning.amres.ac.rs/moodle/pluginfile.php/13388/course/section/2073/da-3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1" y="533400"/>
            <a:ext cx="4572000" cy="3794191"/>
          </a:xfrm>
          <a:prstGeom prst="rect">
            <a:avLst/>
          </a:prstGeom>
          <a:noFill/>
        </p:spPr>
      </p:pic>
      <p:pic>
        <p:nvPicPr>
          <p:cNvPr id="91140" name="Picture 4" descr="http://elearning.amres.ac.rs/moodle/pluginfile.php/13388/course/section/2073/da-3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4572000"/>
            <a:ext cx="4343400" cy="4572000"/>
          </a:xfrm>
          <a:prstGeom prst="rect">
            <a:avLst/>
          </a:prstGeom>
          <a:noFill/>
        </p:spPr>
      </p:pic>
      <p:pic>
        <p:nvPicPr>
          <p:cNvPr id="91142" name="Picture 6" descr="http://elearning.amres.ac.rs/moodle/pluginfile.php/13388/course/section/2073/da-3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72000"/>
            <a:ext cx="4421505" cy="4191000"/>
          </a:xfrm>
          <a:prstGeom prst="rect">
            <a:avLst/>
          </a:prstGeom>
          <a:noFill/>
        </p:spPr>
      </p:pic>
      <p:pic>
        <p:nvPicPr>
          <p:cNvPr id="5" name="Picture 4" descr="da-3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1" y="303059"/>
            <a:ext cx="4343399" cy="4268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800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442949" y="5145206"/>
            <a:ext cx="6301854" cy="763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Methodology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http://elearning.amres.ac.rs/moodle/pluginfile.php/13398/mod_forum/attachment/21246/01-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957907"/>
            <a:ext cx="3761581" cy="199509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 descr="https://mail.google.com/mail/?attid=0.2&amp;disp=emb&amp;view=att&amp;th=131058bcb9ac6663"/>
          <p:cNvSpPr>
            <a:spLocks noChangeAspect="1" noChangeArrowheads="1"/>
          </p:cNvSpPr>
          <p:nvPr/>
        </p:nvSpPr>
        <p:spPr bwMode="auto">
          <a:xfrm>
            <a:off x="52388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4" descr="DSCN4393.JPG"/>
          <p:cNvPicPr>
            <a:picLocks noChangeAspect="1"/>
          </p:cNvPicPr>
          <p:nvPr/>
        </p:nvPicPr>
        <p:blipFill>
          <a:blip r:embed="rId2"/>
          <a:srcRect r="24098"/>
          <a:stretch>
            <a:fillRect/>
          </a:stretch>
        </p:blipFill>
        <p:spPr>
          <a:xfrm>
            <a:off x="0" y="-2"/>
            <a:ext cx="9253930" cy="9144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.JPG"/>
          <p:cNvPicPr>
            <a:picLocks noChangeAspect="1"/>
          </p:cNvPicPr>
          <p:nvPr/>
        </p:nvPicPr>
        <p:blipFill>
          <a:blip r:embed="rId2"/>
          <a:srcRect t="7511" b="7511"/>
          <a:stretch>
            <a:fillRect/>
          </a:stretch>
        </p:blipFill>
        <p:spPr>
          <a:xfrm>
            <a:off x="5181600" y="0"/>
            <a:ext cx="3962400" cy="9144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4800" y="1676400"/>
            <a:ext cx="8305800" cy="1121832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r>
              <a:rPr lang="en-US" sz="3000" b="1" dirty="0" smtClean="0">
                <a:latin typeface="+mj-lt"/>
                <a:ea typeface="+mj-ea"/>
                <a:cs typeface="+mj-cs"/>
              </a:rPr>
              <a:t>&gt; Single Affine Transformation</a:t>
            </a:r>
            <a:endParaRPr kumimoji="0" lang="en-US" sz="3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2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>
              <a:buFont typeface="Wingdings" pitchFamily="2" charset="2"/>
              <a:buChar char="Ø"/>
            </a:pPr>
            <a:endParaRPr lang="en-US" sz="25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elearning.amres.ac.rs/moodle/pluginfile.php/13398/mod_forum/attachment/21246/01-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998744"/>
            <a:ext cx="9143999" cy="4849856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4800" y="1676400"/>
            <a:ext cx="8305800" cy="1121832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r>
              <a:rPr lang="en-US" sz="3000" b="1" dirty="0" smtClean="0">
                <a:latin typeface="+mj-lt"/>
                <a:ea typeface="+mj-ea"/>
                <a:cs typeface="+mj-cs"/>
              </a:rPr>
              <a:t>&gt; Sequence</a:t>
            </a:r>
            <a:endParaRPr kumimoji="0" lang="en-US" sz="3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2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>
              <a:buFont typeface="Wingdings" pitchFamily="2" charset="2"/>
              <a:buChar char="Ø"/>
            </a:pPr>
            <a:endParaRPr lang="en-US" sz="25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0473" y="1742702"/>
            <a:ext cx="5152527" cy="724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4800" y="1676400"/>
            <a:ext cx="8305800" cy="1121832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r>
              <a:rPr lang="en-US" sz="3000" b="1" dirty="0" smtClean="0">
                <a:latin typeface="+mj-lt"/>
                <a:ea typeface="+mj-ea"/>
                <a:cs typeface="+mj-cs"/>
              </a:rPr>
              <a:t>&gt; Dual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Affine Transformation</a:t>
            </a:r>
            <a:endParaRPr kumimoji="0" lang="en-US" sz="3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2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>
              <a:buFont typeface="Wingdings" pitchFamily="2" charset="2"/>
              <a:buChar char="Ø"/>
            </a:pPr>
            <a:endParaRPr lang="en-US" sz="25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-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886200"/>
            <a:ext cx="7886700" cy="486065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4800" y="1676400"/>
            <a:ext cx="8305800" cy="1121832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r>
              <a:rPr lang="en-US" sz="3000" b="1" dirty="0" smtClean="0">
                <a:latin typeface="+mj-lt"/>
                <a:ea typeface="+mj-ea"/>
                <a:cs typeface="+mj-cs"/>
              </a:rPr>
              <a:t>&gt; Dual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Affine Transformation</a:t>
            </a:r>
            <a:endParaRPr kumimoji="0" lang="en-US" sz="3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2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>
              <a:buFont typeface="Wingdings" pitchFamily="2" charset="2"/>
              <a:buChar char="Ø"/>
            </a:pPr>
            <a:endParaRPr lang="en-US" sz="25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800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442949" y="5145206"/>
            <a:ext cx="6301854" cy="763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AFFINE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TRANSFORMATIONS at Biennale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0418" name="Picture 2" descr="https://fbcdn-sphotos-b-a.akamaihd.net/hphotos-ak-prn1/73286_455158324751_2182593_n.jpg"/>
          <p:cNvPicPr>
            <a:picLocks noChangeAspect="1" noChangeArrowheads="1"/>
          </p:cNvPicPr>
          <p:nvPr/>
        </p:nvPicPr>
        <p:blipFill>
          <a:blip r:embed="rId2"/>
          <a:srcRect b="32653"/>
          <a:stretch>
            <a:fillRect/>
          </a:stretch>
        </p:blipFill>
        <p:spPr bwMode="auto">
          <a:xfrm>
            <a:off x="5715000" y="2057400"/>
            <a:ext cx="2883323" cy="251460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tuláció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</p:spPr>
      </p:pic>
      <p:pic>
        <p:nvPicPr>
          <p:cNvPr id="3" name="Picture 2" descr="photo-05.JPG"/>
          <p:cNvPicPr>
            <a:picLocks noChangeAspect="1"/>
          </p:cNvPicPr>
          <p:nvPr/>
        </p:nvPicPr>
        <p:blipFill>
          <a:blip r:embed="rId3" cstate="print"/>
          <a:srcRect l="5556"/>
          <a:stretch>
            <a:fillRect/>
          </a:stretch>
        </p:blipFill>
        <p:spPr>
          <a:xfrm>
            <a:off x="0" y="5734050"/>
            <a:ext cx="2590800" cy="2057400"/>
          </a:xfrm>
          <a:prstGeom prst="rect">
            <a:avLst/>
          </a:prstGeom>
        </p:spPr>
      </p:pic>
      <p:pic>
        <p:nvPicPr>
          <p:cNvPr id="4" name="Picture 3" descr="photo-06.JPG"/>
          <p:cNvPicPr>
            <a:picLocks noChangeAspect="1"/>
          </p:cNvPicPr>
          <p:nvPr/>
        </p:nvPicPr>
        <p:blipFill>
          <a:blip r:embed="rId4" cstate="print"/>
          <a:srcRect l="11111"/>
          <a:stretch>
            <a:fillRect/>
          </a:stretch>
        </p:blipFill>
        <p:spPr>
          <a:xfrm>
            <a:off x="2667000" y="5734050"/>
            <a:ext cx="2438400" cy="2057400"/>
          </a:xfrm>
          <a:prstGeom prst="rect">
            <a:avLst/>
          </a:prstGeom>
        </p:spPr>
      </p:pic>
      <p:pic>
        <p:nvPicPr>
          <p:cNvPr id="5" name="Picture 4" descr="photo-07.JPG"/>
          <p:cNvPicPr>
            <a:picLocks noChangeAspect="1"/>
          </p:cNvPicPr>
          <p:nvPr/>
        </p:nvPicPr>
        <p:blipFill>
          <a:blip r:embed="rId5" cstate="print"/>
          <a:srcRect l="11009" r="9174"/>
          <a:stretch>
            <a:fillRect/>
          </a:stretch>
        </p:blipFill>
        <p:spPr>
          <a:xfrm>
            <a:off x="5181600" y="5715000"/>
            <a:ext cx="2209800" cy="2076450"/>
          </a:xfrm>
          <a:prstGeom prst="rect">
            <a:avLst/>
          </a:prstGeom>
        </p:spPr>
      </p:pic>
      <p:pic>
        <p:nvPicPr>
          <p:cNvPr id="6" name="Picture 5" descr="photo-08.JPG"/>
          <p:cNvPicPr>
            <a:picLocks noChangeAspect="1"/>
          </p:cNvPicPr>
          <p:nvPr/>
        </p:nvPicPr>
        <p:blipFill>
          <a:blip r:embed="rId6" cstate="print"/>
          <a:srcRect l="27777" r="11112"/>
          <a:stretch>
            <a:fillRect/>
          </a:stretch>
        </p:blipFill>
        <p:spPr>
          <a:xfrm rot="10800000">
            <a:off x="7467600" y="5734050"/>
            <a:ext cx="1676400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AutoShape 2" descr="https://mail-attachment.googleusercontent.com/attachment/?saduie=AG9B_P8g4JnaOhY7Rf9dYFa-7VaL&amp;attid=0.1&amp;disp=emb&amp;view=att&amp;th=1398149690d5d19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9225" y="2595562"/>
            <a:ext cx="3914775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https://fbcdn-sphotos-b-a.akamaihd.net/hphotos-ak-prn1/73286_455158324751_2182593_n.jp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 l="20355" t="5403" b="35234"/>
          <a:stretch>
            <a:fillRect/>
          </a:stretch>
        </p:blipFill>
        <p:spPr bwMode="auto">
          <a:xfrm>
            <a:off x="0" y="1637327"/>
            <a:ext cx="5093123" cy="4915873"/>
          </a:xfrm>
          <a:prstGeom prst="rect">
            <a:avLst/>
          </a:prstGeom>
          <a:noFill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fbcdn-sphotos-b-a.akamaihd.net/hphotos-ak-ash4/260494_4500733320169_1638448375_n.jpg"/>
          <p:cNvPicPr>
            <a:picLocks noChangeAspect="1" noChangeArrowheads="1"/>
          </p:cNvPicPr>
          <p:nvPr/>
        </p:nvPicPr>
        <p:blipFill>
          <a:blip r:embed="rId2"/>
          <a:srcRect t="20555" r="8333"/>
          <a:stretch>
            <a:fillRect/>
          </a:stretch>
        </p:blipFill>
        <p:spPr bwMode="auto">
          <a:xfrm>
            <a:off x="3048000" y="2590800"/>
            <a:ext cx="6096000" cy="3962400"/>
          </a:xfrm>
          <a:prstGeom prst="rect">
            <a:avLst/>
          </a:prstGeom>
          <a:noFill/>
        </p:spPr>
      </p:pic>
      <p:pic>
        <p:nvPicPr>
          <p:cNvPr id="66562" name="Picture 2" descr="https://fbcdn-sphotos-f-a.akamaihd.net/hphotos-ak-ash4/418683_4505637762777_1672072229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90800"/>
            <a:ext cx="2971800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s://fbcdn-sphotos-d-a.akamaihd.net/hphotos-ak-ash4/223960_4505680203838_1834304442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90800"/>
            <a:ext cx="2971800" cy="3962400"/>
          </a:xfrm>
          <a:prstGeom prst="rect">
            <a:avLst/>
          </a:prstGeom>
          <a:noFill/>
        </p:spPr>
      </p:pic>
      <p:pic>
        <p:nvPicPr>
          <p:cNvPr id="65540" name="Picture 4" descr="https://fbcdn-sphotos-g-a.akamaihd.net/hphotos-ak-ash4/293228_4505664003433_45723480_n.jpg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6172200" y="2590800"/>
            <a:ext cx="2971800" cy="3962400"/>
          </a:xfrm>
          <a:prstGeom prst="rect">
            <a:avLst/>
          </a:prstGeom>
          <a:noFill/>
        </p:spPr>
      </p:pic>
      <p:sp>
        <p:nvSpPr>
          <p:cNvPr id="65544" name="AutoShape 8" descr="https://mail-attachment.googleusercontent.com/attachment/?saduie=AG9B_P8g4JnaOhY7Rf9dYFa-7VaL&amp;attid=0.1&amp;disp=emb&amp;view=att&amp;th=1398149690d5d19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6" name="AutoShape 10" descr="https://mail-attachment.googleusercontent.com/attachment/?saduie=AG9B_P8g4JnaOhY7Rf9dYFa-7VaL&amp;attid=0.1&amp;disp=emb&amp;view=att&amp;th=1398149690d5d19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8" name="AutoShape 12" descr="https://mail-attachment.googleusercontent.com/attachment/?saduie=AG9B_P8g4JnaOhY7Rf9dYFa-7VaL&amp;attid=0.1&amp;disp=emb&amp;view=att&amp;th=1398149690d5d19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photo[1].JPG"/>
          <p:cNvPicPr>
            <a:picLocks noChangeAspect="1"/>
          </p:cNvPicPr>
          <p:nvPr/>
        </p:nvPicPr>
        <p:blipFill>
          <a:blip r:embed="rId4" cstate="print">
            <a:lum bright="30000" contrast="10000"/>
          </a:blip>
          <a:stretch>
            <a:fillRect/>
          </a:stretch>
        </p:blipFill>
        <p:spPr>
          <a:xfrm rot="5400000">
            <a:off x="2590800" y="3048000"/>
            <a:ext cx="39624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800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6781800"/>
            <a:ext cx="7906603" cy="763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Rijeka, Croatia, September 2012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4397.JPG"/>
          <p:cNvPicPr>
            <a:picLocks noChangeAspect="1"/>
          </p:cNvPicPr>
          <p:nvPr/>
        </p:nvPicPr>
        <p:blipFill>
          <a:blip r:embed="rId2" cstate="print"/>
          <a:srcRect l="14883" r="10654"/>
          <a:stretch>
            <a:fillRect/>
          </a:stretch>
        </p:blipFill>
        <p:spPr>
          <a:xfrm>
            <a:off x="-13001" y="-1"/>
            <a:ext cx="9157001" cy="9223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foto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1166949" cy="1184366"/>
          </a:xfrm>
          <a:prstGeom prst="rect">
            <a:avLst/>
          </a:prstGeom>
          <a:noFill/>
        </p:spPr>
      </p:pic>
      <p:pic>
        <p:nvPicPr>
          <p:cNvPr id="4" name="Picture 1" descr="Mira u Muzeju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514600" y="1041400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Milana Dabic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contrast="20000"/>
          </a:blip>
          <a:srcRect l="18123" b="37682"/>
          <a:stretch>
            <a:fillRect/>
          </a:stretch>
        </p:blipFill>
        <p:spPr bwMode="auto">
          <a:xfrm>
            <a:off x="7278329" y="1066800"/>
            <a:ext cx="1179871" cy="1219200"/>
          </a:xfrm>
          <a:prstGeom prst="rect">
            <a:avLst/>
          </a:prstGeom>
          <a:noFill/>
        </p:spPr>
      </p:pic>
      <p:pic>
        <p:nvPicPr>
          <p:cNvPr id="6" name="Picture 2" descr="bojan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21280" y="1119768"/>
            <a:ext cx="993720" cy="1145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" descr="profile photo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lum contrast="10000"/>
          </a:blip>
          <a:srcRect/>
          <a:stretch>
            <a:fillRect/>
          </a:stretch>
        </p:blipFill>
        <p:spPr bwMode="auto">
          <a:xfrm>
            <a:off x="5867400" y="1068978"/>
            <a:ext cx="1219200" cy="121920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2840568"/>
            <a:ext cx="7772400" cy="24934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88925" indent="-288925"/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&gt; Mathematics,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Architectural Geometry and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CAAD </a:t>
            </a:r>
            <a:r>
              <a:rPr kumimoji="0" lang="en-US" sz="21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en-US" sz="21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Kabinet</a:t>
            </a:r>
            <a:r>
              <a:rPr kumimoji="0" lang="en-US" sz="21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1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za</a:t>
            </a:r>
            <a:r>
              <a:rPr kumimoji="0" lang="en-US" sz="21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1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matematiku</a:t>
            </a:r>
            <a:r>
              <a:rPr kumimoji="0" lang="en-US" sz="21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kumimoji="0" lang="en-US" sz="21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arhitektonsku</a:t>
            </a:r>
            <a:r>
              <a:rPr kumimoji="0" lang="en-US" sz="21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1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geometriju</a:t>
            </a:r>
            <a:r>
              <a:rPr kumimoji="0" lang="en-US" sz="21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1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i</a:t>
            </a:r>
            <a:r>
              <a:rPr kumimoji="0" lang="en-US" sz="21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CAAD)</a:t>
            </a:r>
          </a:p>
          <a:p>
            <a:pPr marL="288925" indent="-288925">
              <a:buFont typeface="Wingdings" pitchFamily="2" charset="2"/>
              <a:buChar char="Ø"/>
            </a:pPr>
            <a:endParaRPr kumimoji="0" lang="en-US" sz="21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 marL="288925" indent="-288925"/>
            <a:r>
              <a:rPr lang="en-US" sz="2100" dirty="0" smtClean="0">
                <a:latin typeface="+mj-lt"/>
                <a:ea typeface="+mj-ea"/>
                <a:cs typeface="+mj-cs"/>
              </a:rPr>
              <a:t>	</a:t>
            </a:r>
          </a:p>
          <a:p>
            <a:pPr marL="288925" indent="-288925"/>
            <a:r>
              <a:rPr lang="en-US" sz="2100" dirty="0" smtClean="0">
                <a:latin typeface="+mj-lt"/>
                <a:ea typeface="+mj-ea"/>
                <a:cs typeface="+mj-cs"/>
              </a:rPr>
              <a:t>	</a:t>
            </a:r>
            <a:r>
              <a:rPr lang="en-US" sz="2500" b="1" dirty="0" smtClean="0">
                <a:latin typeface="+mj-lt"/>
                <a:ea typeface="+mj-ea"/>
                <a:cs typeface="+mj-cs"/>
              </a:rPr>
              <a:t>Belgrade University, Faculty of Architecture</a:t>
            </a:r>
          </a:p>
          <a:p>
            <a:pPr marL="288925" indent="-288925"/>
            <a:r>
              <a:rPr lang="en-US" sz="2500" b="1" dirty="0" smtClean="0">
                <a:latin typeface="+mj-lt"/>
                <a:ea typeface="+mj-ea"/>
                <a:cs typeface="+mj-cs"/>
              </a:rPr>
              <a:t>	Department of Architecture</a:t>
            </a:r>
          </a:p>
          <a:p>
            <a:pPr marL="288925" indent="-288925"/>
            <a:endParaRPr lang="en-US" sz="2500" b="1" dirty="0" smtClean="0">
              <a:latin typeface="+mj-lt"/>
              <a:ea typeface="+mj-ea"/>
              <a:cs typeface="+mj-cs"/>
            </a:endParaRPr>
          </a:p>
          <a:p>
            <a:pPr marL="288925" indent="-288925"/>
            <a:endParaRPr lang="en-US" sz="25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30722" name="Picture 2" descr="Jelena Ivanovi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43300" y="1143000"/>
            <a:ext cx="1104900" cy="1104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C800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 descr="http://2.bp.blogspot.com/_3BsvviR21gQ/TKeVogbqoJI/AAAAAAAAAnA/heekreIlIGE/s1600/izlozba-01b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3124200"/>
            <a:ext cx="1905000" cy="190500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442949" y="5145206"/>
            <a:ext cx="6301854" cy="763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Topics: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AFFINE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TRANSFORMATIONS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4572000"/>
            <a:ext cx="8153400" cy="1331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An affine transformation is a composition of scaling, reflection, translation and rotation, or some of them,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in any order.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81200"/>
            <a:ext cx="8305799" cy="587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533400" y="8229600"/>
            <a:ext cx="716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classes.yale.edu/fractals/IntroToFrac/TransfGeom/TransfGeom.html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1371600"/>
            <a:ext cx="8305800" cy="14266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3000" b="1" dirty="0" smtClean="0">
                <a:latin typeface="+mj-lt"/>
                <a:ea typeface="+mj-ea"/>
                <a:cs typeface="+mj-cs"/>
              </a:rPr>
              <a:t>&gt;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Scaling (r,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s)</a:t>
            </a:r>
            <a:endParaRPr kumimoji="0" lang="en-US" sz="3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endParaRPr kumimoji="0" lang="en-US" sz="270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>
              <a:buFont typeface="Wingdings" pitchFamily="2" charset="2"/>
              <a:buChar char="Ø"/>
            </a:pPr>
            <a:endParaRPr lang="en-US" sz="25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5885</TotalTime>
  <Words>152</Words>
  <Application>Microsoft Office PowerPoint</Application>
  <PresentationFormat>Custom</PresentationFormat>
  <Paragraphs>43</Paragraphs>
  <Slides>49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Office Theme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Mirjana</dc:creator>
  <cp:lastModifiedBy>Mirjana</cp:lastModifiedBy>
  <cp:revision>293</cp:revision>
  <dcterms:created xsi:type="dcterms:W3CDTF">2011-05-23T14:39:04Z</dcterms:created>
  <dcterms:modified xsi:type="dcterms:W3CDTF">2012-09-01T21:18:44Z</dcterms:modified>
</cp:coreProperties>
</file>