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71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05A5C-8446-B640-B4BB-6F43608715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E810EF-7EEF-00D9-7B4B-0AC7DCA292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9202DB-4D6C-4E77-E717-061A33587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9A9E4-154C-4986-9128-53976569EBD3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5F06D4-12FF-8EF8-54AC-2BDD24A54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A10E7C-1C5F-9273-67F4-5B7851207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2CEF6-D8BC-482D-AD22-3A435BDA13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9669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9EA52-83F7-1210-CFA6-04BF391B2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1E06FE-3E70-9D7C-B4EB-5D9A4A625B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128127-1D46-350F-A921-6B5B6ADF08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9A9E4-154C-4986-9128-53976569EBD3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24B51B-7344-A52B-1219-CA9ABFB10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C473E0-8010-8390-4B83-4C7E13F58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2CEF6-D8BC-482D-AD22-3A435BDA13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6744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9E2AAF-E5A5-A82D-277F-5EDA704A43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46F888-72DC-87E0-B144-33F6B27815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16FD68-AC1B-9B20-6141-CF01B2B69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9A9E4-154C-4986-9128-53976569EBD3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08DAD8-3C06-D61E-4BB1-2AE6B6696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AB4A07-7978-1EAA-DEB0-A9CE585DA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2CEF6-D8BC-482D-AD22-3A435BDA13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0766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95880-45F4-B5B4-879B-C69DF7324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8BAF5D-B720-FA8E-E25E-47A18B8EA1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87FF8B-B63A-A80C-4375-F7D6C73CC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9A9E4-154C-4986-9128-53976569EBD3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B29689-69C8-1247-DD35-9B8B5BA36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515D0D-222B-A38F-16EC-5D24EE2B2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2CEF6-D8BC-482D-AD22-3A435BDA13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1298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32787-93F3-3BAB-AF8D-F1D9EAF88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8AD697-94AD-1624-3D42-62E80F36BC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E9CD4F-D45A-A61E-C26F-015BD0F1D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9A9E4-154C-4986-9128-53976569EBD3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98BB4E-7008-92BB-E4C5-A281B32B7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0D77BB-684B-F247-6F7A-2CDF0D346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2CEF6-D8BC-482D-AD22-3A435BDA13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8019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0D17C-53AA-A12C-6C2E-4BD6ECB2E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52855D-1DFF-F966-7DF8-30713007C7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680B04-7BD8-70A1-5E0C-112EC35FAA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E83B32-B6F5-7AA8-0639-78B7F4D16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9A9E4-154C-4986-9128-53976569EBD3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10532E-BF5F-EF1A-18AB-0949BA187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49A65E-6D7F-4C1B-9E13-E587D7ECC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2CEF6-D8BC-482D-AD22-3A435BDA13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4147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4D4DF9-95F5-345B-631F-32923EF0B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893044-7889-A126-ED61-813385E10F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AE13F2-48B6-EA26-7BA7-46F6CA2A4D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063B08-95B2-A300-FFAF-63DC6B8307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927151-0566-F382-0C1E-C79DDF22A3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8ED2155-214E-6EE9-8E51-0A57820EA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9A9E4-154C-4986-9128-53976569EBD3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5E00ED-D535-B76A-090C-D36FCA9D5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AED1F06-D043-B648-57E6-6A36411A2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2CEF6-D8BC-482D-AD22-3A435BDA13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8919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676FB-7A30-1DD6-3291-ACDC4AB19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417BDC-EB8E-8263-0A58-21FE02E2B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9A9E4-154C-4986-9128-53976569EBD3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7B6AA1-BE08-A939-5ED5-E001EAB60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6641ED-5C9F-709D-BE83-EBAAE5DB6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2CEF6-D8BC-482D-AD22-3A435BDA13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349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C79C911-CF58-F71D-BA63-98FBD4782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9A9E4-154C-4986-9128-53976569EBD3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8425E99-FB7B-11D6-193A-1CC72BCA6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D4EA1B-BB9F-33CC-52F7-CCFADBBF1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2CEF6-D8BC-482D-AD22-3A435BDA13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1019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2EA2E-E04A-C7D9-E60E-EEEA3DF5A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824677-B9B7-9A0F-A328-897681347A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E9BEF8-5BB5-BE9A-A916-5893F87948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9A310-6C5C-DBEE-6F30-E513176E2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9A9E4-154C-4986-9128-53976569EBD3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C02F7E-C436-775D-FFD6-78DECA585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24A52E-A253-7B53-4A6F-1B727CDD1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2CEF6-D8BC-482D-AD22-3A435BDA13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3127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7FE77B-BB4E-3D4C-0F4E-AD41B8A744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734D15-CEC3-14BB-B30A-371E785A66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2B0C6B-198B-7087-049E-D432B406AD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0BB965-7571-A53A-7FBF-6772D24BF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9A9E4-154C-4986-9128-53976569EBD3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9F089F-B949-DD3B-9376-C32D11CEE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5CDD2E-326F-D54D-E855-7C0F8FB67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2CEF6-D8BC-482D-AD22-3A435BDA13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1202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F5853B6-C609-5B79-8CF2-9B5972EC4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898EFA-4D3A-8531-5AF2-7717ECBCBD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38D7E3-B6D8-0AC1-EA01-36C3F87138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F9A9E4-154C-4986-9128-53976569EBD3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0CA9FF-3B9E-40C3-A38B-6A21D1A16D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427925-96B8-DB7B-3F06-DFC53484FE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572CEF6-D8BC-482D-AD22-3A435BDA13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7792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books.openedition.org/editionscnrs/10839?lang=en&amp;utm_source=chatgpt.com" TargetMode="External"/><Relationship Id="rId7" Type="http://schemas.openxmlformats.org/officeDocument/2006/relationships/hyperlink" Target="https://www.unesco.org/fr/days/engineering-sustainable-development?utm_source=chatgpt.com" TargetMode="External"/><Relationship Id="rId2" Type="http://schemas.openxmlformats.org/officeDocument/2006/relationships/hyperlink" Target="https://leades.fr/transition-ecologique-quel-impact-sur-le-secteur-de-lingenierie/?utm_source=chatgpt.co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fr.spotblue.com/wiki/sustainable-engineering/?utm_source=chatgpt.com" TargetMode="External"/><Relationship Id="rId5" Type="http://schemas.openxmlformats.org/officeDocument/2006/relationships/hyperlink" Target="https://www.geotec.fr/fr/ingenierie-environnementale?utm_source=chatgpt.com" TargetMode="External"/><Relationship Id="rId4" Type="http://schemas.openxmlformats.org/officeDocument/2006/relationships/hyperlink" Target="https://www.lesentreprisesdupaysage.fr/les-entreprises-du-paysage/metiers-savoir-faire/genie-ecologique/?utm_source=chatgpt.com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A hand holding a globe&#10;&#10;AI-generated content may be incorrect.">
            <a:extLst>
              <a:ext uri="{FF2B5EF4-FFF2-40B4-BE49-F238E27FC236}">
                <a16:creationId xmlns:a16="http://schemas.microsoft.com/office/drawing/2014/main" id="{FC8E4059-46C1-39A9-8D5A-EB125866A19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639" r="30066"/>
          <a:stretch>
            <a:fillRect/>
          </a:stretch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9BB3CA-5ABD-9958-BBB1-4AADB849BC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pPr algn="l"/>
            <a:r>
              <a:rPr lang="fr-FR" sz="3700" dirty="0"/>
              <a:t>L’impact écologique de l’ingénierie moderne et les solutions durables</a:t>
            </a:r>
            <a:endParaRPr lang="en-GB" sz="37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EF4574-60A4-0A08-0E05-3069C1429A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208141"/>
          </a:xfrm>
        </p:spPr>
        <p:txBody>
          <a:bodyPr>
            <a:normAutofit/>
          </a:bodyPr>
          <a:lstStyle/>
          <a:p>
            <a:pPr algn="l"/>
            <a:r>
              <a:rPr lang="en-GB" sz="2000" b="1" dirty="0"/>
              <a:t>Student : Mila </a:t>
            </a:r>
            <a:r>
              <a:rPr lang="en-GB" sz="2000" b="1" dirty="0" err="1"/>
              <a:t>Obucina</a:t>
            </a:r>
            <a:r>
              <a:rPr lang="en-GB" sz="2000" b="1"/>
              <a:t> 23/0248</a:t>
            </a:r>
            <a:endParaRPr lang="en-GB" sz="2000" b="1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118071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1292E4E-33DA-67EA-CE74-BDD62D9D7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r>
              <a:rPr lang="en-GB" sz="5400">
                <a:solidFill>
                  <a:srgbClr val="FFFFFF"/>
                </a:solidFill>
              </a:rPr>
              <a:t>Les défis à relever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5B8B58-CFBC-DB56-5D16-105D6D05F9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789"/>
            <a:ext cx="10515600" cy="3590174"/>
          </a:xfrm>
        </p:spPr>
        <p:txBody>
          <a:bodyPr>
            <a:normAutofit/>
          </a:bodyPr>
          <a:lstStyle/>
          <a:p>
            <a:r>
              <a:rPr lang="fr-FR" sz="2200"/>
              <a:t>Le financement des projets durables reste un obstacle majeur.</a:t>
            </a:r>
          </a:p>
          <a:p>
            <a:r>
              <a:rPr lang="fr-FR" sz="2200"/>
              <a:t>Les mentalités et les habitudes de consommation doivent aussi évoluer.</a:t>
            </a:r>
          </a:p>
          <a:p>
            <a:r>
              <a:rPr lang="fr-FR" sz="2200"/>
              <a:t>Il faut renforcer la coopération entre gouvernements, entreprises et citoyens.</a:t>
            </a:r>
          </a:p>
          <a:p>
            <a:r>
              <a:rPr lang="fr-FR" sz="2200"/>
              <a:t>Le rôle de l’éducation et de la recherche est également crucial.</a:t>
            </a:r>
          </a:p>
          <a:p>
            <a:r>
              <a:rPr lang="fr-FR" sz="2200" b="1"/>
              <a:t>Mots-clés :</a:t>
            </a:r>
            <a:r>
              <a:rPr lang="fr-FR" sz="2200"/>
              <a:t> financement, coopération, consommation, éducation, recherche</a:t>
            </a:r>
          </a:p>
          <a:p>
            <a:endParaRPr lang="en-GB" sz="2200"/>
          </a:p>
        </p:txBody>
      </p:sp>
    </p:spTree>
    <p:extLst>
      <p:ext uri="{BB962C8B-B14F-4D97-AF65-F5344CB8AC3E}">
        <p14:creationId xmlns:p14="http://schemas.microsoft.com/office/powerpoint/2010/main" val="36977867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223" name="Rectangle 9222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87CCFD8-5266-FE35-B445-CEF0E9B47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en-GB" sz="5400"/>
              <a:t>Conclusion</a:t>
            </a:r>
          </a:p>
        </p:txBody>
      </p:sp>
      <p:sp>
        <p:nvSpPr>
          <p:cNvPr id="9225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7996F8-93EE-4911-BC9C-0BAE52376B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>
            <a:normAutofit/>
          </a:bodyPr>
          <a:lstStyle/>
          <a:p>
            <a:r>
              <a:rPr lang="fr-FR" sz="1500"/>
              <a:t>L’ingénierie peut être à la fois un problème et une solution pour l’environnement.</a:t>
            </a:r>
          </a:p>
          <a:p>
            <a:r>
              <a:rPr lang="fr-FR" sz="1500"/>
              <a:t>En adoptant des pratiques écologiques, elle peut devenir un moteur de développement durable.</a:t>
            </a:r>
          </a:p>
          <a:p>
            <a:r>
              <a:rPr lang="fr-FR" sz="1500"/>
              <a:t>La responsabilité des ingénieurs est donc très importante.</a:t>
            </a:r>
          </a:p>
          <a:p>
            <a:r>
              <a:rPr lang="fr-FR" sz="1500"/>
              <a:t>Le futur dépend de notre capacité à allier progrès et respect de la planète.</a:t>
            </a:r>
          </a:p>
          <a:p>
            <a:r>
              <a:rPr lang="fr-FR" sz="1500" b="1"/>
              <a:t>Mots-clés :</a:t>
            </a:r>
            <a:r>
              <a:rPr lang="fr-FR" sz="1500"/>
              <a:t> avenir, responsabilité, progrès, durabilité, planète</a:t>
            </a:r>
          </a:p>
          <a:p>
            <a:endParaRPr lang="en-GB" sz="1500"/>
          </a:p>
        </p:txBody>
      </p:sp>
      <p:pic>
        <p:nvPicPr>
          <p:cNvPr id="9218" name="Picture 2" descr="144,100+ Hands Holding Earth Stock Photos, Pictures &amp; Royalty-Free Images -  iStock | Hands holding earth vector, Hands holding earth illustration, Hands  holding earth green">
            <a:extLst>
              <a:ext uri="{FF2B5EF4-FFF2-40B4-BE49-F238E27FC236}">
                <a16:creationId xmlns:a16="http://schemas.microsoft.com/office/drawing/2014/main" id="{DD500B8D-C324-6C64-9D07-0551CF5E98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047" b="-1"/>
          <a:stretch>
            <a:fillRect/>
          </a:stretch>
        </p:blipFill>
        <p:spPr bwMode="auto"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60863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8660D88-8C81-BDDF-DCF3-0F209880C6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sz="5400"/>
              <a:t>Glossaire (mots techniques)</a:t>
            </a: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1865313"/>
            <a:ext cx="10424160" cy="18288"/>
          </a:xfrm>
          <a:custGeom>
            <a:avLst/>
            <a:gdLst>
              <a:gd name="connsiteX0" fmla="*/ 0 w 10424160"/>
              <a:gd name="connsiteY0" fmla="*/ 0 h 18288"/>
              <a:gd name="connsiteX1" fmla="*/ 903427 w 10424160"/>
              <a:gd name="connsiteY1" fmla="*/ 0 h 18288"/>
              <a:gd name="connsiteX2" fmla="*/ 1389888 w 10424160"/>
              <a:gd name="connsiteY2" fmla="*/ 0 h 18288"/>
              <a:gd name="connsiteX3" fmla="*/ 2189074 w 10424160"/>
              <a:gd name="connsiteY3" fmla="*/ 0 h 18288"/>
              <a:gd name="connsiteX4" fmla="*/ 2675534 w 10424160"/>
              <a:gd name="connsiteY4" fmla="*/ 0 h 18288"/>
              <a:gd name="connsiteX5" fmla="*/ 3370478 w 10424160"/>
              <a:gd name="connsiteY5" fmla="*/ 0 h 18288"/>
              <a:gd name="connsiteX6" fmla="*/ 4169664 w 10424160"/>
              <a:gd name="connsiteY6" fmla="*/ 0 h 18288"/>
              <a:gd name="connsiteX7" fmla="*/ 4551883 w 10424160"/>
              <a:gd name="connsiteY7" fmla="*/ 0 h 18288"/>
              <a:gd name="connsiteX8" fmla="*/ 4934102 w 10424160"/>
              <a:gd name="connsiteY8" fmla="*/ 0 h 18288"/>
              <a:gd name="connsiteX9" fmla="*/ 5837530 w 10424160"/>
              <a:gd name="connsiteY9" fmla="*/ 0 h 18288"/>
              <a:gd name="connsiteX10" fmla="*/ 6532474 w 10424160"/>
              <a:gd name="connsiteY10" fmla="*/ 0 h 18288"/>
              <a:gd name="connsiteX11" fmla="*/ 6914693 w 10424160"/>
              <a:gd name="connsiteY11" fmla="*/ 0 h 18288"/>
              <a:gd name="connsiteX12" fmla="*/ 7609637 w 10424160"/>
              <a:gd name="connsiteY12" fmla="*/ 0 h 18288"/>
              <a:gd name="connsiteX13" fmla="*/ 8513064 w 10424160"/>
              <a:gd name="connsiteY13" fmla="*/ 0 h 18288"/>
              <a:gd name="connsiteX14" fmla="*/ 9103766 w 10424160"/>
              <a:gd name="connsiteY14" fmla="*/ 0 h 18288"/>
              <a:gd name="connsiteX15" fmla="*/ 9694469 w 10424160"/>
              <a:gd name="connsiteY15" fmla="*/ 0 h 18288"/>
              <a:gd name="connsiteX16" fmla="*/ 10424160 w 10424160"/>
              <a:gd name="connsiteY16" fmla="*/ 0 h 18288"/>
              <a:gd name="connsiteX17" fmla="*/ 10424160 w 10424160"/>
              <a:gd name="connsiteY17" fmla="*/ 18288 h 18288"/>
              <a:gd name="connsiteX18" fmla="*/ 9729216 w 10424160"/>
              <a:gd name="connsiteY18" fmla="*/ 18288 h 18288"/>
              <a:gd name="connsiteX19" fmla="*/ 8930030 w 10424160"/>
              <a:gd name="connsiteY19" fmla="*/ 18288 h 18288"/>
              <a:gd name="connsiteX20" fmla="*/ 8130845 w 10424160"/>
              <a:gd name="connsiteY20" fmla="*/ 18288 h 18288"/>
              <a:gd name="connsiteX21" fmla="*/ 7644384 w 10424160"/>
              <a:gd name="connsiteY21" fmla="*/ 18288 h 18288"/>
              <a:gd name="connsiteX22" fmla="*/ 6740957 w 10424160"/>
              <a:gd name="connsiteY22" fmla="*/ 18288 h 18288"/>
              <a:gd name="connsiteX23" fmla="*/ 6046013 w 10424160"/>
              <a:gd name="connsiteY23" fmla="*/ 18288 h 18288"/>
              <a:gd name="connsiteX24" fmla="*/ 5663794 w 10424160"/>
              <a:gd name="connsiteY24" fmla="*/ 18288 h 18288"/>
              <a:gd name="connsiteX25" fmla="*/ 4968850 w 10424160"/>
              <a:gd name="connsiteY25" fmla="*/ 18288 h 18288"/>
              <a:gd name="connsiteX26" fmla="*/ 4378147 w 10424160"/>
              <a:gd name="connsiteY26" fmla="*/ 18288 h 18288"/>
              <a:gd name="connsiteX27" fmla="*/ 3787445 w 10424160"/>
              <a:gd name="connsiteY27" fmla="*/ 18288 h 18288"/>
              <a:gd name="connsiteX28" fmla="*/ 3196742 w 10424160"/>
              <a:gd name="connsiteY28" fmla="*/ 18288 h 18288"/>
              <a:gd name="connsiteX29" fmla="*/ 2606040 w 10424160"/>
              <a:gd name="connsiteY29" fmla="*/ 18288 h 18288"/>
              <a:gd name="connsiteX30" fmla="*/ 1806854 w 10424160"/>
              <a:gd name="connsiteY30" fmla="*/ 18288 h 18288"/>
              <a:gd name="connsiteX31" fmla="*/ 1111910 w 10424160"/>
              <a:gd name="connsiteY31" fmla="*/ 18288 h 18288"/>
              <a:gd name="connsiteX32" fmla="*/ 729691 w 10424160"/>
              <a:gd name="connsiteY32" fmla="*/ 18288 h 18288"/>
              <a:gd name="connsiteX33" fmla="*/ 0 w 10424160"/>
              <a:gd name="connsiteY33" fmla="*/ 18288 h 18288"/>
              <a:gd name="connsiteX34" fmla="*/ 0 w 10424160"/>
              <a:gd name="connsiteY3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4160" h="18288" fill="none" extrusionOk="0">
                <a:moveTo>
                  <a:pt x="0" y="0"/>
                </a:moveTo>
                <a:cubicBezTo>
                  <a:pt x="251416" y="-3874"/>
                  <a:pt x="479411" y="-20508"/>
                  <a:pt x="903427" y="0"/>
                </a:cubicBezTo>
                <a:cubicBezTo>
                  <a:pt x="1327443" y="20508"/>
                  <a:pt x="1177990" y="-7387"/>
                  <a:pt x="1389888" y="0"/>
                </a:cubicBezTo>
                <a:cubicBezTo>
                  <a:pt x="1601786" y="7387"/>
                  <a:pt x="1928602" y="-6697"/>
                  <a:pt x="2189074" y="0"/>
                </a:cubicBezTo>
                <a:cubicBezTo>
                  <a:pt x="2449546" y="6697"/>
                  <a:pt x="2440085" y="-21144"/>
                  <a:pt x="2675534" y="0"/>
                </a:cubicBezTo>
                <a:cubicBezTo>
                  <a:pt x="2910983" y="21144"/>
                  <a:pt x="3026158" y="-11124"/>
                  <a:pt x="3370478" y="0"/>
                </a:cubicBezTo>
                <a:cubicBezTo>
                  <a:pt x="3714798" y="11124"/>
                  <a:pt x="3864539" y="-10660"/>
                  <a:pt x="4169664" y="0"/>
                </a:cubicBezTo>
                <a:cubicBezTo>
                  <a:pt x="4474789" y="10660"/>
                  <a:pt x="4471218" y="16488"/>
                  <a:pt x="4551883" y="0"/>
                </a:cubicBezTo>
                <a:cubicBezTo>
                  <a:pt x="4632548" y="-16488"/>
                  <a:pt x="4786830" y="7986"/>
                  <a:pt x="4934102" y="0"/>
                </a:cubicBezTo>
                <a:cubicBezTo>
                  <a:pt x="5081374" y="-7986"/>
                  <a:pt x="5575881" y="-33003"/>
                  <a:pt x="5837530" y="0"/>
                </a:cubicBezTo>
                <a:cubicBezTo>
                  <a:pt x="6099179" y="33003"/>
                  <a:pt x="6305895" y="14170"/>
                  <a:pt x="6532474" y="0"/>
                </a:cubicBezTo>
                <a:cubicBezTo>
                  <a:pt x="6759053" y="-14170"/>
                  <a:pt x="6726707" y="16121"/>
                  <a:pt x="6914693" y="0"/>
                </a:cubicBezTo>
                <a:cubicBezTo>
                  <a:pt x="7102679" y="-16121"/>
                  <a:pt x="7397857" y="32594"/>
                  <a:pt x="7609637" y="0"/>
                </a:cubicBezTo>
                <a:cubicBezTo>
                  <a:pt x="7821417" y="-32594"/>
                  <a:pt x="8141235" y="-3745"/>
                  <a:pt x="8513064" y="0"/>
                </a:cubicBezTo>
                <a:cubicBezTo>
                  <a:pt x="8884893" y="3745"/>
                  <a:pt x="8877548" y="3359"/>
                  <a:pt x="9103766" y="0"/>
                </a:cubicBezTo>
                <a:cubicBezTo>
                  <a:pt x="9329984" y="-3359"/>
                  <a:pt x="9545570" y="-17843"/>
                  <a:pt x="9694469" y="0"/>
                </a:cubicBezTo>
                <a:cubicBezTo>
                  <a:pt x="9843368" y="17843"/>
                  <a:pt x="10162477" y="-1217"/>
                  <a:pt x="10424160" y="0"/>
                </a:cubicBezTo>
                <a:cubicBezTo>
                  <a:pt x="10424498" y="7640"/>
                  <a:pt x="10423710" y="11289"/>
                  <a:pt x="10424160" y="18288"/>
                </a:cubicBezTo>
                <a:cubicBezTo>
                  <a:pt x="10184680" y="20716"/>
                  <a:pt x="10034768" y="-9357"/>
                  <a:pt x="9729216" y="18288"/>
                </a:cubicBezTo>
                <a:cubicBezTo>
                  <a:pt x="9423664" y="45933"/>
                  <a:pt x="9309220" y="36372"/>
                  <a:pt x="8930030" y="18288"/>
                </a:cubicBezTo>
                <a:cubicBezTo>
                  <a:pt x="8550840" y="204"/>
                  <a:pt x="8513376" y="34707"/>
                  <a:pt x="8130845" y="18288"/>
                </a:cubicBezTo>
                <a:cubicBezTo>
                  <a:pt x="7748315" y="1869"/>
                  <a:pt x="7864674" y="19659"/>
                  <a:pt x="7644384" y="18288"/>
                </a:cubicBezTo>
                <a:cubicBezTo>
                  <a:pt x="7424094" y="16917"/>
                  <a:pt x="6947001" y="55680"/>
                  <a:pt x="6740957" y="18288"/>
                </a:cubicBezTo>
                <a:cubicBezTo>
                  <a:pt x="6534913" y="-19104"/>
                  <a:pt x="6313809" y="33391"/>
                  <a:pt x="6046013" y="18288"/>
                </a:cubicBezTo>
                <a:cubicBezTo>
                  <a:pt x="5778217" y="3185"/>
                  <a:pt x="5786775" y="1439"/>
                  <a:pt x="5663794" y="18288"/>
                </a:cubicBezTo>
                <a:cubicBezTo>
                  <a:pt x="5540813" y="35137"/>
                  <a:pt x="5204724" y="25434"/>
                  <a:pt x="4968850" y="18288"/>
                </a:cubicBezTo>
                <a:cubicBezTo>
                  <a:pt x="4732976" y="11142"/>
                  <a:pt x="4559928" y="34568"/>
                  <a:pt x="4378147" y="18288"/>
                </a:cubicBezTo>
                <a:cubicBezTo>
                  <a:pt x="4196366" y="2008"/>
                  <a:pt x="3992200" y="35409"/>
                  <a:pt x="3787445" y="18288"/>
                </a:cubicBezTo>
                <a:cubicBezTo>
                  <a:pt x="3582690" y="1167"/>
                  <a:pt x="3488876" y="-7583"/>
                  <a:pt x="3196742" y="18288"/>
                </a:cubicBezTo>
                <a:cubicBezTo>
                  <a:pt x="2904608" y="44159"/>
                  <a:pt x="2729828" y="45906"/>
                  <a:pt x="2606040" y="18288"/>
                </a:cubicBezTo>
                <a:cubicBezTo>
                  <a:pt x="2482252" y="-9330"/>
                  <a:pt x="2000672" y="-5498"/>
                  <a:pt x="1806854" y="18288"/>
                </a:cubicBezTo>
                <a:cubicBezTo>
                  <a:pt x="1613036" y="42074"/>
                  <a:pt x="1310933" y="-4240"/>
                  <a:pt x="1111910" y="18288"/>
                </a:cubicBezTo>
                <a:cubicBezTo>
                  <a:pt x="912887" y="40816"/>
                  <a:pt x="891560" y="1701"/>
                  <a:pt x="729691" y="18288"/>
                </a:cubicBezTo>
                <a:cubicBezTo>
                  <a:pt x="567822" y="34875"/>
                  <a:pt x="203025" y="34462"/>
                  <a:pt x="0" y="18288"/>
                </a:cubicBezTo>
                <a:cubicBezTo>
                  <a:pt x="-82" y="11708"/>
                  <a:pt x="-178" y="8956"/>
                  <a:pt x="0" y="0"/>
                </a:cubicBezTo>
                <a:close/>
              </a:path>
              <a:path w="10424160" h="18288" stroke="0" extrusionOk="0">
                <a:moveTo>
                  <a:pt x="0" y="0"/>
                </a:moveTo>
                <a:cubicBezTo>
                  <a:pt x="119910" y="17195"/>
                  <a:pt x="345032" y="1652"/>
                  <a:pt x="590702" y="0"/>
                </a:cubicBezTo>
                <a:cubicBezTo>
                  <a:pt x="836372" y="-1652"/>
                  <a:pt x="830717" y="-10944"/>
                  <a:pt x="972922" y="0"/>
                </a:cubicBezTo>
                <a:cubicBezTo>
                  <a:pt x="1115127" y="10944"/>
                  <a:pt x="1638708" y="17269"/>
                  <a:pt x="1876349" y="0"/>
                </a:cubicBezTo>
                <a:cubicBezTo>
                  <a:pt x="2113990" y="-17269"/>
                  <a:pt x="2263529" y="27642"/>
                  <a:pt x="2467051" y="0"/>
                </a:cubicBezTo>
                <a:cubicBezTo>
                  <a:pt x="2670573" y="-27642"/>
                  <a:pt x="2867743" y="-1552"/>
                  <a:pt x="3057754" y="0"/>
                </a:cubicBezTo>
                <a:cubicBezTo>
                  <a:pt x="3247765" y="1552"/>
                  <a:pt x="3729099" y="45169"/>
                  <a:pt x="3961181" y="0"/>
                </a:cubicBezTo>
                <a:cubicBezTo>
                  <a:pt x="4193263" y="-45169"/>
                  <a:pt x="4313735" y="4067"/>
                  <a:pt x="4447642" y="0"/>
                </a:cubicBezTo>
                <a:cubicBezTo>
                  <a:pt x="4581549" y="-4067"/>
                  <a:pt x="5123626" y="11867"/>
                  <a:pt x="5351069" y="0"/>
                </a:cubicBezTo>
                <a:cubicBezTo>
                  <a:pt x="5578512" y="-11867"/>
                  <a:pt x="6044105" y="-19983"/>
                  <a:pt x="6254496" y="0"/>
                </a:cubicBezTo>
                <a:cubicBezTo>
                  <a:pt x="6464887" y="19983"/>
                  <a:pt x="6664731" y="4232"/>
                  <a:pt x="6949440" y="0"/>
                </a:cubicBezTo>
                <a:cubicBezTo>
                  <a:pt x="7234149" y="-4232"/>
                  <a:pt x="7497205" y="28731"/>
                  <a:pt x="7852867" y="0"/>
                </a:cubicBezTo>
                <a:cubicBezTo>
                  <a:pt x="8208529" y="-28731"/>
                  <a:pt x="8287556" y="2616"/>
                  <a:pt x="8443570" y="0"/>
                </a:cubicBezTo>
                <a:cubicBezTo>
                  <a:pt x="8599584" y="-2616"/>
                  <a:pt x="8871283" y="-14113"/>
                  <a:pt x="9034272" y="0"/>
                </a:cubicBezTo>
                <a:cubicBezTo>
                  <a:pt x="9197261" y="14113"/>
                  <a:pt x="9604978" y="-35623"/>
                  <a:pt x="9833458" y="0"/>
                </a:cubicBezTo>
                <a:cubicBezTo>
                  <a:pt x="10061938" y="35623"/>
                  <a:pt x="10231944" y="-8194"/>
                  <a:pt x="10424160" y="0"/>
                </a:cubicBezTo>
                <a:cubicBezTo>
                  <a:pt x="10424285" y="4395"/>
                  <a:pt x="10424085" y="9776"/>
                  <a:pt x="10424160" y="18288"/>
                </a:cubicBezTo>
                <a:cubicBezTo>
                  <a:pt x="10058736" y="-5772"/>
                  <a:pt x="9942989" y="-18764"/>
                  <a:pt x="9624974" y="18288"/>
                </a:cubicBezTo>
                <a:cubicBezTo>
                  <a:pt x="9306959" y="55340"/>
                  <a:pt x="9229263" y="24995"/>
                  <a:pt x="8930030" y="18288"/>
                </a:cubicBezTo>
                <a:cubicBezTo>
                  <a:pt x="8630797" y="11581"/>
                  <a:pt x="8647263" y="10931"/>
                  <a:pt x="8547811" y="18288"/>
                </a:cubicBezTo>
                <a:cubicBezTo>
                  <a:pt x="8448359" y="25645"/>
                  <a:pt x="8173221" y="219"/>
                  <a:pt x="8061350" y="18288"/>
                </a:cubicBezTo>
                <a:cubicBezTo>
                  <a:pt x="7949479" y="36357"/>
                  <a:pt x="7437002" y="17516"/>
                  <a:pt x="7157923" y="18288"/>
                </a:cubicBezTo>
                <a:cubicBezTo>
                  <a:pt x="6878844" y="19060"/>
                  <a:pt x="6610241" y="8864"/>
                  <a:pt x="6462979" y="18288"/>
                </a:cubicBezTo>
                <a:cubicBezTo>
                  <a:pt x="6315717" y="27712"/>
                  <a:pt x="6124879" y="4989"/>
                  <a:pt x="5976518" y="18288"/>
                </a:cubicBezTo>
                <a:cubicBezTo>
                  <a:pt x="5828157" y="31587"/>
                  <a:pt x="5566880" y="7112"/>
                  <a:pt x="5281574" y="18288"/>
                </a:cubicBezTo>
                <a:cubicBezTo>
                  <a:pt x="4996268" y="29464"/>
                  <a:pt x="5085614" y="20493"/>
                  <a:pt x="4899355" y="18288"/>
                </a:cubicBezTo>
                <a:cubicBezTo>
                  <a:pt x="4713096" y="16083"/>
                  <a:pt x="4606138" y="34359"/>
                  <a:pt x="4517136" y="18288"/>
                </a:cubicBezTo>
                <a:cubicBezTo>
                  <a:pt x="4428134" y="2217"/>
                  <a:pt x="4125335" y="52414"/>
                  <a:pt x="3822192" y="18288"/>
                </a:cubicBezTo>
                <a:cubicBezTo>
                  <a:pt x="3519049" y="-15838"/>
                  <a:pt x="3453132" y="3859"/>
                  <a:pt x="3335731" y="18288"/>
                </a:cubicBezTo>
                <a:cubicBezTo>
                  <a:pt x="3218330" y="32717"/>
                  <a:pt x="2718749" y="-13936"/>
                  <a:pt x="2536546" y="18288"/>
                </a:cubicBezTo>
                <a:cubicBezTo>
                  <a:pt x="2354343" y="50512"/>
                  <a:pt x="2190669" y="3238"/>
                  <a:pt x="2050085" y="18288"/>
                </a:cubicBezTo>
                <a:cubicBezTo>
                  <a:pt x="1909501" y="33338"/>
                  <a:pt x="1520975" y="3062"/>
                  <a:pt x="1250899" y="18288"/>
                </a:cubicBezTo>
                <a:cubicBezTo>
                  <a:pt x="980823" y="33514"/>
                  <a:pt x="992936" y="28036"/>
                  <a:pt x="868680" y="18288"/>
                </a:cubicBezTo>
                <a:cubicBezTo>
                  <a:pt x="744424" y="8540"/>
                  <a:pt x="230364" y="33365"/>
                  <a:pt x="0" y="18288"/>
                </a:cubicBezTo>
                <a:cubicBezTo>
                  <a:pt x="-504" y="12101"/>
                  <a:pt x="-591" y="7719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DEC15E3A-5B62-6E8E-78EC-70704CED34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889771"/>
              </p:ext>
            </p:extLst>
          </p:nvPr>
        </p:nvGraphicFramePr>
        <p:xfrm>
          <a:off x="838200" y="2397597"/>
          <a:ext cx="10515601" cy="3609865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3493918">
                  <a:extLst>
                    <a:ext uri="{9D8B030D-6E8A-4147-A177-3AD203B41FA5}">
                      <a16:colId xmlns:a16="http://schemas.microsoft.com/office/drawing/2014/main" val="651625072"/>
                    </a:ext>
                  </a:extLst>
                </a:gridCol>
                <a:gridCol w="3527765">
                  <a:extLst>
                    <a:ext uri="{9D8B030D-6E8A-4147-A177-3AD203B41FA5}">
                      <a16:colId xmlns:a16="http://schemas.microsoft.com/office/drawing/2014/main" val="1366472068"/>
                    </a:ext>
                  </a:extLst>
                </a:gridCol>
                <a:gridCol w="3493918">
                  <a:extLst>
                    <a:ext uri="{9D8B030D-6E8A-4147-A177-3AD203B41FA5}">
                      <a16:colId xmlns:a16="http://schemas.microsoft.com/office/drawing/2014/main" val="1999690597"/>
                    </a:ext>
                  </a:extLst>
                </a:gridCol>
              </a:tblGrid>
              <a:tr h="27828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/>
                        <a:t>Terme français</a:t>
                      </a:r>
                    </a:p>
                  </a:txBody>
                  <a:tcPr marL="58808" marR="58808" marT="29404" marB="29404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/>
                        <a:t>Définition simple (FR)</a:t>
                      </a:r>
                    </a:p>
                  </a:txBody>
                  <a:tcPr marL="58808" marR="58808" marT="29404" marB="29404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/>
                        <a:t>Équivalent serbe</a:t>
                      </a:r>
                    </a:p>
                  </a:txBody>
                  <a:tcPr marL="58808" marR="58808" marT="29404" marB="29404" anchor="ctr"/>
                </a:tc>
                <a:extLst>
                  <a:ext uri="{0D108BD9-81ED-4DB2-BD59-A6C34878D82A}">
                    <a16:rowId xmlns:a16="http://schemas.microsoft.com/office/drawing/2014/main" val="881253243"/>
                  </a:ext>
                </a:extLst>
              </a:tr>
              <a:tr h="46118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/>
                        <a:t>Ingénierie</a:t>
                      </a:r>
                    </a:p>
                  </a:txBody>
                  <a:tcPr marL="58808" marR="58808" marT="29404" marB="29404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200" dirty="0"/>
                        <a:t>Science de la conception et de la fabrication de technologies</a:t>
                      </a:r>
                    </a:p>
                  </a:txBody>
                  <a:tcPr marL="58808" marR="58808" marT="29404" marB="29404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dirty="0" err="1"/>
                        <a:t>Inženjerstvo</a:t>
                      </a:r>
                      <a:endParaRPr lang="en-GB" sz="1200" dirty="0"/>
                    </a:p>
                  </a:txBody>
                  <a:tcPr marL="58808" marR="58808" marT="29404" marB="29404" anchor="ctr"/>
                </a:tc>
                <a:extLst>
                  <a:ext uri="{0D108BD9-81ED-4DB2-BD59-A6C34878D82A}">
                    <a16:rowId xmlns:a16="http://schemas.microsoft.com/office/drawing/2014/main" val="2155181615"/>
                  </a:ext>
                </a:extLst>
              </a:tr>
              <a:tr h="46118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/>
                        <a:t>Durabilité</a:t>
                      </a:r>
                    </a:p>
                  </a:txBody>
                  <a:tcPr marL="58808" marR="58808" marT="29404" marB="29404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200"/>
                        <a:t>Capacité à durer tout en respectant l’environnement</a:t>
                      </a:r>
                    </a:p>
                  </a:txBody>
                  <a:tcPr marL="58808" marR="58808" marT="29404" marB="29404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dirty="0" err="1"/>
                        <a:t>Održivost</a:t>
                      </a:r>
                      <a:endParaRPr lang="en-GB" sz="1200" dirty="0"/>
                    </a:p>
                  </a:txBody>
                  <a:tcPr marL="58808" marR="58808" marT="29404" marB="29404" anchor="ctr"/>
                </a:tc>
                <a:extLst>
                  <a:ext uri="{0D108BD9-81ED-4DB2-BD59-A6C34878D82A}">
                    <a16:rowId xmlns:a16="http://schemas.microsoft.com/office/drawing/2014/main" val="1671746371"/>
                  </a:ext>
                </a:extLst>
              </a:tr>
              <a:tr h="27828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200"/>
                        <a:t>Gaz à effet de serre</a:t>
                      </a:r>
                    </a:p>
                  </a:txBody>
                  <a:tcPr marL="58808" marR="58808" marT="29404" marB="29404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200"/>
                        <a:t>Gaz qui contribuent au réchauffement climatique</a:t>
                      </a:r>
                    </a:p>
                  </a:txBody>
                  <a:tcPr marL="58808" marR="58808" marT="29404" marB="29404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nb-NO" sz="1200"/>
                        <a:t>Gasovi sa efektom staklene bašte</a:t>
                      </a:r>
                    </a:p>
                  </a:txBody>
                  <a:tcPr marL="58808" marR="58808" marT="29404" marB="29404" anchor="ctr"/>
                </a:tc>
                <a:extLst>
                  <a:ext uri="{0D108BD9-81ED-4DB2-BD59-A6C34878D82A}">
                    <a16:rowId xmlns:a16="http://schemas.microsoft.com/office/drawing/2014/main" val="2381697753"/>
                  </a:ext>
                </a:extLst>
              </a:tr>
              <a:tr h="27828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/>
                        <a:t>Écoconception</a:t>
                      </a:r>
                    </a:p>
                  </a:txBody>
                  <a:tcPr marL="58808" marR="58808" marT="29404" marB="29404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200"/>
                        <a:t>Conception qui réduit l’impact environnemental</a:t>
                      </a:r>
                    </a:p>
                  </a:txBody>
                  <a:tcPr marL="58808" marR="58808" marT="29404" marB="29404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/>
                        <a:t>Ekološki dizajn</a:t>
                      </a:r>
                    </a:p>
                  </a:txBody>
                  <a:tcPr marL="58808" marR="58808" marT="29404" marB="29404" anchor="ctr"/>
                </a:tc>
                <a:extLst>
                  <a:ext uri="{0D108BD9-81ED-4DB2-BD59-A6C34878D82A}">
                    <a16:rowId xmlns:a16="http://schemas.microsoft.com/office/drawing/2014/main" val="2239011392"/>
                  </a:ext>
                </a:extLst>
              </a:tr>
              <a:tr h="27828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/>
                        <a:t>Économie circulaire</a:t>
                      </a:r>
                    </a:p>
                  </a:txBody>
                  <a:tcPr marL="58808" marR="58808" marT="29404" marB="29404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200"/>
                        <a:t>Modèle basé sur la réutilisation et le recyclage</a:t>
                      </a:r>
                    </a:p>
                  </a:txBody>
                  <a:tcPr marL="58808" marR="58808" marT="29404" marB="29404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/>
                        <a:t>Cirkularna ekonomija</a:t>
                      </a:r>
                    </a:p>
                  </a:txBody>
                  <a:tcPr marL="58808" marR="58808" marT="29404" marB="29404" anchor="ctr"/>
                </a:tc>
                <a:extLst>
                  <a:ext uri="{0D108BD9-81ED-4DB2-BD59-A6C34878D82A}">
                    <a16:rowId xmlns:a16="http://schemas.microsoft.com/office/drawing/2014/main" val="1002352362"/>
                  </a:ext>
                </a:extLst>
              </a:tr>
              <a:tr h="27828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/>
                        <a:t>Énergies renouvelables</a:t>
                      </a:r>
                    </a:p>
                  </a:txBody>
                  <a:tcPr marL="58808" marR="58808" marT="29404" marB="29404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200"/>
                        <a:t>Énergies qui se renouvellent naturellement</a:t>
                      </a:r>
                    </a:p>
                  </a:txBody>
                  <a:tcPr marL="58808" marR="58808" marT="29404" marB="29404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/>
                        <a:t>Obnovljivi izvori energije</a:t>
                      </a:r>
                    </a:p>
                  </a:txBody>
                  <a:tcPr marL="58808" marR="58808" marT="29404" marB="29404" anchor="ctr"/>
                </a:tc>
                <a:extLst>
                  <a:ext uri="{0D108BD9-81ED-4DB2-BD59-A6C34878D82A}">
                    <a16:rowId xmlns:a16="http://schemas.microsoft.com/office/drawing/2014/main" val="1331164797"/>
                  </a:ext>
                </a:extLst>
              </a:tr>
              <a:tr h="27828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/>
                        <a:t>Biosourcé</a:t>
                      </a:r>
                    </a:p>
                  </a:txBody>
                  <a:tcPr marL="58808" marR="58808" marT="29404" marB="29404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200"/>
                        <a:t>Fabriqué à partir de ressources biologiques</a:t>
                      </a:r>
                    </a:p>
                  </a:txBody>
                  <a:tcPr marL="58808" marR="58808" marT="29404" marB="29404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dirty="0" err="1"/>
                        <a:t>Biološkog</a:t>
                      </a:r>
                      <a:r>
                        <a:rPr lang="en-GB" sz="1200" dirty="0"/>
                        <a:t> </a:t>
                      </a:r>
                      <a:r>
                        <a:rPr lang="en-GB" sz="1200" dirty="0" err="1"/>
                        <a:t>porekla</a:t>
                      </a:r>
                      <a:endParaRPr lang="en-GB" sz="1200" dirty="0"/>
                    </a:p>
                  </a:txBody>
                  <a:tcPr marL="58808" marR="58808" marT="29404" marB="29404" anchor="ctr"/>
                </a:tc>
                <a:extLst>
                  <a:ext uri="{0D108BD9-81ED-4DB2-BD59-A6C34878D82A}">
                    <a16:rowId xmlns:a16="http://schemas.microsoft.com/office/drawing/2014/main" val="2014447752"/>
                  </a:ext>
                </a:extLst>
              </a:tr>
              <a:tr h="46118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/>
                        <a:t>Transition écologique</a:t>
                      </a:r>
                    </a:p>
                  </a:txBody>
                  <a:tcPr marL="58808" marR="58808" marT="29404" marB="29404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200"/>
                        <a:t>Passage vers une économie plus respectueuse de l’environnement</a:t>
                      </a:r>
                    </a:p>
                  </a:txBody>
                  <a:tcPr marL="58808" marR="58808" marT="29404" marB="29404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/>
                        <a:t>Ekološka tranzicija</a:t>
                      </a:r>
                    </a:p>
                  </a:txBody>
                  <a:tcPr marL="58808" marR="58808" marT="29404" marB="29404" anchor="ctr"/>
                </a:tc>
                <a:extLst>
                  <a:ext uri="{0D108BD9-81ED-4DB2-BD59-A6C34878D82A}">
                    <a16:rowId xmlns:a16="http://schemas.microsoft.com/office/drawing/2014/main" val="1185226004"/>
                  </a:ext>
                </a:extLst>
              </a:tr>
              <a:tr h="27828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/>
                        <a:t>Justice sociale</a:t>
                      </a:r>
                    </a:p>
                  </a:txBody>
                  <a:tcPr marL="58808" marR="58808" marT="29404" marB="29404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200"/>
                        <a:t>Principe d’égalité et de respect des droits</a:t>
                      </a:r>
                    </a:p>
                  </a:txBody>
                  <a:tcPr marL="58808" marR="58808" marT="29404" marB="29404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/>
                        <a:t>Socijalna pravda</a:t>
                      </a:r>
                    </a:p>
                  </a:txBody>
                  <a:tcPr marL="58808" marR="58808" marT="29404" marB="29404" anchor="ctr"/>
                </a:tc>
                <a:extLst>
                  <a:ext uri="{0D108BD9-81ED-4DB2-BD59-A6C34878D82A}">
                    <a16:rowId xmlns:a16="http://schemas.microsoft.com/office/drawing/2014/main" val="1352262488"/>
                  </a:ext>
                </a:extLst>
              </a:tr>
              <a:tr h="27828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/>
                        <a:t>Recyclage</a:t>
                      </a:r>
                    </a:p>
                  </a:txBody>
                  <a:tcPr marL="58808" marR="58808" marT="29404" marB="29404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200" dirty="0"/>
                        <a:t>Transformation des déchets en nouveaux produits</a:t>
                      </a:r>
                    </a:p>
                  </a:txBody>
                  <a:tcPr marL="58808" marR="58808" marT="29404" marB="29404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dirty="0" err="1"/>
                        <a:t>Reciklaža</a:t>
                      </a:r>
                      <a:endParaRPr lang="en-GB" sz="1200" dirty="0"/>
                    </a:p>
                  </a:txBody>
                  <a:tcPr marL="58808" marR="58808" marT="29404" marB="29404" anchor="ctr"/>
                </a:tc>
                <a:extLst>
                  <a:ext uri="{0D108BD9-81ED-4DB2-BD59-A6C34878D82A}">
                    <a16:rowId xmlns:a16="http://schemas.microsoft.com/office/drawing/2014/main" val="34399062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40972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907BEA-2835-52A4-A5CF-4C7453828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r>
              <a:rPr lang="en-US" sz="5400" dirty="0" err="1">
                <a:solidFill>
                  <a:srgbClr val="FFFFFF"/>
                </a:solidFill>
              </a:rPr>
              <a:t>Sitographie</a:t>
            </a:r>
            <a:endParaRPr lang="en-GB" sz="5400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00FD21-4F2F-F6FE-5E66-4C0FE1BA7A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789"/>
            <a:ext cx="10515600" cy="3590174"/>
          </a:xfrm>
        </p:spPr>
        <p:txBody>
          <a:bodyPr>
            <a:normAutofit/>
          </a:bodyPr>
          <a:lstStyle/>
          <a:p>
            <a:r>
              <a:rPr lang="en-GB" sz="2200">
                <a:hlinkClick r:id="rId2"/>
              </a:rPr>
              <a:t>https://leades.fr/transition-ecologique-quel-impact-sur-le-secteur-de-lingenierie/</a:t>
            </a:r>
            <a:endParaRPr lang="en-GB" sz="2200"/>
          </a:p>
          <a:p>
            <a:r>
              <a:rPr lang="en-GB" sz="2200">
                <a:hlinkClick r:id="rId3"/>
              </a:rPr>
              <a:t>https://books.openedition.org/editionscnrs/10839?lang=en</a:t>
            </a:r>
            <a:endParaRPr lang="en-GB" sz="2200"/>
          </a:p>
          <a:p>
            <a:r>
              <a:rPr lang="en-GB" sz="2200">
                <a:hlinkClick r:id="rId4"/>
              </a:rPr>
              <a:t>https://www.lesentreprisesdupaysage.fr/les-entreprises-du-paysage/metiers-savoir-faire/genie-ecologique/</a:t>
            </a:r>
            <a:endParaRPr lang="en-GB" sz="2200"/>
          </a:p>
          <a:p>
            <a:r>
              <a:rPr lang="en-GB" sz="2200">
                <a:hlinkClick r:id="rId5"/>
              </a:rPr>
              <a:t>https://www.geotec.fr/fr/ingenierie-environnementale</a:t>
            </a:r>
            <a:endParaRPr lang="en-GB" sz="2200"/>
          </a:p>
          <a:p>
            <a:r>
              <a:rPr lang="en-GB" sz="2200">
                <a:hlinkClick r:id="rId6"/>
              </a:rPr>
              <a:t>https://fr.spotblue.com/wiki/sustainable-engineering/</a:t>
            </a:r>
            <a:endParaRPr lang="en-GB" sz="2200"/>
          </a:p>
          <a:p>
            <a:r>
              <a:rPr lang="en-GB" sz="2200">
                <a:hlinkClick r:id="rId7"/>
              </a:rPr>
              <a:t>https://www.unesco.org/fr/days/engineering-sustainable-development</a:t>
            </a:r>
            <a:endParaRPr lang="en-GB" sz="2200"/>
          </a:p>
          <a:p>
            <a:endParaRPr lang="en-GB" sz="2200"/>
          </a:p>
        </p:txBody>
      </p:sp>
    </p:spTree>
    <p:extLst>
      <p:ext uri="{BB962C8B-B14F-4D97-AF65-F5344CB8AC3E}">
        <p14:creationId xmlns:p14="http://schemas.microsoft.com/office/powerpoint/2010/main" val="41142825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289ED1AA-8684-4D37-B208-8777E1A778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Graphic 33">
            <a:extLst>
              <a:ext uri="{FF2B5EF4-FFF2-40B4-BE49-F238E27FC236}">
                <a16:creationId xmlns:a16="http://schemas.microsoft.com/office/drawing/2014/main" id="{4180E01B-B1F4-437C-807D-1C930718E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10784" y="0"/>
            <a:ext cx="9570431" cy="6858000"/>
          </a:xfrm>
          <a:custGeom>
            <a:avLst/>
            <a:gdLst>
              <a:gd name="connsiteX0" fmla="*/ 7178288 w 7187261"/>
              <a:gd name="connsiteY0" fmla="*/ 2604802 h 5150263"/>
              <a:gd name="connsiteX1" fmla="*/ 7169335 w 7187261"/>
              <a:gd name="connsiteY1" fmla="*/ 2328577 h 5150263"/>
              <a:gd name="connsiteX2" fmla="*/ 7060845 w 7187261"/>
              <a:gd name="connsiteY2" fmla="*/ 1661160 h 5150263"/>
              <a:gd name="connsiteX3" fmla="*/ 6212263 w 7187261"/>
              <a:gd name="connsiteY3" fmla="*/ 243840 h 5150263"/>
              <a:gd name="connsiteX4" fmla="*/ 5953564 w 7187261"/>
              <a:gd name="connsiteY4" fmla="*/ 0 h 5150263"/>
              <a:gd name="connsiteX5" fmla="*/ 1408615 w 7187261"/>
              <a:gd name="connsiteY5" fmla="*/ 0 h 5150263"/>
              <a:gd name="connsiteX6" fmla="*/ 805111 w 7187261"/>
              <a:gd name="connsiteY6" fmla="*/ 676275 h 5150263"/>
              <a:gd name="connsiteX7" fmla="*/ 104928 w 7187261"/>
              <a:gd name="connsiteY7" fmla="*/ 2183035 h 5150263"/>
              <a:gd name="connsiteX8" fmla="*/ 51588 w 7187261"/>
              <a:gd name="connsiteY8" fmla="*/ 2400014 h 5150263"/>
              <a:gd name="connsiteX9" fmla="*/ 41301 w 7187261"/>
              <a:gd name="connsiteY9" fmla="*/ 2424208 h 5150263"/>
              <a:gd name="connsiteX10" fmla="*/ 119692 w 7187261"/>
              <a:gd name="connsiteY10" fmla="*/ 1834801 h 5150263"/>
              <a:gd name="connsiteX11" fmla="*/ 870071 w 7187261"/>
              <a:gd name="connsiteY11" fmla="*/ 462248 h 5150263"/>
              <a:gd name="connsiteX12" fmla="*/ 1389279 w 7187261"/>
              <a:gd name="connsiteY12" fmla="*/ 476 h 5150263"/>
              <a:gd name="connsiteX13" fmla="*/ 1320223 w 7187261"/>
              <a:gd name="connsiteY13" fmla="*/ 476 h 5150263"/>
              <a:gd name="connsiteX14" fmla="*/ 423158 w 7187261"/>
              <a:gd name="connsiteY14" fmla="*/ 989743 h 5150263"/>
              <a:gd name="connsiteX15" fmla="*/ 25585 w 7187261"/>
              <a:gd name="connsiteY15" fmla="*/ 2113693 h 5150263"/>
              <a:gd name="connsiteX16" fmla="*/ 2344 w 7187261"/>
              <a:gd name="connsiteY16" fmla="*/ 2725865 h 5150263"/>
              <a:gd name="connsiteX17" fmla="*/ 447256 w 7187261"/>
              <a:gd name="connsiteY17" fmla="*/ 4210717 h 5150263"/>
              <a:gd name="connsiteX18" fmla="*/ 1138962 w 7187261"/>
              <a:gd name="connsiteY18" fmla="*/ 4988910 h 5150263"/>
              <a:gd name="connsiteX19" fmla="*/ 1348512 w 7187261"/>
              <a:gd name="connsiteY19" fmla="*/ 5146834 h 5150263"/>
              <a:gd name="connsiteX20" fmla="*/ 1422712 w 7187261"/>
              <a:gd name="connsiteY20" fmla="*/ 5146834 h 5150263"/>
              <a:gd name="connsiteX21" fmla="*/ 480594 w 7187261"/>
              <a:gd name="connsiteY21" fmla="*/ 4187952 h 5150263"/>
              <a:gd name="connsiteX22" fmla="*/ 398679 w 7187261"/>
              <a:gd name="connsiteY22" fmla="*/ 4046125 h 5150263"/>
              <a:gd name="connsiteX23" fmla="*/ 411823 w 7187261"/>
              <a:gd name="connsiteY23" fmla="*/ 4053078 h 5150263"/>
              <a:gd name="connsiteX24" fmla="*/ 1439380 w 7187261"/>
              <a:gd name="connsiteY24" fmla="*/ 5147405 h 5150263"/>
              <a:gd name="connsiteX25" fmla="*/ 5710010 w 7187261"/>
              <a:gd name="connsiteY25" fmla="*/ 5150263 h 5150263"/>
              <a:gd name="connsiteX26" fmla="*/ 5999665 w 7187261"/>
              <a:gd name="connsiteY26" fmla="*/ 4910900 h 5150263"/>
              <a:gd name="connsiteX27" fmla="*/ 6954165 w 7187261"/>
              <a:gd name="connsiteY27" fmla="*/ 3545777 h 5150263"/>
              <a:gd name="connsiteX28" fmla="*/ 7137712 w 7187261"/>
              <a:gd name="connsiteY28" fmla="*/ 2799207 h 5150263"/>
              <a:gd name="connsiteX29" fmla="*/ 7142951 w 7187261"/>
              <a:gd name="connsiteY29" fmla="*/ 2754535 h 5150263"/>
              <a:gd name="connsiteX30" fmla="*/ 7149428 w 7187261"/>
              <a:gd name="connsiteY30" fmla="*/ 2774823 h 5150263"/>
              <a:gd name="connsiteX31" fmla="*/ 7066465 w 7187261"/>
              <a:gd name="connsiteY31" fmla="*/ 3465672 h 5150263"/>
              <a:gd name="connsiteX32" fmla="*/ 6452578 w 7187261"/>
              <a:gd name="connsiteY32" fmla="*/ 4552760 h 5150263"/>
              <a:gd name="connsiteX33" fmla="*/ 5752110 w 7187261"/>
              <a:gd name="connsiteY33" fmla="*/ 5150263 h 5150263"/>
              <a:gd name="connsiteX34" fmla="*/ 5827643 w 7187261"/>
              <a:gd name="connsiteY34" fmla="*/ 5150263 h 5150263"/>
              <a:gd name="connsiteX35" fmla="*/ 6642793 w 7187261"/>
              <a:gd name="connsiteY35" fmla="*/ 4389406 h 5150263"/>
              <a:gd name="connsiteX36" fmla="*/ 7102469 w 7187261"/>
              <a:gd name="connsiteY36" fmla="*/ 3490817 h 5150263"/>
              <a:gd name="connsiteX37" fmla="*/ 7187242 w 7187261"/>
              <a:gd name="connsiteY37" fmla="*/ 2990183 h 5150263"/>
              <a:gd name="connsiteX38" fmla="*/ 7178288 w 7187261"/>
              <a:gd name="connsiteY38" fmla="*/ 2604802 h 5150263"/>
              <a:gd name="connsiteX39" fmla="*/ 6342565 w 7187261"/>
              <a:gd name="connsiteY39" fmla="*/ 441389 h 5150263"/>
              <a:gd name="connsiteX40" fmla="*/ 7126567 w 7187261"/>
              <a:gd name="connsiteY40" fmla="*/ 2355056 h 5150263"/>
              <a:gd name="connsiteX41" fmla="*/ 6342565 w 7187261"/>
              <a:gd name="connsiteY41" fmla="*/ 441389 h 5150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7187261" h="5150263">
                <a:moveTo>
                  <a:pt x="7178288" y="2604802"/>
                </a:moveTo>
                <a:cubicBezTo>
                  <a:pt x="7168763" y="2513076"/>
                  <a:pt x="7174478" y="2420684"/>
                  <a:pt x="7169335" y="2328577"/>
                </a:cubicBezTo>
                <a:cubicBezTo>
                  <a:pt x="7156952" y="2102882"/>
                  <a:pt x="7120586" y="1879149"/>
                  <a:pt x="7060845" y="1661160"/>
                </a:cubicBezTo>
                <a:cubicBezTo>
                  <a:pt x="6910588" y="1121007"/>
                  <a:pt x="6617428" y="631374"/>
                  <a:pt x="6212263" y="243840"/>
                </a:cubicBezTo>
                <a:cubicBezTo>
                  <a:pt x="6126538" y="162496"/>
                  <a:pt x="6040813" y="80201"/>
                  <a:pt x="5953564" y="0"/>
                </a:cubicBezTo>
                <a:lnTo>
                  <a:pt x="1408615" y="0"/>
                </a:lnTo>
                <a:cubicBezTo>
                  <a:pt x="1180967" y="200316"/>
                  <a:pt x="978332" y="427387"/>
                  <a:pt x="805111" y="676275"/>
                </a:cubicBezTo>
                <a:cubicBezTo>
                  <a:pt x="481261" y="1136523"/>
                  <a:pt x="252089" y="1640872"/>
                  <a:pt x="104928" y="2183035"/>
                </a:cubicBezTo>
                <a:cubicBezTo>
                  <a:pt x="85878" y="2254853"/>
                  <a:pt x="69495" y="2327720"/>
                  <a:pt x="51588" y="2400014"/>
                </a:cubicBezTo>
                <a:cubicBezTo>
                  <a:pt x="49683" y="2407634"/>
                  <a:pt x="51588" y="2416969"/>
                  <a:pt x="41301" y="2424208"/>
                </a:cubicBezTo>
                <a:cubicBezTo>
                  <a:pt x="45900" y="2225469"/>
                  <a:pt x="72186" y="2027834"/>
                  <a:pt x="119692" y="1834801"/>
                </a:cubicBezTo>
                <a:cubicBezTo>
                  <a:pt x="247993" y="1310926"/>
                  <a:pt x="506121" y="857726"/>
                  <a:pt x="870071" y="462248"/>
                </a:cubicBezTo>
                <a:cubicBezTo>
                  <a:pt x="1027729" y="291823"/>
                  <a:pt x="1201617" y="137169"/>
                  <a:pt x="1389279" y="476"/>
                </a:cubicBezTo>
                <a:lnTo>
                  <a:pt x="1320223" y="476"/>
                </a:lnTo>
                <a:cubicBezTo>
                  <a:pt x="960844" y="274320"/>
                  <a:pt x="656330" y="599123"/>
                  <a:pt x="423158" y="989743"/>
                </a:cubicBezTo>
                <a:cubicBezTo>
                  <a:pt x="215608" y="1337596"/>
                  <a:pt x="80258" y="1711357"/>
                  <a:pt x="25585" y="2113693"/>
                </a:cubicBezTo>
                <a:cubicBezTo>
                  <a:pt x="-2705" y="2316480"/>
                  <a:pt x="-2228" y="2521077"/>
                  <a:pt x="2344" y="2725865"/>
                </a:cubicBezTo>
                <a:cubicBezTo>
                  <a:pt x="14155" y="3261932"/>
                  <a:pt x="170650" y="3754565"/>
                  <a:pt x="447256" y="4210717"/>
                </a:cubicBezTo>
                <a:cubicBezTo>
                  <a:pt x="629851" y="4511612"/>
                  <a:pt x="866356" y="4767167"/>
                  <a:pt x="1138962" y="4988910"/>
                </a:cubicBezTo>
                <a:cubicBezTo>
                  <a:pt x="1207161" y="5044345"/>
                  <a:pt x="1277008" y="5096990"/>
                  <a:pt x="1348512" y="5146834"/>
                </a:cubicBezTo>
                <a:lnTo>
                  <a:pt x="1422712" y="5146834"/>
                </a:lnTo>
                <a:cubicBezTo>
                  <a:pt x="1043426" y="4892802"/>
                  <a:pt x="724720" y="4577334"/>
                  <a:pt x="480594" y="4187952"/>
                </a:cubicBezTo>
                <a:cubicBezTo>
                  <a:pt x="452019" y="4141851"/>
                  <a:pt x="423444" y="4095179"/>
                  <a:pt x="398679" y="4046125"/>
                </a:cubicBezTo>
                <a:cubicBezTo>
                  <a:pt x="407442" y="4043267"/>
                  <a:pt x="409156" y="4048982"/>
                  <a:pt x="411823" y="4053078"/>
                </a:cubicBezTo>
                <a:cubicBezTo>
                  <a:pt x="683572" y="4484656"/>
                  <a:pt x="1033139" y="4842701"/>
                  <a:pt x="1439380" y="5147405"/>
                </a:cubicBezTo>
                <a:lnTo>
                  <a:pt x="5710010" y="5150263"/>
                </a:lnTo>
                <a:cubicBezTo>
                  <a:pt x="5810594" y="5075482"/>
                  <a:pt x="5907272" y="4995587"/>
                  <a:pt x="5999665" y="4910900"/>
                </a:cubicBezTo>
                <a:cubicBezTo>
                  <a:pt x="6418765" y="4526661"/>
                  <a:pt x="6746901" y="4078129"/>
                  <a:pt x="6954165" y="3545777"/>
                </a:cubicBezTo>
                <a:cubicBezTo>
                  <a:pt x="7048234" y="3306175"/>
                  <a:pt x="7109956" y="3055115"/>
                  <a:pt x="7137712" y="2799207"/>
                </a:cubicBezTo>
                <a:cubicBezTo>
                  <a:pt x="7139236" y="2784920"/>
                  <a:pt x="7141046" y="2770632"/>
                  <a:pt x="7142951" y="2754535"/>
                </a:cubicBezTo>
                <a:cubicBezTo>
                  <a:pt x="7151714" y="2760440"/>
                  <a:pt x="7149237" y="2768441"/>
                  <a:pt x="7149428" y="2774823"/>
                </a:cubicBezTo>
                <a:cubicBezTo>
                  <a:pt x="7156743" y="3007967"/>
                  <a:pt x="7128777" y="3240881"/>
                  <a:pt x="7066465" y="3465672"/>
                </a:cubicBezTo>
                <a:cubicBezTo>
                  <a:pt x="6952165" y="3878580"/>
                  <a:pt x="6737948" y="4235863"/>
                  <a:pt x="6452578" y="4552760"/>
                </a:cubicBezTo>
                <a:cubicBezTo>
                  <a:pt x="6244553" y="4783836"/>
                  <a:pt x="6008809" y="4980242"/>
                  <a:pt x="5752110" y="5150263"/>
                </a:cubicBezTo>
                <a:lnTo>
                  <a:pt x="5827643" y="5150263"/>
                </a:lnTo>
                <a:cubicBezTo>
                  <a:pt x="6136539" y="4938904"/>
                  <a:pt x="6412192" y="4689348"/>
                  <a:pt x="6642793" y="4389406"/>
                </a:cubicBezTo>
                <a:cubicBezTo>
                  <a:pt x="6851295" y="4118324"/>
                  <a:pt x="7009125" y="3820859"/>
                  <a:pt x="7102469" y="3490817"/>
                </a:cubicBezTo>
                <a:cubicBezTo>
                  <a:pt x="7148646" y="3327473"/>
                  <a:pt x="7177069" y="3159624"/>
                  <a:pt x="7187242" y="2990183"/>
                </a:cubicBezTo>
                <a:cubicBezTo>
                  <a:pt x="7187623" y="2984087"/>
                  <a:pt x="7182384" y="2642330"/>
                  <a:pt x="7178288" y="2604802"/>
                </a:cubicBezTo>
                <a:close/>
                <a:moveTo>
                  <a:pt x="6342565" y="441389"/>
                </a:moveTo>
                <a:cubicBezTo>
                  <a:pt x="6829797" y="986533"/>
                  <a:pt x="7091135" y="1624422"/>
                  <a:pt x="7126567" y="2355056"/>
                </a:cubicBezTo>
                <a:cubicBezTo>
                  <a:pt x="7001123" y="1661827"/>
                  <a:pt x="6756426" y="1017365"/>
                  <a:pt x="6342565" y="441389"/>
                </a:cubicBez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994BC7-6B60-3B39-5370-CC66C202B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7192" y="2080724"/>
            <a:ext cx="7074568" cy="289897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Merci pour votre attention !</a:t>
            </a:r>
            <a:br>
              <a:rPr lang="en-US" sz="6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endParaRPr lang="en-US" sz="6600" kern="12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5" name="sketch line">
            <a:extLst>
              <a:ext uri="{FF2B5EF4-FFF2-40B4-BE49-F238E27FC236}">
                <a16:creationId xmlns:a16="http://schemas.microsoft.com/office/drawing/2014/main" id="{41F77738-2AF0-4750-A0C7-F97C2C1759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17349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475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" name="Rectangle 40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D33B81-2E10-84F6-C628-188799B0E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r>
              <a:rPr lang="en-GB" sz="5400" dirty="0">
                <a:solidFill>
                  <a:srgbClr val="FFFFFF"/>
                </a:solidFill>
              </a:rPr>
              <a:t>Introduction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AFD503DB-57B8-1CBB-159C-E61A7948AA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789"/>
            <a:ext cx="10515600" cy="3590174"/>
          </a:xfrm>
        </p:spPr>
        <p:txBody>
          <a:bodyPr>
            <a:normAutofit/>
          </a:bodyPr>
          <a:lstStyle/>
          <a:p>
            <a:r>
              <a:rPr lang="fr-FR" sz="2200"/>
              <a:t>L’ingénierie moderne a transformé nos vies en créant des technologies avancées.</a:t>
            </a:r>
          </a:p>
          <a:p>
            <a:r>
              <a:rPr lang="fr-FR" sz="2200"/>
              <a:t>Cependant, ces innovations ont souvent un impact négatif sur l’environnement.</a:t>
            </a:r>
          </a:p>
          <a:p>
            <a:r>
              <a:rPr lang="fr-FR" sz="2200"/>
              <a:t>Il devient essentiel d’intégrer la durabilité dans tous les domaines de l’ingénierie.</a:t>
            </a:r>
          </a:p>
          <a:p>
            <a:r>
              <a:rPr lang="fr-FR" sz="2200"/>
              <a:t>Les ingénieurs d’aujourd’hui doivent trouver un équilibre entre progrès et écologie.</a:t>
            </a:r>
          </a:p>
          <a:p>
            <a:r>
              <a:rPr lang="fr-FR" sz="2200" b="1"/>
              <a:t>Mots-clés :</a:t>
            </a:r>
            <a:r>
              <a:rPr lang="fr-FR" sz="2200"/>
              <a:t> ingénierie, technologie, innovation, durabilité, environnement</a:t>
            </a:r>
          </a:p>
          <a:p>
            <a:endParaRPr lang="en-GB" sz="2200"/>
          </a:p>
        </p:txBody>
      </p:sp>
    </p:spTree>
    <p:extLst>
      <p:ext uri="{BB962C8B-B14F-4D97-AF65-F5344CB8AC3E}">
        <p14:creationId xmlns:p14="http://schemas.microsoft.com/office/powerpoint/2010/main" val="1063600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151" name="Rectangle 6150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CF750A-10F5-7E84-4E62-15B24A5AB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en-GB" sz="4200"/>
              <a:t>Les principaux impacts environnementaux</a:t>
            </a:r>
          </a:p>
        </p:txBody>
      </p:sp>
      <p:sp>
        <p:nvSpPr>
          <p:cNvPr id="6153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9A0702-F246-D5CD-123D-377FC5E16E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>
            <a:normAutofit/>
          </a:bodyPr>
          <a:lstStyle/>
          <a:p>
            <a:r>
              <a:rPr lang="fr-FR" sz="1500" dirty="0"/>
              <a:t>La production industrielle consomme beaucoup d’énergie et de ressources naturelles.</a:t>
            </a:r>
          </a:p>
          <a:p>
            <a:r>
              <a:rPr lang="fr-FR" sz="1500" dirty="0"/>
              <a:t>Elle génère également de grandes quantités de déchets et de gaz à effet de serre.</a:t>
            </a:r>
          </a:p>
          <a:p>
            <a:r>
              <a:rPr lang="fr-FR" sz="1500" dirty="0"/>
              <a:t>Les activités d’ingénierie peuvent provoquer la pollution de l’air, de l’eau et du sol.</a:t>
            </a:r>
          </a:p>
          <a:p>
            <a:r>
              <a:rPr lang="fr-FR" sz="1500" dirty="0"/>
              <a:t>Ces effets menacent la biodiversité et le climat mondial.</a:t>
            </a:r>
          </a:p>
          <a:p>
            <a:r>
              <a:rPr lang="fr-FR" sz="1500" b="1" dirty="0"/>
              <a:t>Mots-clés :</a:t>
            </a:r>
            <a:r>
              <a:rPr lang="fr-FR" sz="1500" dirty="0"/>
              <a:t> pollution, gaz à effet de serre, déchets, ressources, biodiversité</a:t>
            </a:r>
          </a:p>
          <a:p>
            <a:endParaRPr lang="en-GB" sz="1500" dirty="0"/>
          </a:p>
        </p:txBody>
      </p:sp>
      <p:pic>
        <p:nvPicPr>
          <p:cNvPr id="6146" name="Picture 2" descr="Photo libre de droits gratuite de Usine chimique émettant de la fumée |  FreeImages">
            <a:extLst>
              <a:ext uri="{FF2B5EF4-FFF2-40B4-BE49-F238E27FC236}">
                <a16:creationId xmlns:a16="http://schemas.microsoft.com/office/drawing/2014/main" id="{167F25E2-4AAD-24FC-D9A5-507A2D090D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02" r="12071"/>
          <a:stretch>
            <a:fillRect/>
          </a:stretch>
        </p:blipFill>
        <p:spPr bwMode="auto"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2333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29CF82F-7A8B-F21C-2477-5B5EB5703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r>
              <a:rPr lang="en-GB" sz="5400">
                <a:solidFill>
                  <a:srgbClr val="FFFFFF"/>
                </a:solidFill>
              </a:rPr>
              <a:t>Le rôle des ingénieurs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D7F296-1BEF-75BB-B2F9-54984B3450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789"/>
            <a:ext cx="10515600" cy="3590174"/>
          </a:xfrm>
        </p:spPr>
        <p:txBody>
          <a:bodyPr>
            <a:normAutofit/>
          </a:bodyPr>
          <a:lstStyle/>
          <a:p>
            <a:r>
              <a:rPr lang="fr-FR" sz="2200"/>
              <a:t>Les ingénieurs conçoivent les systèmes, bâtiments et produits que nous utilisons chaque jour.</a:t>
            </a:r>
          </a:p>
          <a:p>
            <a:r>
              <a:rPr lang="fr-FR" sz="2200"/>
              <a:t>Ils ont donc une grande responsabilité environnementale et sociale.</a:t>
            </a:r>
          </a:p>
          <a:p>
            <a:r>
              <a:rPr lang="fr-FR" sz="2200"/>
              <a:t>Leur travail influence directement notre mode de vie et notre consommation d’énergie.</a:t>
            </a:r>
          </a:p>
          <a:p>
            <a:r>
              <a:rPr lang="fr-FR" sz="2200"/>
              <a:t>Former des ingénieurs conscients de ces enjeux est essentiel.</a:t>
            </a:r>
          </a:p>
          <a:p>
            <a:r>
              <a:rPr lang="fr-FR" sz="2200" b="1"/>
              <a:t>Mots-clés :</a:t>
            </a:r>
            <a:r>
              <a:rPr lang="fr-FR" sz="2200"/>
              <a:t> responsabilité, conception, formation, société, consommation</a:t>
            </a:r>
          </a:p>
          <a:p>
            <a:endParaRPr lang="en-GB" sz="2200"/>
          </a:p>
        </p:txBody>
      </p:sp>
    </p:spTree>
    <p:extLst>
      <p:ext uri="{BB962C8B-B14F-4D97-AF65-F5344CB8AC3E}">
        <p14:creationId xmlns:p14="http://schemas.microsoft.com/office/powerpoint/2010/main" val="2451401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75" name="Rectangle 7174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B5515B-8E64-9736-8840-C34A165AA3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en-GB" sz="5400"/>
              <a:t>Les énergies renouvelables</a:t>
            </a:r>
          </a:p>
        </p:txBody>
      </p:sp>
      <p:sp>
        <p:nvSpPr>
          <p:cNvPr id="7177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89844F-2851-344D-43BF-992C8B2AA2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>
            <a:normAutofit/>
          </a:bodyPr>
          <a:lstStyle/>
          <a:p>
            <a:r>
              <a:rPr lang="fr-FR" sz="1500"/>
              <a:t>Les énergies renouvelables sont une solution clé pour réduire l’empreinte carbone.</a:t>
            </a:r>
          </a:p>
          <a:p>
            <a:r>
              <a:rPr lang="fr-FR" sz="1500"/>
              <a:t>L’ingénierie développe des technologies comme l’énergie solaire, éolienne et hydraulique.</a:t>
            </a:r>
          </a:p>
          <a:p>
            <a:r>
              <a:rPr lang="fr-FR" sz="1500"/>
              <a:t>Ces sources d’énergie sont propres et inépuisables.</a:t>
            </a:r>
          </a:p>
          <a:p>
            <a:r>
              <a:rPr lang="fr-FR" sz="1500"/>
              <a:t>Leur utilisation croissante est un pas important vers la transition écologique.</a:t>
            </a:r>
          </a:p>
          <a:p>
            <a:r>
              <a:rPr lang="fr-FR" sz="1500" b="1"/>
              <a:t>Mots-clés :</a:t>
            </a:r>
            <a:r>
              <a:rPr lang="fr-FR" sz="1500"/>
              <a:t> énergie solaire, énergie éolienne, énergie hydraulique, renouvelable, transition</a:t>
            </a:r>
          </a:p>
        </p:txBody>
      </p:sp>
      <p:pic>
        <p:nvPicPr>
          <p:cNvPr id="7170" name="Picture 2" descr="VISION GROUP 21">
            <a:extLst>
              <a:ext uri="{FF2B5EF4-FFF2-40B4-BE49-F238E27FC236}">
                <a16:creationId xmlns:a16="http://schemas.microsoft.com/office/drawing/2014/main" id="{B5B1E478-861A-306E-8BCF-21BC0C40AD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71" r="20340"/>
          <a:stretch>
            <a:fillRect/>
          </a:stretch>
        </p:blipFill>
        <p:spPr bwMode="auto"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0031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3" name="!!Rectangle">
            <a:extLst>
              <a:ext uri="{FF2B5EF4-FFF2-40B4-BE49-F238E27FC236}">
                <a16:creationId xmlns:a16="http://schemas.microsoft.com/office/drawing/2014/main" id="{7C432AFE-B3D2-4BFF-BF8F-96C27AFF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1" name="Picture 3" descr="Sustainable packaging: How it benefits your small business | Enterprise  Nation">
            <a:extLst>
              <a:ext uri="{FF2B5EF4-FFF2-40B4-BE49-F238E27FC236}">
                <a16:creationId xmlns:a16="http://schemas.microsoft.com/office/drawing/2014/main" id="{3DDF5BB1-2182-650F-CA03-BEF6215D12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" y="0"/>
            <a:ext cx="12191979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3B0A8AB-5DA3-B8D6-A67A-CC712D7E00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977894"/>
            <a:ext cx="10506456" cy="2057400"/>
          </a:xfrm>
        </p:spPr>
        <p:txBody>
          <a:bodyPr anchor="b">
            <a:normAutofit/>
          </a:bodyPr>
          <a:lstStyle/>
          <a:p>
            <a:r>
              <a:rPr lang="en-GB" sz="5000" dirty="0" err="1">
                <a:solidFill>
                  <a:schemeClr val="bg1"/>
                </a:solidFill>
              </a:rPr>
              <a:t>L’écoconception</a:t>
            </a:r>
            <a:endParaRPr lang="en-GB" sz="5000" dirty="0">
              <a:solidFill>
                <a:schemeClr val="bg1"/>
              </a:solidFill>
            </a:endParaRPr>
          </a:p>
        </p:txBody>
      </p:sp>
      <p:sp>
        <p:nvSpPr>
          <p:cNvPr id="2065" name="Rectangle 2064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0140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067" name="Rectangle 2066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3241202"/>
            <a:ext cx="10506456" cy="18288"/>
          </a:xfrm>
          <a:prstGeom prst="rect">
            <a:avLst/>
          </a:prstGeom>
          <a:solidFill>
            <a:schemeClr val="bg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42FF7F-BE1D-06DA-B76B-BB893E940E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3502152"/>
            <a:ext cx="10506456" cy="2670048"/>
          </a:xfrm>
        </p:spPr>
        <p:txBody>
          <a:bodyPr>
            <a:normAutofit/>
          </a:bodyPr>
          <a:lstStyle/>
          <a:p>
            <a:r>
              <a:rPr lang="fr-FR" sz="2000" dirty="0">
                <a:solidFill>
                  <a:schemeClr val="bg1"/>
                </a:solidFill>
              </a:rPr>
              <a:t>L’écoconception vise à réduire l’impact environnemental dès la conception d’un produit.</a:t>
            </a:r>
          </a:p>
          <a:p>
            <a:r>
              <a:rPr lang="fr-FR" sz="2000" dirty="0">
                <a:solidFill>
                  <a:schemeClr val="bg1"/>
                </a:solidFill>
              </a:rPr>
              <a:t>Elle prend en compte le cycle de vie complet : production, utilisation et recyclage.</a:t>
            </a:r>
          </a:p>
          <a:p>
            <a:r>
              <a:rPr lang="fr-FR" sz="2000" dirty="0">
                <a:solidFill>
                  <a:schemeClr val="bg1"/>
                </a:solidFill>
              </a:rPr>
              <a:t>Cela permet de diminuer les déchets et de prolonger la durée de vie des produits.</a:t>
            </a:r>
          </a:p>
          <a:p>
            <a:r>
              <a:rPr lang="fr-FR" sz="2000" dirty="0">
                <a:solidFill>
                  <a:schemeClr val="bg1"/>
                </a:solidFill>
              </a:rPr>
              <a:t>De plus en plus d’entreprises adoptent cette approche.</a:t>
            </a:r>
          </a:p>
          <a:p>
            <a:r>
              <a:rPr lang="fr-FR" sz="2000" b="1" dirty="0">
                <a:solidFill>
                  <a:schemeClr val="bg1"/>
                </a:solidFill>
              </a:rPr>
              <a:t>Mots-clés :</a:t>
            </a:r>
            <a:r>
              <a:rPr lang="fr-FR" sz="2000" dirty="0">
                <a:solidFill>
                  <a:schemeClr val="bg1"/>
                </a:solidFill>
              </a:rPr>
              <a:t> écoconception, cycle de vie, recyclage, déchets, production durable</a:t>
            </a:r>
          </a:p>
          <a:p>
            <a:endParaRPr lang="en-GB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54407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9B0D57-7AFC-243B-B742-C37FC79B9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en-GB">
                <a:solidFill>
                  <a:srgbClr val="FFFFFF"/>
                </a:solidFill>
              </a:rPr>
              <a:t>L’économie circulaire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2AD612-E631-8CF3-159A-89B7257DDA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/>
          </a:bodyPr>
          <a:lstStyle/>
          <a:p>
            <a:r>
              <a:rPr lang="fr-FR" sz="2200"/>
              <a:t>L’économie circulaire consiste à réutiliser, réparer et recycler les matériaux existants.</a:t>
            </a:r>
          </a:p>
          <a:p>
            <a:r>
              <a:rPr lang="fr-FR" sz="2200"/>
              <a:t>Elle s’oppose au modèle linéaire basé sur « produire, consommer, jeter ».</a:t>
            </a:r>
          </a:p>
          <a:p>
            <a:r>
              <a:rPr lang="fr-FR" sz="2200"/>
              <a:t>Cette approche réduit la consommation de ressources naturelles.</a:t>
            </a:r>
          </a:p>
          <a:p>
            <a:r>
              <a:rPr lang="fr-FR" sz="2200"/>
              <a:t>Elle crée aussi de nouvelles opportunités économiques et emplois.</a:t>
            </a:r>
          </a:p>
          <a:p>
            <a:r>
              <a:rPr lang="fr-FR" sz="2200" b="1"/>
              <a:t>Mots-clés :</a:t>
            </a:r>
            <a:r>
              <a:rPr lang="fr-FR" sz="2200"/>
              <a:t> économie circulaire, réutilisation, recyclage, durabilité, ressources</a:t>
            </a:r>
          </a:p>
          <a:p>
            <a:endParaRPr lang="en-GB" sz="2200"/>
          </a:p>
        </p:txBody>
      </p:sp>
    </p:spTree>
    <p:extLst>
      <p:ext uri="{BB962C8B-B14F-4D97-AF65-F5344CB8AC3E}">
        <p14:creationId xmlns:p14="http://schemas.microsoft.com/office/powerpoint/2010/main" val="39938789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9" name="!!Rectangle">
            <a:extLst>
              <a:ext uri="{FF2B5EF4-FFF2-40B4-BE49-F238E27FC236}">
                <a16:creationId xmlns:a16="http://schemas.microsoft.com/office/drawing/2014/main" id="{7C432AFE-B3D2-4BFF-BF8F-96C27AFF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194" name="Picture 2" descr="Growing demand for electric cars: Are you ready to make the switch? |  CurrencyTransfer">
            <a:extLst>
              <a:ext uri="{FF2B5EF4-FFF2-40B4-BE49-F238E27FC236}">
                <a16:creationId xmlns:a16="http://schemas.microsoft.com/office/drawing/2014/main" id="{895901F5-2D1A-7E65-AB99-C637EAA790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11" r="-1" b="-1"/>
          <a:stretch>
            <a:fillRect/>
          </a:stretch>
        </p:blipFill>
        <p:spPr bwMode="auto">
          <a:xfrm>
            <a:off x="20" y="10"/>
            <a:ext cx="12191979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7A61283-108B-888A-333C-2822FC5CC4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9" y="941832"/>
            <a:ext cx="10506456" cy="2057400"/>
          </a:xfrm>
        </p:spPr>
        <p:txBody>
          <a:bodyPr anchor="b">
            <a:normAutofit/>
          </a:bodyPr>
          <a:lstStyle/>
          <a:p>
            <a:r>
              <a:rPr lang="en-GB" sz="5000">
                <a:solidFill>
                  <a:schemeClr val="bg1"/>
                </a:solidFill>
              </a:rPr>
              <a:t>L’innovation technologique verte</a:t>
            </a:r>
          </a:p>
        </p:txBody>
      </p:sp>
      <p:sp>
        <p:nvSpPr>
          <p:cNvPr id="8201" name="Rectangle 8200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0140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8203" name="Rectangle 8202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3241202"/>
            <a:ext cx="10506456" cy="18288"/>
          </a:xfrm>
          <a:prstGeom prst="rect">
            <a:avLst/>
          </a:prstGeom>
          <a:solidFill>
            <a:schemeClr val="bg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9B7AF-FAA2-414B-38F3-07F574020E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3502152"/>
            <a:ext cx="10506456" cy="2670048"/>
          </a:xfrm>
        </p:spPr>
        <p:txBody>
          <a:bodyPr>
            <a:normAutofit/>
          </a:bodyPr>
          <a:lstStyle/>
          <a:p>
            <a:r>
              <a:rPr lang="fr-FR" sz="2000">
                <a:solidFill>
                  <a:schemeClr val="bg1"/>
                </a:solidFill>
              </a:rPr>
              <a:t>De nouvelles technologies permettent de réduire les émissions et la consommation d’énergie.</a:t>
            </a:r>
          </a:p>
          <a:p>
            <a:r>
              <a:rPr lang="fr-FR" sz="2000">
                <a:solidFill>
                  <a:schemeClr val="bg1"/>
                </a:solidFill>
              </a:rPr>
              <a:t>Les capteurs intelligents, l’intelligence artificielle et les matériaux biosourcés en sont des exemples.</a:t>
            </a:r>
          </a:p>
          <a:p>
            <a:r>
              <a:rPr lang="fr-FR" sz="2000">
                <a:solidFill>
                  <a:schemeClr val="bg1"/>
                </a:solidFill>
              </a:rPr>
              <a:t>Ces innovations rendent les systèmes industriels plus efficaces et moins polluants.</a:t>
            </a:r>
          </a:p>
          <a:p>
            <a:r>
              <a:rPr lang="fr-FR" sz="2000">
                <a:solidFill>
                  <a:schemeClr val="bg1"/>
                </a:solidFill>
              </a:rPr>
              <a:t>Elles favorisent un développement plus respectueux de l’environnement.</a:t>
            </a:r>
          </a:p>
          <a:p>
            <a:r>
              <a:rPr lang="fr-FR" sz="2000" b="1">
                <a:solidFill>
                  <a:schemeClr val="bg1"/>
                </a:solidFill>
              </a:rPr>
              <a:t>Mots-clés :</a:t>
            </a:r>
            <a:r>
              <a:rPr lang="fr-FR" sz="2000">
                <a:solidFill>
                  <a:schemeClr val="bg1"/>
                </a:solidFill>
              </a:rPr>
              <a:t> technologies vertes, IA, capteurs, efficacité énergétique, biosourcé</a:t>
            </a:r>
          </a:p>
          <a:p>
            <a:endParaRPr lang="en-GB" sz="20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64395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04" name="Rectangle 4103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8F34B2-D924-E0B9-B8C7-95F99012A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fr-FR" sz="4200"/>
              <a:t>Les enjeux sociaux et sociétaux</a:t>
            </a:r>
            <a:endParaRPr lang="en-GB" sz="4200"/>
          </a:p>
        </p:txBody>
      </p:sp>
      <p:sp>
        <p:nvSpPr>
          <p:cNvPr id="4106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F4D867-5B43-F279-0E5E-80F45D85D0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>
            <a:normAutofit/>
          </a:bodyPr>
          <a:lstStyle/>
          <a:p>
            <a:r>
              <a:rPr lang="fr-FR" sz="1700"/>
              <a:t>La transition écologique doit aussi être juste et équitable.</a:t>
            </a:r>
          </a:p>
          <a:p>
            <a:r>
              <a:rPr lang="fr-FR" sz="1700"/>
              <a:t>Les ingénieurs doivent considérer les besoins des populations locales.</a:t>
            </a:r>
          </a:p>
          <a:p>
            <a:r>
              <a:rPr lang="fr-FR" sz="1700"/>
              <a:t>Les projets doivent respecter les droits humains et créer des emplois durables.</a:t>
            </a:r>
          </a:p>
          <a:p>
            <a:r>
              <a:rPr lang="fr-FR" sz="1700"/>
              <a:t>La dimension sociale est essentielle pour réussir un changement durable.</a:t>
            </a:r>
          </a:p>
          <a:p>
            <a:r>
              <a:rPr lang="fr-FR" sz="1700" b="1"/>
              <a:t>Mots-clés :</a:t>
            </a:r>
            <a:r>
              <a:rPr lang="fr-FR" sz="1700"/>
              <a:t> justice sociale, équité, emploi durable, droits humains, transition</a:t>
            </a:r>
          </a:p>
          <a:p>
            <a:endParaRPr lang="en-GB" sz="1700"/>
          </a:p>
        </p:txBody>
      </p:sp>
      <p:pic>
        <p:nvPicPr>
          <p:cNvPr id="4099" name="Picture 3" descr="People Planting Trees Images – Browse 769,474 Stock Photos, Vectors, and  Video | Adobe Stock">
            <a:extLst>
              <a:ext uri="{FF2B5EF4-FFF2-40B4-BE49-F238E27FC236}">
                <a16:creationId xmlns:a16="http://schemas.microsoft.com/office/drawing/2014/main" id="{E2609066-9F26-0646-C2E3-0C6CD13880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79" r="11268" b="-1"/>
          <a:stretch>
            <a:fillRect/>
          </a:stretch>
        </p:blipFill>
        <p:spPr bwMode="auto"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76499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55FBDB0932614C9FD6B665F386558D" ma:contentTypeVersion="4" ma:contentTypeDescription="Create a new document." ma:contentTypeScope="" ma:versionID="b1caf610c1428782fe2463e8bebd13e7">
  <xsd:schema xmlns:xsd="http://www.w3.org/2001/XMLSchema" xmlns:xs="http://www.w3.org/2001/XMLSchema" xmlns:p="http://schemas.microsoft.com/office/2006/metadata/properties" xmlns:ns3="9fb0b875-a740-4124-8ab1-db6e33402541" targetNamespace="http://schemas.microsoft.com/office/2006/metadata/properties" ma:root="true" ma:fieldsID="b1eda8bb64abf1ba4ce68a0d1ae2cdeb" ns3:_="">
    <xsd:import namespace="9fb0b875-a740-4124-8ab1-db6e3340254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b0b875-a740-4124-8ab1-db6e334025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57A3A6F-C942-4FC3-A03A-6FA2414BA78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fb0b875-a740-4124-8ab1-db6e3340254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7731C22-34EC-44D1-96F3-E33A04EF5B3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6318FCD-3438-458E-9150-A2E34B261628}">
  <ds:schemaRefs>
    <ds:schemaRef ds:uri="http://purl.org/dc/terms/"/>
    <ds:schemaRef ds:uri="http://purl.org/dc/elements/1.1/"/>
    <ds:schemaRef ds:uri="http://schemas.microsoft.com/office/2006/documentManagement/types"/>
    <ds:schemaRef ds:uri="9fb0b875-a740-4124-8ab1-db6e33402541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</TotalTime>
  <Words>853</Words>
  <Application>Microsoft Office PowerPoint</Application>
  <PresentationFormat>Widescreen</PresentationFormat>
  <Paragraphs>104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Office Theme</vt:lpstr>
      <vt:lpstr>L’impact écologique de l’ingénierie moderne et les solutions durables</vt:lpstr>
      <vt:lpstr>Introduction</vt:lpstr>
      <vt:lpstr>Les principaux impacts environnementaux</vt:lpstr>
      <vt:lpstr>Le rôle des ingénieurs</vt:lpstr>
      <vt:lpstr>Les énergies renouvelables</vt:lpstr>
      <vt:lpstr>L’écoconception</vt:lpstr>
      <vt:lpstr>L’économie circulaire</vt:lpstr>
      <vt:lpstr>L’innovation technologique verte</vt:lpstr>
      <vt:lpstr>Les enjeux sociaux et sociétaux</vt:lpstr>
      <vt:lpstr>Les défis à relever</vt:lpstr>
      <vt:lpstr>Conclusion</vt:lpstr>
      <vt:lpstr>Glossaire (mots techniques)</vt:lpstr>
      <vt:lpstr>Sitographie</vt:lpstr>
      <vt:lpstr>Merci pour votre attention 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Мила Обућина</dc:creator>
  <cp:lastModifiedBy>Мила Обућина</cp:lastModifiedBy>
  <cp:revision>3</cp:revision>
  <dcterms:created xsi:type="dcterms:W3CDTF">2025-09-11T19:45:39Z</dcterms:created>
  <dcterms:modified xsi:type="dcterms:W3CDTF">2025-09-11T22:30:51Z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0x0101002E55FBDB0932614C9FD6B665F386558D</vt:lpwstr>
  </property>
</Properties>
</file>