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71" r:id="rId14"/>
    <p:sldId id="269" r:id="rId15"/>
    <p:sldId id="275" r:id="rId16"/>
  </p:sldIdLst>
  <p:sldSz cx="9144000" cy="5143500" type="screen16x9"/>
  <p:notesSz cx="6858000" cy="9144000"/>
  <p:embeddedFontLst>
    <p:embeddedFont>
      <p:font typeface="Proxima Nova" panose="020B060402020202020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7" d="100"/>
          <a:sy n="157" d="100"/>
        </p:scale>
        <p:origin x="156"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a:p>
        </p:txBody>
      </p:sp>
    </p:spTree>
    <p:extLst>
      <p:ext uri="{BB962C8B-B14F-4D97-AF65-F5344CB8AC3E}">
        <p14:creationId xmlns:p14="http://schemas.microsoft.com/office/powerpoint/2010/main" val="397372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5808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768827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94112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7"/>
        <p:cNvGrpSpPr/>
        <p:nvPr/>
      </p:nvGrpSpPr>
      <p:grpSpPr>
        <a:xfrm>
          <a:off x="0" y="0"/>
          <a:ext cx="0" cy="0"/>
          <a:chOff x="0" y="0"/>
          <a:chExt cx="0" cy="0"/>
        </a:xfrm>
      </p:grpSpPr>
      <p:sp>
        <p:nvSpPr>
          <p:cNvPr id="59" name="Google Shape;59;p12"/>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60" name="Google Shape;60;p12"/>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371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3"/>
        <p:cNvGrpSpPr/>
        <p:nvPr/>
      </p:nvGrpSpPr>
      <p:grpSpPr>
        <a:xfrm>
          <a:off x="0" y="0"/>
          <a:ext cx="0" cy="0"/>
          <a:chOff x="0" y="0"/>
          <a:chExt cx="0" cy="0"/>
        </a:xfrm>
      </p:grpSpPr>
      <p:sp>
        <p:nvSpPr>
          <p:cNvPr id="25" name="Google Shape;25;p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695275"/>
            <a:ext cx="8520600" cy="34164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4"/>
                </a:solidFill>
              </a:defRPr>
            </a:lvl1pPr>
            <a:lvl2pPr lvl="1" rtl="0">
              <a:buNone/>
              <a:defRPr>
                <a:solidFill>
                  <a:schemeClr val="accent4"/>
                </a:solidFill>
              </a:defRPr>
            </a:lvl2pPr>
            <a:lvl3pPr lvl="2" rtl="0">
              <a:buNone/>
              <a:defRPr>
                <a:solidFill>
                  <a:schemeClr val="accent4"/>
                </a:solidFill>
              </a:defRPr>
            </a:lvl3pPr>
            <a:lvl4pPr lvl="3" rtl="0">
              <a:buNone/>
              <a:defRPr>
                <a:solidFill>
                  <a:schemeClr val="accent4"/>
                </a:solidFill>
              </a:defRPr>
            </a:lvl4pPr>
            <a:lvl5pPr lvl="4" rtl="0">
              <a:buNone/>
              <a:defRPr>
                <a:solidFill>
                  <a:schemeClr val="accent4"/>
                </a:solidFill>
              </a:defRPr>
            </a:lvl5pPr>
            <a:lvl6pPr lvl="5" rtl="0">
              <a:buNone/>
              <a:defRPr>
                <a:solidFill>
                  <a:schemeClr val="accent4"/>
                </a:solidFill>
              </a:defRPr>
            </a:lvl6pPr>
            <a:lvl7pPr lvl="6" rtl="0">
              <a:buNone/>
              <a:defRPr>
                <a:solidFill>
                  <a:schemeClr val="accent4"/>
                </a:solidFill>
              </a:defRPr>
            </a:lvl7pPr>
            <a:lvl8pPr lvl="7" rtl="0">
              <a:buNone/>
              <a:defRPr>
                <a:solidFill>
                  <a:schemeClr val="accent4"/>
                </a:solidFill>
              </a:defRPr>
            </a:lvl8pPr>
            <a:lvl9pPr lvl="8" rtl="0">
              <a:buNone/>
              <a:defRPr>
                <a:solidFill>
                  <a:schemeClr val="accent4"/>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82888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9329111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6396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76888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5971613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5765251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6/5/2024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3413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8A87A34-81AB-432B-8DAE-1953F412C126}" type="datetimeFigureOut">
              <a:rPr lang="en-US" smtClean="0"/>
              <a:pPr/>
              <a:t>6/5/2024</a:t>
            </a:fld>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16792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632174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48A87A34-81AB-432B-8DAE-1953F412C126}" type="datetimeFigureOut">
              <a:rPr lang="en-US" smtClean="0"/>
              <a:pPr/>
              <a:t>6/5/2024</a:t>
            </a:fld>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8131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A0C30-7D7B-9777-0A4A-F54D93A61466}"/>
              </a:ext>
            </a:extLst>
          </p:cNvPr>
          <p:cNvSpPr>
            <a:spLocks noGrp="1"/>
          </p:cNvSpPr>
          <p:nvPr>
            <p:ph type="title"/>
          </p:nvPr>
        </p:nvSpPr>
        <p:spPr>
          <a:xfrm>
            <a:off x="6105832" y="392763"/>
            <a:ext cx="2941524" cy="2764512"/>
          </a:xfrm>
        </p:spPr>
        <p:txBody>
          <a:bodyPr vert="horz" lIns="91440" tIns="45720" rIns="91440" bIns="45720" rtlCol="0" anchor="b">
            <a:normAutofit/>
          </a:bodyPr>
          <a:lstStyle/>
          <a:p>
            <a:pPr algn="l" defTabSz="914400">
              <a:spcBef>
                <a:spcPct val="0"/>
              </a:spcBef>
            </a:pPr>
            <a:r>
              <a:rPr lang="sr-Latn-RS" sz="3900" spc="-50">
                <a:solidFill>
                  <a:schemeClr val="tx1">
                    <a:lumMod val="85000"/>
                    <a:lumOff val="15000"/>
                  </a:schemeClr>
                </a:solidFill>
              </a:rPr>
              <a:t>L</a:t>
            </a:r>
            <a:r>
              <a:rPr lang="en-US" sz="3900" spc="-50">
                <a:solidFill>
                  <a:schemeClr val="tx1">
                    <a:lumMod val="85000"/>
                    <a:lumOff val="15000"/>
                  </a:schemeClr>
                </a:solidFill>
              </a:rPr>
              <a:t>'Intelligence </a:t>
            </a:r>
            <a:r>
              <a:rPr lang="en-US" sz="3900" spc="-50" err="1">
                <a:solidFill>
                  <a:schemeClr val="tx1">
                    <a:lumMod val="85000"/>
                    <a:lumOff val="15000"/>
                  </a:schemeClr>
                </a:solidFill>
              </a:rPr>
              <a:t>Artificielle</a:t>
            </a:r>
            <a:r>
              <a:rPr lang="en-US" sz="3900" spc="-50">
                <a:solidFill>
                  <a:schemeClr val="tx1">
                    <a:lumMod val="85000"/>
                    <a:lumOff val="15000"/>
                  </a:schemeClr>
                </a:solidFill>
              </a:rPr>
              <a:t> (IA)</a:t>
            </a:r>
          </a:p>
        </p:txBody>
      </p:sp>
      <p:sp>
        <p:nvSpPr>
          <p:cNvPr id="3" name="Text Placeholder 2">
            <a:extLst>
              <a:ext uri="{FF2B5EF4-FFF2-40B4-BE49-F238E27FC236}">
                <a16:creationId xmlns:a16="http://schemas.microsoft.com/office/drawing/2014/main" id="{9E2EF5B9-8BFA-D31F-D7B7-4E4B486E37F7}"/>
              </a:ext>
            </a:extLst>
          </p:cNvPr>
          <p:cNvSpPr>
            <a:spLocks noGrp="1"/>
          </p:cNvSpPr>
          <p:nvPr>
            <p:ph type="body" idx="1"/>
          </p:nvPr>
        </p:nvSpPr>
        <p:spPr>
          <a:xfrm>
            <a:off x="6089906" y="3157275"/>
            <a:ext cx="3051724" cy="928962"/>
          </a:xfrm>
        </p:spPr>
        <p:txBody>
          <a:bodyPr vert="horz" lIns="91440" tIns="45720" rIns="91440" bIns="45720" rtlCol="0">
            <a:normAutofit/>
          </a:bodyPr>
          <a:lstStyle/>
          <a:p>
            <a:pPr marL="0" indent="0" algn="l" defTabSz="914400">
              <a:spcBef>
                <a:spcPts val="1200"/>
              </a:spcBef>
              <a:spcAft>
                <a:spcPts val="200"/>
              </a:spcAft>
              <a:buSzPct val="100000"/>
              <a:buNone/>
            </a:pPr>
            <a:r>
              <a:rPr lang="en-US" sz="1200" cap="all" spc="200">
                <a:solidFill>
                  <a:schemeClr val="tx1">
                    <a:lumMod val="85000"/>
                    <a:lumOff val="15000"/>
                  </a:schemeClr>
                </a:solidFill>
              </a:rPr>
              <a:t>A</a:t>
            </a:r>
            <a:r>
              <a:rPr lang="sr-Latn-RS" sz="1200" cap="all" spc="200">
                <a:solidFill>
                  <a:schemeClr val="tx1">
                    <a:lumMod val="85000"/>
                    <a:lumOff val="15000"/>
                  </a:schemeClr>
                </a:solidFill>
              </a:rPr>
              <a:t>na</a:t>
            </a:r>
            <a:r>
              <a:rPr lang="en-US" sz="1200" cap="all" spc="200">
                <a:solidFill>
                  <a:schemeClr val="tx1">
                    <a:lumMod val="85000"/>
                    <a:lumOff val="15000"/>
                  </a:schemeClr>
                </a:solidFill>
              </a:rPr>
              <a:t> Boškovsk</a:t>
            </a:r>
            <a:r>
              <a:rPr lang="sr-Latn-RS" sz="1200" cap="all" spc="200">
                <a:solidFill>
                  <a:schemeClr val="tx1">
                    <a:lumMod val="85000"/>
                    <a:lumOff val="15000"/>
                  </a:schemeClr>
                </a:solidFill>
              </a:rPr>
              <a:t>i</a:t>
            </a:r>
            <a:r>
              <a:rPr lang="en-US" sz="1200" cap="all" spc="200">
                <a:solidFill>
                  <a:schemeClr val="tx1">
                    <a:lumMod val="85000"/>
                    <a:lumOff val="15000"/>
                  </a:schemeClr>
                </a:solidFill>
              </a:rPr>
              <a:t> 2022/0166</a:t>
            </a:r>
          </a:p>
        </p:txBody>
      </p:sp>
      <p:pic>
        <p:nvPicPr>
          <p:cNvPr id="6" name="Picture 5" descr="Image abstraite du cerveau composée de modèles">
            <a:extLst>
              <a:ext uri="{FF2B5EF4-FFF2-40B4-BE49-F238E27FC236}">
                <a16:creationId xmlns:a16="http://schemas.microsoft.com/office/drawing/2014/main" id="{292C5EB4-38D9-8967-E4C4-D29E9B53D6F1}"/>
              </a:ext>
            </a:extLst>
          </p:cNvPr>
          <p:cNvPicPr>
            <a:picLocks noChangeAspect="1"/>
          </p:cNvPicPr>
          <p:nvPr/>
        </p:nvPicPr>
        <p:blipFill rotWithShape="1">
          <a:blip r:embed="rId2"/>
          <a:srcRect t="9087" b="19257"/>
          <a:stretch/>
        </p:blipFill>
        <p:spPr>
          <a:xfrm>
            <a:off x="475499" y="917323"/>
            <a:ext cx="5184163" cy="2916090"/>
          </a:xfrm>
          <a:prstGeom prst="rect">
            <a:avLst/>
          </a:prstGeom>
        </p:spPr>
      </p:pic>
      <p:cxnSp>
        <p:nvCxnSpPr>
          <p:cNvPr id="19" name="Straight Connector 1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325755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594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24" y="474158"/>
            <a:ext cx="8520600" cy="572700"/>
          </a:xfrm>
        </p:spPr>
        <p:txBody>
          <a:bodyPr>
            <a:normAutofit/>
          </a:bodyPr>
          <a:lstStyle/>
          <a:p>
            <a:r>
              <a:rPr lang="sr-Latn-RS"/>
              <a:t>Les </a:t>
            </a:r>
            <a:r>
              <a:t>Variantes </a:t>
            </a:r>
            <a:r>
              <a:rPr err="1"/>
              <a:t>Modernes</a:t>
            </a:r>
            <a:r>
              <a:t> de </a:t>
            </a:r>
            <a:r>
              <a:rPr err="1"/>
              <a:t>l’IA</a:t>
            </a:r>
            <a:r>
              <a:rPr lang="en-US"/>
              <a:t> – </a:t>
            </a:r>
            <a:r>
              <a:rPr lang="sr-Latn-RS"/>
              <a:t>L’</a:t>
            </a:r>
            <a:r>
              <a:rPr lang="en-US"/>
              <a:t>Apprentissage </a:t>
            </a:r>
            <a:r>
              <a:rPr lang="en-US" err="1"/>
              <a:t>Profond</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249334"/>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Définition</a:t>
            </a:r>
            <a:r>
              <a:rPr sz="1300" b="1" i="0">
                <a:solidFill>
                  <a:srgbClr val="616161"/>
                </a:solidFill>
                <a:latin typeface="Proxima Nova"/>
              </a:rPr>
              <a:t>:</a:t>
            </a:r>
            <a:r>
              <a:rPr sz="1300" b="0" i="0">
                <a:solidFill>
                  <a:srgbClr val="616161"/>
                </a:solidFill>
                <a:latin typeface="Proxima Nova"/>
              </a:rPr>
              <a:t> Branche de </a:t>
            </a:r>
            <a:r>
              <a:rPr sz="1300" b="0" i="0" err="1">
                <a:solidFill>
                  <a:srgbClr val="616161"/>
                </a:solidFill>
                <a:latin typeface="Proxima Nova"/>
              </a:rPr>
              <a:t>l'apprentissage</a:t>
            </a:r>
            <a:r>
              <a:rPr sz="1300" b="0" i="0">
                <a:solidFill>
                  <a:srgbClr val="616161"/>
                </a:solidFill>
                <a:latin typeface="Proxima Nova"/>
              </a:rPr>
              <a:t> machine </a:t>
            </a:r>
            <a:r>
              <a:rPr sz="1300" b="0" i="0" err="1">
                <a:solidFill>
                  <a:srgbClr val="616161"/>
                </a:solidFill>
                <a:latin typeface="Proxima Nova"/>
              </a:rPr>
              <a:t>utilisant</a:t>
            </a:r>
            <a:r>
              <a:rPr sz="1300" b="0" i="0">
                <a:solidFill>
                  <a:srgbClr val="616161"/>
                </a:solidFill>
                <a:latin typeface="Proxima Nova"/>
              </a:rPr>
              <a:t> des </a:t>
            </a:r>
            <a:r>
              <a:rPr sz="1300" b="0" i="0" err="1">
                <a:solidFill>
                  <a:srgbClr val="616161"/>
                </a:solidFill>
                <a:latin typeface="Proxima Nova"/>
              </a:rPr>
              <a:t>réseaux</a:t>
            </a:r>
            <a:r>
              <a:rPr sz="1300" b="0" i="0">
                <a:solidFill>
                  <a:srgbClr val="616161"/>
                </a:solidFill>
                <a:latin typeface="Proxima Nova"/>
              </a:rPr>
              <a:t> </a:t>
            </a:r>
            <a:r>
              <a:rPr sz="1300" b="0" i="0" err="1">
                <a:solidFill>
                  <a:srgbClr val="616161"/>
                </a:solidFill>
                <a:latin typeface="Proxima Nova"/>
              </a:rPr>
              <a:t>neuronaux</a:t>
            </a:r>
            <a:r>
              <a:rPr sz="1300" b="0" i="0">
                <a:solidFill>
                  <a:srgbClr val="616161"/>
                </a:solidFill>
                <a:latin typeface="Proxima Nova"/>
              </a:rPr>
              <a:t> </a:t>
            </a:r>
            <a:r>
              <a:rPr sz="1300" b="0" i="0" err="1">
                <a:solidFill>
                  <a:srgbClr val="616161"/>
                </a:solidFill>
                <a:latin typeface="Proxima Nova"/>
              </a:rPr>
              <a:t>profonds</a:t>
            </a:r>
            <a:r>
              <a:rPr sz="1300" b="0" i="0">
                <a:solidFill>
                  <a:srgbClr val="616161"/>
                </a:solidFill>
                <a:latin typeface="Proxima Nova"/>
              </a:rPr>
              <a:t> pour </a:t>
            </a:r>
            <a:r>
              <a:rPr sz="1300" b="0" i="0" err="1">
                <a:solidFill>
                  <a:srgbClr val="616161"/>
                </a:solidFill>
                <a:latin typeface="Proxima Nova"/>
              </a:rPr>
              <a:t>analyser</a:t>
            </a:r>
            <a:r>
              <a:rPr sz="1300" b="0" i="0">
                <a:solidFill>
                  <a:srgbClr val="616161"/>
                </a:solidFill>
                <a:latin typeface="Proxima Nova"/>
              </a:rPr>
              <a:t> des données complexes et </a:t>
            </a:r>
            <a:r>
              <a:rPr sz="1300" b="0" i="0" err="1">
                <a:solidFill>
                  <a:srgbClr val="616161"/>
                </a:solidFill>
                <a:latin typeface="Proxima Nova"/>
              </a:rPr>
              <a:t>extraites</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err="1">
                <a:solidFill>
                  <a:srgbClr val="616161"/>
                </a:solidFill>
                <a:latin typeface="Proxima Nova"/>
              </a:rPr>
              <a:t>Utilisation</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Implique</a:t>
            </a:r>
            <a:r>
              <a:rPr sz="1300" b="0" i="0">
                <a:solidFill>
                  <a:srgbClr val="616161"/>
                </a:solidFill>
                <a:latin typeface="Proxima Nova"/>
              </a:rPr>
              <a:t> </a:t>
            </a:r>
            <a:r>
              <a:rPr sz="1300" b="0" i="0" err="1">
                <a:solidFill>
                  <a:srgbClr val="616161"/>
                </a:solidFill>
                <a:latin typeface="Proxima Nova"/>
              </a:rPr>
              <a:t>l'utilisation</a:t>
            </a:r>
            <a:r>
              <a:rPr sz="1300" b="0" i="0">
                <a:solidFill>
                  <a:srgbClr val="616161"/>
                </a:solidFill>
                <a:latin typeface="Proxima Nova"/>
              </a:rPr>
              <a:t> de </a:t>
            </a:r>
            <a:r>
              <a:rPr sz="1300" b="0" i="0" err="1">
                <a:solidFill>
                  <a:srgbClr val="616161"/>
                </a:solidFill>
                <a:latin typeface="Proxima Nova"/>
              </a:rPr>
              <a:t>réseaux</a:t>
            </a:r>
            <a:r>
              <a:rPr sz="1300" b="0" i="0">
                <a:solidFill>
                  <a:srgbClr val="616161"/>
                </a:solidFill>
                <a:latin typeface="Proxima Nova"/>
              </a:rPr>
              <a:t> </a:t>
            </a:r>
            <a:r>
              <a:rPr sz="1300" b="0" i="0" err="1">
                <a:solidFill>
                  <a:srgbClr val="616161"/>
                </a:solidFill>
                <a:latin typeface="Proxima Nova"/>
              </a:rPr>
              <a:t>neuronaux</a:t>
            </a:r>
            <a:r>
              <a:rPr sz="1300" b="0" i="0">
                <a:solidFill>
                  <a:srgbClr val="616161"/>
                </a:solidFill>
                <a:latin typeface="Proxima Nova"/>
              </a:rPr>
              <a:t> avec de </a:t>
            </a:r>
            <a:r>
              <a:rPr sz="1300" b="0" i="0" err="1">
                <a:solidFill>
                  <a:srgbClr val="616161"/>
                </a:solidFill>
                <a:latin typeface="Proxima Nova"/>
              </a:rPr>
              <a:t>nombreuses</a:t>
            </a:r>
            <a:r>
              <a:rPr sz="1300" b="0" i="0">
                <a:solidFill>
                  <a:srgbClr val="616161"/>
                </a:solidFill>
                <a:latin typeface="Proxima Nova"/>
              </a:rPr>
              <a:t> couches </a:t>
            </a:r>
            <a:r>
              <a:rPr sz="1300" b="0" i="0" err="1">
                <a:solidFill>
                  <a:srgbClr val="616161"/>
                </a:solidFill>
                <a:latin typeface="Proxima Nova"/>
              </a:rPr>
              <a:t>cachées</a:t>
            </a:r>
            <a:r>
              <a:rPr sz="1300" b="0" i="0">
                <a:solidFill>
                  <a:srgbClr val="616161"/>
                </a:solidFill>
                <a:latin typeface="Proxima Nova"/>
              </a:rPr>
              <a:t> pour </a:t>
            </a:r>
            <a:r>
              <a:rPr sz="1300" b="0" i="0" err="1">
                <a:solidFill>
                  <a:srgbClr val="616161"/>
                </a:solidFill>
                <a:latin typeface="Proxima Nova"/>
              </a:rPr>
              <a:t>modéliser</a:t>
            </a:r>
            <a:r>
              <a:rPr sz="1300" b="0" i="0">
                <a:solidFill>
                  <a:srgbClr val="616161"/>
                </a:solidFill>
                <a:latin typeface="Proxima Nova"/>
              </a:rPr>
              <a:t> des relations complexes entre les entrées et les sorties. </a:t>
            </a:r>
            <a:r>
              <a:rPr sz="1300" b="0" i="0" err="1">
                <a:solidFill>
                  <a:srgbClr val="616161"/>
                </a:solidFill>
                <a:latin typeface="Proxima Nova"/>
              </a:rPr>
              <a:t>Révolutionne</a:t>
            </a:r>
            <a:r>
              <a:rPr sz="1300" b="0" i="0">
                <a:solidFill>
                  <a:srgbClr val="616161"/>
                </a:solidFill>
                <a:latin typeface="Proxima Nova"/>
              </a:rPr>
              <a:t> des </a:t>
            </a:r>
            <a:r>
              <a:rPr sz="1300" b="0" i="0" err="1">
                <a:solidFill>
                  <a:srgbClr val="616161"/>
                </a:solidFill>
                <a:latin typeface="Proxima Nova"/>
              </a:rPr>
              <a:t>domaines</a:t>
            </a:r>
            <a:r>
              <a:rPr sz="1300" b="0" i="0">
                <a:solidFill>
                  <a:srgbClr val="616161"/>
                </a:solidFill>
                <a:latin typeface="Proxima Nova"/>
              </a:rPr>
              <a:t> </a:t>
            </a:r>
            <a:r>
              <a:rPr sz="1300" b="0" i="0" err="1">
                <a:solidFill>
                  <a:srgbClr val="616161"/>
                </a:solidFill>
                <a:latin typeface="Proxima Nova"/>
              </a:rPr>
              <a:t>comme</a:t>
            </a:r>
            <a:r>
              <a:rPr sz="1300" b="0" i="0">
                <a:solidFill>
                  <a:srgbClr val="616161"/>
                </a:solidFill>
                <a:latin typeface="Proxima Nova"/>
              </a:rPr>
              <a:t> la vision par </a:t>
            </a:r>
            <a:r>
              <a:rPr sz="1300" b="0" i="0" err="1">
                <a:solidFill>
                  <a:srgbClr val="616161"/>
                </a:solidFill>
                <a:latin typeface="Proxima Nova"/>
              </a:rPr>
              <a:t>ordinateur</a:t>
            </a:r>
            <a:r>
              <a:rPr sz="1300" b="0" i="0">
                <a:solidFill>
                  <a:srgbClr val="616161"/>
                </a:solidFill>
                <a:latin typeface="Proxima Nova"/>
              </a:rPr>
              <a:t>, la reconnaissance </a:t>
            </a:r>
            <a:r>
              <a:rPr sz="1300" b="0" i="0" err="1">
                <a:solidFill>
                  <a:srgbClr val="616161"/>
                </a:solidFill>
                <a:latin typeface="Proxima Nova"/>
              </a:rPr>
              <a:t>vocale</a:t>
            </a:r>
            <a:r>
              <a:rPr sz="1300" b="0" i="0">
                <a:solidFill>
                  <a:srgbClr val="616161"/>
                </a:solidFill>
                <a:latin typeface="Proxima Nova"/>
              </a:rPr>
              <a:t> et la </a:t>
            </a:r>
            <a:r>
              <a:rPr sz="1300" b="0" i="0" err="1">
                <a:solidFill>
                  <a:srgbClr val="616161"/>
                </a:solidFill>
                <a:latin typeface="Proxima Nova"/>
              </a:rPr>
              <a:t>traduction</a:t>
            </a:r>
            <a:r>
              <a:rPr sz="1300" b="0" i="0">
                <a:solidFill>
                  <a:srgbClr val="616161"/>
                </a:solidFill>
                <a:latin typeface="Proxima Nova"/>
              </a:rPr>
              <a:t> </a:t>
            </a:r>
            <a:r>
              <a:rPr sz="1300" b="0" i="0" err="1">
                <a:solidFill>
                  <a:srgbClr val="616161"/>
                </a:solidFill>
                <a:latin typeface="Proxima Nova"/>
              </a:rPr>
              <a:t>automatique</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2050" name="Picture 2" descr="Training Deep Neural Networks. Deep Learning Accessories | by Ravindra  Parmar | Towards Data Science">
            <a:extLst>
              <a:ext uri="{FF2B5EF4-FFF2-40B4-BE49-F238E27FC236}">
                <a16:creationId xmlns:a16="http://schemas.microsoft.com/office/drawing/2014/main" id="{5996D382-5317-568D-D94B-17F45F05CC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45"/>
          <a:stretch/>
        </p:blipFill>
        <p:spPr bwMode="auto">
          <a:xfrm>
            <a:off x="4519961" y="1622970"/>
            <a:ext cx="4395436" cy="2245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90" y="476985"/>
            <a:ext cx="8520600" cy="572700"/>
          </a:xfrm>
        </p:spPr>
        <p:txBody>
          <a:bodyPr>
            <a:normAutofit/>
          </a:bodyPr>
          <a:lstStyle/>
          <a:p>
            <a:r>
              <a:rPr lang="sr-Latn-RS"/>
              <a:t>Les </a:t>
            </a:r>
            <a:r>
              <a:t>Variantes </a:t>
            </a:r>
            <a:r>
              <a:rPr err="1"/>
              <a:t>Modernes</a:t>
            </a:r>
            <a:r>
              <a:t> de </a:t>
            </a:r>
            <a:r>
              <a:rPr err="1"/>
              <a:t>l’IA</a:t>
            </a:r>
            <a:r>
              <a:rPr lang="en-US"/>
              <a:t> – </a:t>
            </a:r>
            <a:r>
              <a:rPr lang="sr-Latn-RS"/>
              <a:t>L’</a:t>
            </a:r>
            <a:r>
              <a:rPr lang="en-US"/>
              <a:t>IA </a:t>
            </a:r>
            <a:r>
              <a:rPr lang="en-US" err="1"/>
              <a:t>Symbolique</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5144"/>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5144"/>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049279"/>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Définition</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Systèmes</a:t>
            </a:r>
            <a:r>
              <a:rPr sz="1300" b="0" i="0">
                <a:solidFill>
                  <a:srgbClr val="616161"/>
                </a:solidFill>
                <a:latin typeface="Proxima Nova"/>
              </a:rPr>
              <a:t> </a:t>
            </a:r>
            <a:r>
              <a:rPr sz="1300" b="0" i="0" err="1">
                <a:solidFill>
                  <a:srgbClr val="616161"/>
                </a:solidFill>
                <a:latin typeface="Proxima Nova"/>
              </a:rPr>
              <a:t>basés</a:t>
            </a:r>
            <a:r>
              <a:rPr sz="1300" b="0" i="0">
                <a:solidFill>
                  <a:srgbClr val="616161"/>
                </a:solidFill>
                <a:latin typeface="Proxima Nova"/>
              </a:rPr>
              <a:t> sur des </a:t>
            </a:r>
            <a:r>
              <a:rPr sz="1300" b="0" i="0" err="1">
                <a:solidFill>
                  <a:srgbClr val="616161"/>
                </a:solidFill>
                <a:latin typeface="Proxima Nova"/>
              </a:rPr>
              <a:t>règles</a:t>
            </a:r>
            <a:r>
              <a:rPr sz="1300" b="0" i="0">
                <a:solidFill>
                  <a:srgbClr val="616161"/>
                </a:solidFill>
                <a:latin typeface="Proxima Nova"/>
              </a:rPr>
              <a:t> </a:t>
            </a:r>
            <a:r>
              <a:rPr sz="1300" b="0" i="0" err="1">
                <a:solidFill>
                  <a:srgbClr val="616161"/>
                </a:solidFill>
                <a:latin typeface="Proxima Nova"/>
              </a:rPr>
              <a:t>explicites</a:t>
            </a:r>
            <a:r>
              <a:rPr sz="1300" b="0" i="0">
                <a:solidFill>
                  <a:srgbClr val="616161"/>
                </a:solidFill>
                <a:latin typeface="Proxima Nova"/>
              </a:rPr>
              <a:t> et la manipulation de </a:t>
            </a:r>
            <a:r>
              <a:rPr sz="1300" b="0" i="0" err="1">
                <a:solidFill>
                  <a:srgbClr val="616161"/>
                </a:solidFill>
                <a:latin typeface="Proxima Nova"/>
              </a:rPr>
              <a:t>symboles</a:t>
            </a:r>
            <a:r>
              <a:rPr sz="1300" b="0" i="0">
                <a:solidFill>
                  <a:srgbClr val="616161"/>
                </a:solidFill>
                <a:latin typeface="Proxima Nova"/>
              </a:rPr>
              <a:t> pour </a:t>
            </a:r>
            <a:r>
              <a:rPr sz="1300" b="0" i="0" err="1">
                <a:solidFill>
                  <a:srgbClr val="616161"/>
                </a:solidFill>
                <a:latin typeface="Proxima Nova"/>
              </a:rPr>
              <a:t>représenter</a:t>
            </a:r>
            <a:r>
              <a:rPr sz="1300" b="0" i="0">
                <a:solidFill>
                  <a:srgbClr val="616161"/>
                </a:solidFill>
                <a:latin typeface="Proxima Nova"/>
              </a:rPr>
              <a:t> des </a:t>
            </a:r>
            <a:r>
              <a:rPr sz="1300" b="0" i="0" err="1">
                <a:solidFill>
                  <a:srgbClr val="616161"/>
                </a:solidFill>
                <a:latin typeface="Proxima Nova"/>
              </a:rPr>
              <a:t>connaissances</a:t>
            </a:r>
            <a:r>
              <a:rPr sz="1300" b="0" i="0">
                <a:solidFill>
                  <a:srgbClr val="616161"/>
                </a:solidFill>
                <a:latin typeface="Proxima Nova"/>
              </a:rPr>
              <a:t> et </a:t>
            </a:r>
            <a:r>
              <a:rPr sz="1300" b="0" i="0" err="1">
                <a:solidFill>
                  <a:srgbClr val="616161"/>
                </a:solidFill>
                <a:latin typeface="Proxima Nova"/>
              </a:rPr>
              <a:t>raisonner</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err="1">
                <a:solidFill>
                  <a:srgbClr val="616161"/>
                </a:solidFill>
                <a:latin typeface="Proxima Nova"/>
              </a:rPr>
              <a:t>Utilisation</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Utilise</a:t>
            </a:r>
            <a:r>
              <a:rPr sz="1300" b="0" i="0">
                <a:solidFill>
                  <a:srgbClr val="616161"/>
                </a:solidFill>
                <a:latin typeface="Proxima Nova"/>
              </a:rPr>
              <a:t> des </a:t>
            </a:r>
            <a:r>
              <a:rPr sz="1300" b="0" i="0" err="1">
                <a:solidFill>
                  <a:srgbClr val="616161"/>
                </a:solidFill>
                <a:latin typeface="Proxima Nova"/>
              </a:rPr>
              <a:t>algorithmes</a:t>
            </a:r>
            <a:r>
              <a:rPr sz="1300" b="0" i="0">
                <a:solidFill>
                  <a:srgbClr val="616161"/>
                </a:solidFill>
                <a:latin typeface="Proxima Nova"/>
              </a:rPr>
              <a:t> </a:t>
            </a:r>
            <a:r>
              <a:rPr sz="1300" b="0" i="0" err="1">
                <a:solidFill>
                  <a:srgbClr val="616161"/>
                </a:solidFill>
                <a:latin typeface="Proxima Nova"/>
              </a:rPr>
              <a:t>logiques</a:t>
            </a:r>
            <a:r>
              <a:rPr sz="1300" b="0" i="0">
                <a:solidFill>
                  <a:srgbClr val="616161"/>
                </a:solidFill>
                <a:latin typeface="Proxima Nova"/>
              </a:rPr>
              <a:t> et des </a:t>
            </a:r>
            <a:r>
              <a:rPr sz="1300" b="0" i="0" err="1">
                <a:solidFill>
                  <a:srgbClr val="616161"/>
                </a:solidFill>
                <a:latin typeface="Proxima Nova"/>
              </a:rPr>
              <a:t>règles</a:t>
            </a:r>
            <a:r>
              <a:rPr sz="1300" b="0" i="0">
                <a:solidFill>
                  <a:srgbClr val="616161"/>
                </a:solidFill>
                <a:latin typeface="Proxima Nova"/>
              </a:rPr>
              <a:t> </a:t>
            </a:r>
            <a:r>
              <a:rPr sz="1300" b="0" i="0" err="1">
                <a:solidFill>
                  <a:srgbClr val="616161"/>
                </a:solidFill>
                <a:latin typeface="Proxima Nova"/>
              </a:rPr>
              <a:t>heuristiques</a:t>
            </a:r>
            <a:r>
              <a:rPr sz="1300" b="0" i="0">
                <a:solidFill>
                  <a:srgbClr val="616161"/>
                </a:solidFill>
                <a:latin typeface="Proxima Nova"/>
              </a:rPr>
              <a:t> pour </a:t>
            </a:r>
            <a:r>
              <a:rPr sz="1300" b="0" i="0" err="1">
                <a:solidFill>
                  <a:srgbClr val="616161"/>
                </a:solidFill>
                <a:latin typeface="Proxima Nova"/>
              </a:rPr>
              <a:t>résoudre</a:t>
            </a:r>
            <a:r>
              <a:rPr sz="1300" b="0" i="0">
                <a:solidFill>
                  <a:srgbClr val="616161"/>
                </a:solidFill>
                <a:latin typeface="Proxima Nova"/>
              </a:rPr>
              <a:t> des </a:t>
            </a:r>
            <a:r>
              <a:rPr sz="1300" b="0" i="0" err="1">
                <a:solidFill>
                  <a:srgbClr val="616161"/>
                </a:solidFill>
                <a:latin typeface="Proxima Nova"/>
              </a:rPr>
              <a:t>problèmes</a:t>
            </a:r>
            <a:r>
              <a:rPr sz="1300" b="0" i="0">
                <a:solidFill>
                  <a:srgbClr val="616161"/>
                </a:solidFill>
                <a:latin typeface="Proxima Nova"/>
              </a:rPr>
              <a:t> et prendre des </a:t>
            </a:r>
            <a:r>
              <a:rPr sz="1300" b="0" i="0" err="1">
                <a:solidFill>
                  <a:srgbClr val="616161"/>
                </a:solidFill>
                <a:latin typeface="Proxima Nova"/>
              </a:rPr>
              <a:t>décisions</a:t>
            </a:r>
            <a:r>
              <a:rPr sz="1300" b="0" i="0">
                <a:solidFill>
                  <a:srgbClr val="616161"/>
                </a:solidFill>
                <a:latin typeface="Proxima Nova"/>
              </a:rPr>
              <a:t>. Utile pour des </a:t>
            </a:r>
            <a:r>
              <a:rPr sz="1300" b="0" i="0" err="1">
                <a:solidFill>
                  <a:srgbClr val="616161"/>
                </a:solidFill>
                <a:latin typeface="Proxima Nova"/>
              </a:rPr>
              <a:t>tâches</a:t>
            </a:r>
            <a:r>
              <a:rPr sz="1300" b="0" i="0">
                <a:solidFill>
                  <a:srgbClr val="616161"/>
                </a:solidFill>
                <a:latin typeface="Proxima Nova"/>
              </a:rPr>
              <a:t> </a:t>
            </a:r>
            <a:r>
              <a:rPr sz="1300" b="0" i="0" err="1">
                <a:solidFill>
                  <a:srgbClr val="616161"/>
                </a:solidFill>
                <a:latin typeface="Proxima Nova"/>
              </a:rPr>
              <a:t>nécessitant</a:t>
            </a:r>
            <a:r>
              <a:rPr sz="1300" b="0" i="0">
                <a:solidFill>
                  <a:srgbClr val="616161"/>
                </a:solidFill>
                <a:latin typeface="Proxima Nova"/>
              </a:rPr>
              <a:t> un </a:t>
            </a:r>
            <a:r>
              <a:rPr sz="1300" b="0" i="0" err="1">
                <a:solidFill>
                  <a:srgbClr val="616161"/>
                </a:solidFill>
                <a:latin typeface="Proxima Nova"/>
              </a:rPr>
              <a:t>raisonnement</a:t>
            </a:r>
            <a:r>
              <a:rPr sz="1300" b="0" i="0">
                <a:solidFill>
                  <a:srgbClr val="616161"/>
                </a:solidFill>
                <a:latin typeface="Proxima Nova"/>
              </a:rPr>
              <a:t> </a:t>
            </a:r>
            <a:r>
              <a:rPr sz="1300" b="0" i="0" err="1">
                <a:solidFill>
                  <a:srgbClr val="616161"/>
                </a:solidFill>
                <a:latin typeface="Proxima Nova"/>
              </a:rPr>
              <a:t>logique</a:t>
            </a:r>
            <a:r>
              <a:rPr sz="1300" b="0" i="0">
                <a:solidFill>
                  <a:srgbClr val="616161"/>
                </a:solidFill>
                <a:latin typeface="Proxima Nova"/>
              </a:rPr>
              <a:t> et </a:t>
            </a:r>
            <a:r>
              <a:rPr sz="1300" b="0" i="0" err="1">
                <a:solidFill>
                  <a:srgbClr val="616161"/>
                </a:solidFill>
                <a:latin typeface="Proxima Nova"/>
              </a:rPr>
              <a:t>une</a:t>
            </a:r>
            <a:r>
              <a:rPr sz="1300" b="0" i="0">
                <a:solidFill>
                  <a:srgbClr val="616161"/>
                </a:solidFill>
                <a:latin typeface="Proxima Nova"/>
              </a:rPr>
              <a:t> </a:t>
            </a:r>
            <a:r>
              <a:rPr sz="1300" b="0" i="0" err="1">
                <a:solidFill>
                  <a:srgbClr val="616161"/>
                </a:solidFill>
                <a:latin typeface="Proxima Nova"/>
              </a:rPr>
              <a:t>interprétation</a:t>
            </a:r>
            <a:r>
              <a:rPr sz="1300" b="0" i="0">
                <a:solidFill>
                  <a:srgbClr val="616161"/>
                </a:solidFill>
                <a:latin typeface="Proxima Nova"/>
              </a:rPr>
              <a:t> </a:t>
            </a:r>
            <a:r>
              <a:rPr sz="1300" b="0" i="0" err="1">
                <a:solidFill>
                  <a:srgbClr val="616161"/>
                </a:solidFill>
                <a:latin typeface="Proxima Nova"/>
              </a:rPr>
              <a:t>contextuelle</a:t>
            </a:r>
            <a:r>
              <a:rPr sz="1300" b="0" i="0">
                <a:solidFill>
                  <a:srgbClr val="616161"/>
                </a:solidFill>
                <a:latin typeface="Proxima Nova"/>
              </a:rPr>
              <a:t>.</a:t>
            </a:r>
          </a:p>
        </p:txBody>
      </p:sp>
      <p:sp>
        <p:nvSpPr>
          <p:cNvPr id="8" name="Rectangle 7"/>
          <p:cNvSpPr/>
          <p:nvPr/>
        </p:nvSpPr>
        <p:spPr>
          <a:xfrm>
            <a:off x="4724400" y="1508670"/>
            <a:ext cx="4190999" cy="2585144"/>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6544"/>
          </a:xfrm>
          <a:prstGeom prst="rect">
            <a:avLst/>
          </a:prstGeom>
          <a:noFill/>
          <a:ln>
            <a:noFill/>
          </a:ln>
        </p:spPr>
        <p:txBody>
          <a:bodyPr wrap="square" lIns="0" tIns="0" rIns="0" bIns="0" anchor="t">
            <a:spAutoFit/>
          </a:bodyPr>
          <a:lstStyle/>
          <a:p>
            <a:pPr algn="l"/>
            <a:endParaRPr/>
          </a:p>
        </p:txBody>
      </p:sp>
      <p:pic>
        <p:nvPicPr>
          <p:cNvPr id="10" name="Picture 9" descr="tmpofknojha.png"/>
          <p:cNvPicPr>
            <a:picLocks noChangeAspect="1"/>
          </p:cNvPicPr>
          <p:nvPr/>
        </p:nvPicPr>
        <p:blipFill>
          <a:blip r:embed="rId2"/>
          <a:stretch>
            <a:fillRect/>
          </a:stretch>
        </p:blipFill>
        <p:spPr>
          <a:xfrm>
            <a:off x="4724400" y="1508670"/>
            <a:ext cx="4190999" cy="2356544"/>
          </a:xfrm>
          <a:prstGeom prst="rect">
            <a:avLst/>
          </a:prstGeom>
        </p:spPr>
      </p:pic>
      <p:sp>
        <p:nvSpPr>
          <p:cNvPr id="11" name="Rectangle 10"/>
          <p:cNvSpPr/>
          <p:nvPr/>
        </p:nvSpPr>
        <p:spPr>
          <a:xfrm>
            <a:off x="4724400" y="3941415"/>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00" y="497518"/>
            <a:ext cx="8520600" cy="572700"/>
          </a:xfrm>
        </p:spPr>
        <p:txBody>
          <a:bodyPr>
            <a:normAutofit/>
          </a:bodyPr>
          <a:lstStyle/>
          <a:p>
            <a:r>
              <a:rPr lang="sr-Latn-RS"/>
              <a:t>Les </a:t>
            </a:r>
            <a:r>
              <a:t>Variantes </a:t>
            </a:r>
            <a:r>
              <a:rPr err="1"/>
              <a:t>Modernes</a:t>
            </a:r>
            <a:r>
              <a:t> de </a:t>
            </a:r>
            <a:r>
              <a:rPr err="1"/>
              <a:t>l’IA</a:t>
            </a:r>
            <a:r>
              <a:rPr lang="en-US"/>
              <a:t> – </a:t>
            </a:r>
            <a:r>
              <a:rPr lang="sr-Latn-RS"/>
              <a:t>Les </a:t>
            </a:r>
            <a:r>
              <a:rPr lang="en-US"/>
              <a:t>Systèmes de </a:t>
            </a:r>
            <a:r>
              <a:rPr lang="en-US" err="1"/>
              <a:t>Recommandation</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449388"/>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Fonctionnement</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Utilisés</a:t>
            </a:r>
            <a:r>
              <a:rPr sz="1300" b="0" i="0">
                <a:solidFill>
                  <a:srgbClr val="616161"/>
                </a:solidFill>
                <a:latin typeface="Proxima Nova"/>
              </a:rPr>
              <a:t> par des </a:t>
            </a:r>
            <a:r>
              <a:rPr sz="1300" b="0" i="0" err="1">
                <a:solidFill>
                  <a:srgbClr val="616161"/>
                </a:solidFill>
                <a:latin typeface="Proxima Nova"/>
              </a:rPr>
              <a:t>plateformes</a:t>
            </a:r>
            <a:r>
              <a:rPr sz="1300" b="0" i="0">
                <a:solidFill>
                  <a:srgbClr val="616161"/>
                </a:solidFill>
                <a:latin typeface="Proxima Nova"/>
              </a:rPr>
              <a:t> </a:t>
            </a:r>
            <a:r>
              <a:rPr sz="1300" b="0" i="0" err="1">
                <a:solidFill>
                  <a:srgbClr val="616161"/>
                </a:solidFill>
                <a:latin typeface="Proxima Nova"/>
              </a:rPr>
              <a:t>comme</a:t>
            </a:r>
            <a:r>
              <a:rPr sz="1300" b="0" i="0">
                <a:solidFill>
                  <a:srgbClr val="616161"/>
                </a:solidFill>
                <a:latin typeface="Proxima Nova"/>
              </a:rPr>
              <a:t> Netflix et Amazon pour </a:t>
            </a:r>
            <a:r>
              <a:rPr sz="1300" b="0" i="0" err="1">
                <a:solidFill>
                  <a:srgbClr val="616161"/>
                </a:solidFill>
                <a:latin typeface="Proxima Nova"/>
              </a:rPr>
              <a:t>suggérer</a:t>
            </a:r>
            <a:r>
              <a:rPr sz="1300" b="0" i="0">
                <a:solidFill>
                  <a:srgbClr val="616161"/>
                </a:solidFill>
                <a:latin typeface="Proxima Nova"/>
              </a:rPr>
              <a:t> des </a:t>
            </a:r>
            <a:r>
              <a:rPr sz="1300" b="0" i="0" err="1">
                <a:solidFill>
                  <a:srgbClr val="616161"/>
                </a:solidFill>
                <a:latin typeface="Proxima Nova"/>
              </a:rPr>
              <a:t>contenus</a:t>
            </a:r>
            <a:r>
              <a:rPr sz="1300" b="0" i="0">
                <a:solidFill>
                  <a:srgbClr val="616161"/>
                </a:solidFill>
                <a:latin typeface="Proxima Nova"/>
              </a:rPr>
              <a:t> </a:t>
            </a:r>
            <a:r>
              <a:rPr sz="1300" b="0" i="0" err="1">
                <a:solidFill>
                  <a:srgbClr val="616161"/>
                </a:solidFill>
                <a:latin typeface="Proxima Nova"/>
              </a:rPr>
              <a:t>ou</a:t>
            </a:r>
            <a:r>
              <a:rPr sz="1300" b="0" i="0">
                <a:solidFill>
                  <a:srgbClr val="616161"/>
                </a:solidFill>
                <a:latin typeface="Proxima Nova"/>
              </a:rPr>
              <a:t> des </a:t>
            </a:r>
            <a:r>
              <a:rPr sz="1300" b="0" i="0" err="1">
                <a:solidFill>
                  <a:srgbClr val="616161"/>
                </a:solidFill>
                <a:latin typeface="Proxima Nova"/>
              </a:rPr>
              <a:t>produits</a:t>
            </a:r>
            <a:r>
              <a:rPr sz="1300" b="0" i="0">
                <a:solidFill>
                  <a:srgbClr val="616161"/>
                </a:solidFill>
                <a:latin typeface="Proxima Nova"/>
              </a:rPr>
              <a:t> </a:t>
            </a:r>
            <a:r>
              <a:rPr sz="1300" b="0" i="0" err="1">
                <a:solidFill>
                  <a:srgbClr val="616161"/>
                </a:solidFill>
                <a:latin typeface="Proxima Nova"/>
              </a:rPr>
              <a:t>en</a:t>
            </a:r>
            <a:r>
              <a:rPr sz="1300" b="0" i="0">
                <a:solidFill>
                  <a:srgbClr val="616161"/>
                </a:solidFill>
                <a:latin typeface="Proxima Nova"/>
              </a:rPr>
              <a:t> </a:t>
            </a:r>
            <a:r>
              <a:rPr sz="1300" b="0" i="0" err="1">
                <a:solidFill>
                  <a:srgbClr val="616161"/>
                </a:solidFill>
                <a:latin typeface="Proxima Nova"/>
              </a:rPr>
              <a:t>fonction</a:t>
            </a:r>
            <a:r>
              <a:rPr sz="1300" b="0" i="0">
                <a:solidFill>
                  <a:srgbClr val="616161"/>
                </a:solidFill>
                <a:latin typeface="Proxima Nova"/>
              </a:rPr>
              <a:t> des </a:t>
            </a:r>
            <a:r>
              <a:rPr sz="1300" b="0" i="0" err="1">
                <a:solidFill>
                  <a:srgbClr val="616161"/>
                </a:solidFill>
                <a:latin typeface="Proxima Nova"/>
              </a:rPr>
              <a:t>préférences</a:t>
            </a:r>
            <a:r>
              <a:rPr sz="1300" b="0" i="0">
                <a:solidFill>
                  <a:srgbClr val="616161"/>
                </a:solidFill>
                <a:latin typeface="Proxima Nova"/>
              </a:rPr>
              <a:t> des </a:t>
            </a:r>
            <a:r>
              <a:rPr sz="1300" b="0" i="0" err="1">
                <a:solidFill>
                  <a:srgbClr val="616161"/>
                </a:solidFill>
                <a:latin typeface="Proxima Nova"/>
              </a:rPr>
              <a:t>utilisateurs</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a:solidFill>
                  <a:srgbClr val="616161"/>
                </a:solidFill>
                <a:latin typeface="Proxima Nova"/>
              </a:rPr>
              <a:t>Techniques:</a:t>
            </a:r>
            <a:r>
              <a:rPr sz="1300" b="0" i="0">
                <a:solidFill>
                  <a:srgbClr val="616161"/>
                </a:solidFill>
                <a:latin typeface="Proxima Nova"/>
              </a:rPr>
              <a:t> </a:t>
            </a:r>
            <a:r>
              <a:rPr sz="1300" b="0" i="0" err="1">
                <a:solidFill>
                  <a:srgbClr val="616161"/>
                </a:solidFill>
                <a:latin typeface="Proxima Nova"/>
              </a:rPr>
              <a:t>Utilisent</a:t>
            </a:r>
            <a:r>
              <a:rPr sz="1300" b="0" i="0">
                <a:solidFill>
                  <a:srgbClr val="616161"/>
                </a:solidFill>
                <a:latin typeface="Proxima Nova"/>
              </a:rPr>
              <a:t> des techniques </a:t>
            </a:r>
            <a:r>
              <a:rPr sz="1300" b="0" i="0" err="1">
                <a:solidFill>
                  <a:srgbClr val="616161"/>
                </a:solidFill>
                <a:latin typeface="Proxima Nova"/>
              </a:rPr>
              <a:t>d'apprentissage</a:t>
            </a:r>
            <a:r>
              <a:rPr sz="1300" b="0" i="0">
                <a:solidFill>
                  <a:srgbClr val="616161"/>
                </a:solidFill>
                <a:latin typeface="Proxima Nova"/>
              </a:rPr>
              <a:t> machine pour </a:t>
            </a:r>
            <a:r>
              <a:rPr sz="1300" b="0" i="0" err="1">
                <a:solidFill>
                  <a:srgbClr val="616161"/>
                </a:solidFill>
                <a:latin typeface="Proxima Nova"/>
              </a:rPr>
              <a:t>analyser</a:t>
            </a:r>
            <a:r>
              <a:rPr sz="1300" b="0" i="0">
                <a:solidFill>
                  <a:srgbClr val="616161"/>
                </a:solidFill>
                <a:latin typeface="Proxima Nova"/>
              </a:rPr>
              <a:t> les </a:t>
            </a:r>
            <a:r>
              <a:rPr sz="1300" b="0" i="0" err="1">
                <a:solidFill>
                  <a:srgbClr val="616161"/>
                </a:solidFill>
                <a:latin typeface="Proxima Nova"/>
              </a:rPr>
              <a:t>comportements</a:t>
            </a:r>
            <a:r>
              <a:rPr sz="1300" b="0" i="0">
                <a:solidFill>
                  <a:srgbClr val="616161"/>
                </a:solidFill>
                <a:latin typeface="Proxima Nova"/>
              </a:rPr>
              <a:t> des </a:t>
            </a:r>
            <a:r>
              <a:rPr sz="1300" b="0" i="0" err="1">
                <a:solidFill>
                  <a:srgbClr val="616161"/>
                </a:solidFill>
                <a:latin typeface="Proxima Nova"/>
              </a:rPr>
              <a:t>utilisateurs</a:t>
            </a:r>
            <a:r>
              <a:rPr sz="1300" b="0" i="0">
                <a:solidFill>
                  <a:srgbClr val="616161"/>
                </a:solidFill>
                <a:latin typeface="Proxima Nova"/>
              </a:rPr>
              <a:t> et faire des </a:t>
            </a:r>
            <a:r>
              <a:rPr sz="1300" b="0" i="0" err="1">
                <a:solidFill>
                  <a:srgbClr val="616161"/>
                </a:solidFill>
                <a:latin typeface="Proxima Nova"/>
              </a:rPr>
              <a:t>recommandations</a:t>
            </a:r>
            <a:r>
              <a:rPr sz="1300" b="0" i="0">
                <a:solidFill>
                  <a:srgbClr val="616161"/>
                </a:solidFill>
                <a:latin typeface="Proxima Nova"/>
              </a:rPr>
              <a:t> </a:t>
            </a:r>
            <a:r>
              <a:rPr sz="1300" b="0" i="0" err="1">
                <a:solidFill>
                  <a:srgbClr val="616161"/>
                </a:solidFill>
                <a:latin typeface="Proxima Nova"/>
              </a:rPr>
              <a:t>personnalisées</a:t>
            </a:r>
            <a:r>
              <a:rPr sz="1300" b="0" i="0">
                <a:solidFill>
                  <a:srgbClr val="616161"/>
                </a:solidFill>
                <a:latin typeface="Proxima Nova"/>
              </a:rPr>
              <a:t>. </a:t>
            </a:r>
            <a:r>
              <a:rPr sz="1300" b="0" i="0" err="1">
                <a:solidFill>
                  <a:srgbClr val="616161"/>
                </a:solidFill>
                <a:latin typeface="Proxima Nova"/>
              </a:rPr>
              <a:t>Peuvent</a:t>
            </a:r>
            <a:r>
              <a:rPr sz="1300" b="0" i="0">
                <a:solidFill>
                  <a:srgbClr val="616161"/>
                </a:solidFill>
                <a:latin typeface="Proxima Nova"/>
              </a:rPr>
              <a:t> se baser sur le </a:t>
            </a:r>
            <a:r>
              <a:rPr sz="1300" b="0" i="0" err="1">
                <a:solidFill>
                  <a:srgbClr val="616161"/>
                </a:solidFill>
                <a:latin typeface="Proxima Nova"/>
              </a:rPr>
              <a:t>filtrage</a:t>
            </a:r>
            <a:r>
              <a:rPr sz="1300" b="0" i="0">
                <a:solidFill>
                  <a:srgbClr val="616161"/>
                </a:solidFill>
                <a:latin typeface="Proxima Nova"/>
              </a:rPr>
              <a:t> </a:t>
            </a:r>
            <a:r>
              <a:rPr sz="1300" b="0" i="0" err="1">
                <a:solidFill>
                  <a:srgbClr val="616161"/>
                </a:solidFill>
                <a:latin typeface="Proxima Nova"/>
              </a:rPr>
              <a:t>collaboratif</a:t>
            </a:r>
            <a:r>
              <a:rPr sz="1300" b="0" i="0">
                <a:solidFill>
                  <a:srgbClr val="616161"/>
                </a:solidFill>
                <a:latin typeface="Proxima Nova"/>
              </a:rPr>
              <a:t> </a:t>
            </a:r>
            <a:r>
              <a:rPr sz="1300" b="0" i="0" err="1">
                <a:solidFill>
                  <a:srgbClr val="616161"/>
                </a:solidFill>
                <a:latin typeface="Proxima Nova"/>
              </a:rPr>
              <a:t>ou</a:t>
            </a:r>
            <a:r>
              <a:rPr sz="1300" b="0" i="0">
                <a:solidFill>
                  <a:srgbClr val="616161"/>
                </a:solidFill>
                <a:latin typeface="Proxima Nova"/>
              </a:rPr>
              <a:t> le </a:t>
            </a:r>
            <a:r>
              <a:rPr sz="1300" b="0" i="0" err="1">
                <a:solidFill>
                  <a:srgbClr val="616161"/>
                </a:solidFill>
                <a:latin typeface="Proxima Nova"/>
              </a:rPr>
              <a:t>filtrage</a:t>
            </a:r>
            <a:r>
              <a:rPr sz="1300" b="0" i="0">
                <a:solidFill>
                  <a:srgbClr val="616161"/>
                </a:solidFill>
                <a:latin typeface="Proxima Nova"/>
              </a:rPr>
              <a:t> </a:t>
            </a:r>
            <a:r>
              <a:rPr sz="1300" b="0" i="0" err="1">
                <a:solidFill>
                  <a:srgbClr val="616161"/>
                </a:solidFill>
                <a:latin typeface="Proxima Nova"/>
              </a:rPr>
              <a:t>basé</a:t>
            </a:r>
            <a:r>
              <a:rPr sz="1300" b="0" i="0">
                <a:solidFill>
                  <a:srgbClr val="616161"/>
                </a:solidFill>
                <a:latin typeface="Proxima Nova"/>
              </a:rPr>
              <a:t> sur le </a:t>
            </a:r>
            <a:r>
              <a:rPr sz="1300" b="0" i="0" err="1">
                <a:solidFill>
                  <a:srgbClr val="616161"/>
                </a:solidFill>
                <a:latin typeface="Proxima Nova"/>
              </a:rPr>
              <a:t>contenu</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026" name="Picture 2" descr="How Netflix Recommendation System Works? (Case Study)">
            <a:extLst>
              <a:ext uri="{FF2B5EF4-FFF2-40B4-BE49-F238E27FC236}">
                <a16:creationId xmlns:a16="http://schemas.microsoft.com/office/drawing/2014/main" id="{FC477FC9-2C4C-6F14-E864-5598C89A5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549002"/>
            <a:ext cx="4190999" cy="2359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00" y="546418"/>
            <a:ext cx="8520600" cy="572700"/>
          </a:xfrm>
        </p:spPr>
        <p:txBody>
          <a:bodyPr>
            <a:normAutofit/>
          </a:bodyPr>
          <a:lstStyle/>
          <a:p>
            <a:r>
              <a:rPr lang="sr-Latn-RS"/>
              <a:t>L</a:t>
            </a:r>
            <a:r>
              <a:rPr lang="fr-FR"/>
              <a:t>a démystification - est-ce vraiment de l'intelligence?</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000" b="0" i="0">
                <a:solidFill>
                  <a:srgbClr val="616161"/>
                </a:solidFill>
                <a:latin typeface="Proxima Nova"/>
              </a:defRPr>
            </a:pPr>
            <a:endParaRPr/>
          </a:p>
        </p:txBody>
      </p:sp>
      <p:sp>
        <p:nvSpPr>
          <p:cNvPr id="5" name="Rectangle 4"/>
          <p:cNvSpPr/>
          <p:nvPr/>
        </p:nvSpPr>
        <p:spPr>
          <a:xfrm>
            <a:off x="228600" y="1508670"/>
            <a:ext cx="8686800" cy="2960489"/>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960489"/>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163551" y="1456187"/>
            <a:ext cx="4256048" cy="3475310"/>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000" b="1" i="0">
                <a:solidFill>
                  <a:srgbClr val="616161"/>
                </a:solidFill>
                <a:latin typeface="Proxima Nova"/>
              </a:rPr>
              <a:t>IA </a:t>
            </a:r>
            <a:r>
              <a:rPr sz="1000" b="1" i="0" err="1">
                <a:solidFill>
                  <a:srgbClr val="616161"/>
                </a:solidFill>
                <a:latin typeface="Proxima Nova"/>
              </a:rPr>
              <a:t>Faible</a:t>
            </a:r>
            <a:r>
              <a:rPr sz="1000" b="1" i="0">
                <a:solidFill>
                  <a:srgbClr val="616161"/>
                </a:solidFill>
                <a:latin typeface="Proxima Nova"/>
              </a:rPr>
              <a:t> </a:t>
            </a:r>
            <a:r>
              <a:rPr lang="sr-Latn-RS" sz="1000" b="1">
                <a:solidFill>
                  <a:srgbClr val="616161"/>
                </a:solidFill>
                <a:latin typeface="Proxima Nova"/>
              </a:rPr>
              <a:t>et</a:t>
            </a:r>
            <a:r>
              <a:rPr sz="1000" b="1" i="0">
                <a:solidFill>
                  <a:srgbClr val="616161"/>
                </a:solidFill>
                <a:latin typeface="Proxima Nova"/>
              </a:rPr>
              <a:t> IA Forte:</a:t>
            </a:r>
            <a:r>
              <a:rPr sz="1000" b="0" i="0">
                <a:solidFill>
                  <a:srgbClr val="616161"/>
                </a:solidFill>
                <a:latin typeface="Proxima Nova"/>
              </a:rPr>
              <a:t> </a:t>
            </a:r>
            <a:r>
              <a:rPr lang="fr-FR" sz="1000" b="0" i="0">
                <a:solidFill>
                  <a:srgbClr val="616161"/>
                </a:solidFill>
                <a:latin typeface="Proxima Nova"/>
              </a:rPr>
              <a:t>L'IA actuelle est souvent qualifiée d'IA faible ou spécialisée, conçue pour accomplir des tâches spécifiques sans conscience ni compréhension humaine. L'IA forte, en revanche, fait référence à des systèmes capables de compréhension et de raisonnement général, comparables à ceux des humains. Actuellement, l'IA forte reste théorique et n'a pas encore été réalisée.</a:t>
            </a:r>
            <a:endParaRPr lang="sr-Latn-RS" sz="1000" b="0" i="0">
              <a:solidFill>
                <a:srgbClr val="616161"/>
              </a:solidFill>
              <a:latin typeface="Proxima Nova"/>
            </a:endParaRPr>
          </a:p>
          <a:p>
            <a:pPr marL="228600" indent="-91440" algn="just">
              <a:spcBef>
                <a:spcPts val="0"/>
              </a:spcBef>
              <a:spcAft>
                <a:spcPts val="800"/>
              </a:spcAft>
              <a:buSzPct val="100000"/>
              <a:buFont typeface="Arial"/>
              <a:buChar char="•"/>
            </a:pPr>
            <a:r>
              <a:rPr lang="fr-FR" sz="1000" b="1" i="0">
                <a:solidFill>
                  <a:srgbClr val="616161"/>
                </a:solidFill>
                <a:latin typeface="Proxima Nova"/>
              </a:rPr>
              <a:t>Performance spécifique:</a:t>
            </a:r>
            <a:r>
              <a:rPr lang="fr-FR" sz="1000" b="0" i="0">
                <a:solidFill>
                  <a:srgbClr val="616161"/>
                </a:solidFill>
                <a:latin typeface="Proxima Nova"/>
              </a:rPr>
              <a:t> Ces systèmes peuvent surpasser les humains dans certaines tâches spécifiques grâce à leur capacité à traiter et analyser de grandes quantités de données rapidement et avec précision.</a:t>
            </a:r>
          </a:p>
          <a:p>
            <a:pPr marL="228600" lvl="1" indent="-91440" algn="just">
              <a:spcBef>
                <a:spcPts val="1200"/>
              </a:spcBef>
              <a:spcAft>
                <a:spcPts val="0"/>
              </a:spcAft>
              <a:buSzPct val="100000"/>
              <a:buFont typeface="Arial"/>
              <a:buChar char="•"/>
            </a:pPr>
            <a:r>
              <a:rPr sz="1000" b="1" i="0">
                <a:solidFill>
                  <a:srgbClr val="616161"/>
                </a:solidFill>
                <a:latin typeface="Proxima Nova"/>
              </a:rPr>
              <a:t>Limitations </a:t>
            </a:r>
            <a:r>
              <a:rPr sz="1000" b="1" i="0" err="1">
                <a:solidFill>
                  <a:srgbClr val="616161"/>
                </a:solidFill>
                <a:latin typeface="Proxima Nova"/>
              </a:rPr>
              <a:t>actuelles</a:t>
            </a:r>
            <a:r>
              <a:rPr sz="1000" b="1" i="0">
                <a:solidFill>
                  <a:srgbClr val="616161"/>
                </a:solidFill>
                <a:latin typeface="Proxima Nova"/>
              </a:rPr>
              <a:t>:</a:t>
            </a:r>
            <a:r>
              <a:rPr sz="1000" b="0" i="0">
                <a:solidFill>
                  <a:srgbClr val="616161"/>
                </a:solidFill>
                <a:latin typeface="Proxima Nova"/>
              </a:rPr>
              <a:t> L'IA ne </a:t>
            </a:r>
            <a:r>
              <a:rPr sz="1000" b="0" i="0" err="1">
                <a:solidFill>
                  <a:srgbClr val="616161"/>
                </a:solidFill>
                <a:latin typeface="Proxima Nova"/>
              </a:rPr>
              <a:t>possède</a:t>
            </a:r>
            <a:r>
              <a:rPr sz="1000" b="0" i="0">
                <a:solidFill>
                  <a:srgbClr val="616161"/>
                </a:solidFill>
                <a:latin typeface="Proxima Nova"/>
              </a:rPr>
              <a:t> pas la conscience, </a:t>
            </a:r>
            <a:r>
              <a:rPr sz="1000" b="0" i="0" err="1">
                <a:solidFill>
                  <a:srgbClr val="616161"/>
                </a:solidFill>
                <a:latin typeface="Proxima Nova"/>
              </a:rPr>
              <a:t>l'intuition</a:t>
            </a:r>
            <a:r>
              <a:rPr sz="1000" b="0" i="0">
                <a:solidFill>
                  <a:srgbClr val="616161"/>
                </a:solidFill>
                <a:latin typeface="Proxima Nova"/>
              </a:rPr>
              <a:t> </a:t>
            </a:r>
            <a:r>
              <a:rPr sz="1000" b="0" i="0" err="1">
                <a:solidFill>
                  <a:srgbClr val="616161"/>
                </a:solidFill>
                <a:latin typeface="Proxima Nova"/>
              </a:rPr>
              <a:t>ou</a:t>
            </a:r>
            <a:r>
              <a:rPr sz="1000" b="0" i="0">
                <a:solidFill>
                  <a:srgbClr val="616161"/>
                </a:solidFill>
                <a:latin typeface="Proxima Nova"/>
              </a:rPr>
              <a:t> </a:t>
            </a:r>
            <a:r>
              <a:rPr sz="1000" b="0" i="0" err="1">
                <a:solidFill>
                  <a:srgbClr val="616161"/>
                </a:solidFill>
                <a:latin typeface="Proxima Nova"/>
              </a:rPr>
              <a:t>l'émotion</a:t>
            </a:r>
            <a:r>
              <a:rPr sz="1000" b="0" i="0">
                <a:solidFill>
                  <a:srgbClr val="616161"/>
                </a:solidFill>
                <a:latin typeface="Proxima Nova"/>
              </a:rPr>
              <a:t> </a:t>
            </a:r>
            <a:r>
              <a:rPr sz="1000" b="0" i="0" err="1">
                <a:solidFill>
                  <a:srgbClr val="616161"/>
                </a:solidFill>
                <a:latin typeface="Proxima Nova"/>
              </a:rPr>
              <a:t>humaine</a:t>
            </a:r>
            <a:r>
              <a:rPr sz="1000" b="0" i="0">
                <a:solidFill>
                  <a:srgbClr val="616161"/>
                </a:solidFill>
                <a:latin typeface="Proxima Nova"/>
              </a:rPr>
              <a:t>. Les </a:t>
            </a:r>
            <a:r>
              <a:rPr sz="1000" b="0" i="0" err="1">
                <a:solidFill>
                  <a:srgbClr val="616161"/>
                </a:solidFill>
                <a:latin typeface="Proxima Nova"/>
              </a:rPr>
              <a:t>systèmes</a:t>
            </a:r>
            <a:r>
              <a:rPr sz="1000" b="0" i="0">
                <a:solidFill>
                  <a:srgbClr val="616161"/>
                </a:solidFill>
                <a:latin typeface="Proxima Nova"/>
              </a:rPr>
              <a:t> </a:t>
            </a:r>
            <a:r>
              <a:rPr sz="1000" b="0" i="0" err="1">
                <a:solidFill>
                  <a:srgbClr val="616161"/>
                </a:solidFill>
                <a:latin typeface="Proxima Nova"/>
              </a:rPr>
              <a:t>d'IA</a:t>
            </a:r>
            <a:r>
              <a:rPr sz="1000" b="0" i="0">
                <a:solidFill>
                  <a:srgbClr val="616161"/>
                </a:solidFill>
                <a:latin typeface="Proxima Nova"/>
              </a:rPr>
              <a:t> ne </a:t>
            </a:r>
            <a:r>
              <a:rPr sz="1000" b="0" i="0" err="1">
                <a:solidFill>
                  <a:srgbClr val="616161"/>
                </a:solidFill>
                <a:latin typeface="Proxima Nova"/>
              </a:rPr>
              <a:t>comprennent</a:t>
            </a:r>
            <a:r>
              <a:rPr sz="1000" b="0" i="0">
                <a:solidFill>
                  <a:srgbClr val="616161"/>
                </a:solidFill>
                <a:latin typeface="Proxima Nova"/>
              </a:rPr>
              <a:t> pas </a:t>
            </a:r>
            <a:r>
              <a:rPr sz="1000" b="0" i="0" err="1">
                <a:solidFill>
                  <a:srgbClr val="616161"/>
                </a:solidFill>
                <a:latin typeface="Proxima Nova"/>
              </a:rPr>
              <a:t>vraiment</a:t>
            </a:r>
            <a:r>
              <a:rPr sz="1000" b="0" i="0">
                <a:solidFill>
                  <a:srgbClr val="616161"/>
                </a:solidFill>
                <a:latin typeface="Proxima Nova"/>
              </a:rPr>
              <a:t> les </a:t>
            </a:r>
            <a:r>
              <a:rPr sz="1000" b="0" i="0" err="1">
                <a:solidFill>
                  <a:srgbClr val="616161"/>
                </a:solidFill>
                <a:latin typeface="Proxima Nova"/>
              </a:rPr>
              <a:t>tâches</a:t>
            </a:r>
            <a:r>
              <a:rPr sz="1000" b="0" i="0">
                <a:solidFill>
                  <a:srgbClr val="616161"/>
                </a:solidFill>
                <a:latin typeface="Proxima Nova"/>
              </a:rPr>
              <a:t> </a:t>
            </a:r>
            <a:r>
              <a:rPr sz="1000" b="0" i="0" err="1">
                <a:solidFill>
                  <a:srgbClr val="616161"/>
                </a:solidFill>
                <a:latin typeface="Proxima Nova"/>
              </a:rPr>
              <a:t>qu'ils</a:t>
            </a:r>
            <a:r>
              <a:rPr sz="1000" b="0" i="0">
                <a:solidFill>
                  <a:srgbClr val="616161"/>
                </a:solidFill>
                <a:latin typeface="Proxima Nova"/>
              </a:rPr>
              <a:t> </a:t>
            </a:r>
            <a:r>
              <a:rPr sz="1000" b="0" i="0" err="1">
                <a:solidFill>
                  <a:srgbClr val="616161"/>
                </a:solidFill>
                <a:latin typeface="Proxima Nova"/>
              </a:rPr>
              <a:t>accomplissent</a:t>
            </a:r>
            <a:r>
              <a:rPr sz="1000" b="0" i="0">
                <a:solidFill>
                  <a:srgbClr val="616161"/>
                </a:solidFill>
                <a:latin typeface="Proxima Nova"/>
              </a:rPr>
              <a:t> et ne </a:t>
            </a:r>
            <a:r>
              <a:rPr sz="1000" b="0" i="0" err="1">
                <a:solidFill>
                  <a:srgbClr val="616161"/>
                </a:solidFill>
                <a:latin typeface="Proxima Nova"/>
              </a:rPr>
              <a:t>peuvent</a:t>
            </a:r>
            <a:r>
              <a:rPr sz="1000" b="0" i="0">
                <a:solidFill>
                  <a:srgbClr val="616161"/>
                </a:solidFill>
                <a:latin typeface="Proxima Nova"/>
              </a:rPr>
              <a:t> pas </a:t>
            </a:r>
            <a:r>
              <a:rPr sz="1000" b="0" i="0" err="1">
                <a:solidFill>
                  <a:srgbClr val="616161"/>
                </a:solidFill>
                <a:latin typeface="Proxima Nova"/>
              </a:rPr>
              <a:t>transférer</a:t>
            </a:r>
            <a:r>
              <a:rPr sz="1000" b="0" i="0">
                <a:solidFill>
                  <a:srgbClr val="616161"/>
                </a:solidFill>
                <a:latin typeface="Proxima Nova"/>
              </a:rPr>
              <a:t> </a:t>
            </a:r>
            <a:r>
              <a:rPr sz="1000" b="0" i="0" err="1">
                <a:solidFill>
                  <a:srgbClr val="616161"/>
                </a:solidFill>
                <a:latin typeface="Proxima Nova"/>
              </a:rPr>
              <a:t>leurs</a:t>
            </a:r>
            <a:r>
              <a:rPr sz="1000" b="0" i="0">
                <a:solidFill>
                  <a:srgbClr val="616161"/>
                </a:solidFill>
                <a:latin typeface="Proxima Nova"/>
              </a:rPr>
              <a:t> </a:t>
            </a:r>
            <a:r>
              <a:rPr sz="1000" b="0" i="0" err="1">
                <a:solidFill>
                  <a:srgbClr val="616161"/>
                </a:solidFill>
                <a:latin typeface="Proxima Nova"/>
              </a:rPr>
              <a:t>compétences</a:t>
            </a:r>
            <a:r>
              <a:rPr sz="1000" b="0" i="0">
                <a:solidFill>
                  <a:srgbClr val="616161"/>
                </a:solidFill>
                <a:latin typeface="Proxima Nova"/>
              </a:rPr>
              <a:t> d'un </a:t>
            </a:r>
            <a:r>
              <a:rPr sz="1000" b="0" i="0" err="1">
                <a:solidFill>
                  <a:srgbClr val="616161"/>
                </a:solidFill>
                <a:latin typeface="Proxima Nova"/>
              </a:rPr>
              <a:t>domaine</a:t>
            </a:r>
            <a:r>
              <a:rPr sz="1000" b="0" i="0">
                <a:solidFill>
                  <a:srgbClr val="616161"/>
                </a:solidFill>
                <a:latin typeface="Proxima Nova"/>
              </a:rPr>
              <a:t> à un </a:t>
            </a:r>
            <a:r>
              <a:rPr sz="1000" b="0" i="0" err="1">
                <a:solidFill>
                  <a:srgbClr val="616161"/>
                </a:solidFill>
                <a:latin typeface="Proxima Nova"/>
              </a:rPr>
              <a:t>autre</a:t>
            </a:r>
            <a:r>
              <a:rPr sz="1000" b="0" i="0">
                <a:solidFill>
                  <a:srgbClr val="616161"/>
                </a:solidFill>
                <a:latin typeface="Proxima Nova"/>
              </a:rPr>
              <a:t>.</a:t>
            </a:r>
          </a:p>
          <a:p>
            <a:pPr marL="228600" lvl="1" indent="-91440" algn="just">
              <a:spcBef>
                <a:spcPts val="1200"/>
              </a:spcBef>
              <a:spcAft>
                <a:spcPts val="0"/>
              </a:spcAft>
              <a:buSzPct val="100000"/>
              <a:buFont typeface="Arial"/>
              <a:buChar char="•"/>
            </a:pPr>
            <a:r>
              <a:rPr sz="1000" b="1" i="0" err="1">
                <a:solidFill>
                  <a:srgbClr val="616161"/>
                </a:solidFill>
                <a:latin typeface="Proxima Nova"/>
              </a:rPr>
              <a:t>Défis</a:t>
            </a:r>
            <a:r>
              <a:rPr sz="1000" b="1" i="0">
                <a:solidFill>
                  <a:srgbClr val="616161"/>
                </a:solidFill>
                <a:latin typeface="Proxima Nova"/>
              </a:rPr>
              <a:t> </a:t>
            </a:r>
            <a:r>
              <a:rPr sz="1000" b="1" i="0" err="1">
                <a:solidFill>
                  <a:srgbClr val="616161"/>
                </a:solidFill>
                <a:latin typeface="Proxima Nova"/>
              </a:rPr>
              <a:t>futurs</a:t>
            </a:r>
            <a:r>
              <a:rPr sz="1000" b="1" i="0">
                <a:solidFill>
                  <a:srgbClr val="616161"/>
                </a:solidFill>
                <a:latin typeface="Proxima Nova"/>
              </a:rPr>
              <a:t>:</a:t>
            </a:r>
            <a:r>
              <a:rPr sz="1000" b="0" i="0">
                <a:solidFill>
                  <a:srgbClr val="616161"/>
                </a:solidFill>
                <a:latin typeface="Proxima Nova"/>
              </a:rPr>
              <a:t> Le </a:t>
            </a:r>
            <a:r>
              <a:rPr sz="1000" b="0" i="0" err="1">
                <a:solidFill>
                  <a:srgbClr val="616161"/>
                </a:solidFill>
                <a:latin typeface="Proxima Nova"/>
              </a:rPr>
              <a:t>développement</a:t>
            </a:r>
            <a:r>
              <a:rPr sz="1000" b="0" i="0">
                <a:solidFill>
                  <a:srgbClr val="616161"/>
                </a:solidFill>
                <a:latin typeface="Proxima Nova"/>
              </a:rPr>
              <a:t> de </a:t>
            </a:r>
            <a:r>
              <a:rPr sz="1000" b="0" i="0" err="1">
                <a:solidFill>
                  <a:srgbClr val="616161"/>
                </a:solidFill>
                <a:latin typeface="Proxima Nova"/>
              </a:rPr>
              <a:t>l'IA</a:t>
            </a:r>
            <a:r>
              <a:rPr sz="1000" b="0" i="0">
                <a:solidFill>
                  <a:srgbClr val="616161"/>
                </a:solidFill>
                <a:latin typeface="Proxima Nova"/>
              </a:rPr>
              <a:t> </a:t>
            </a:r>
            <a:r>
              <a:rPr sz="1000" b="0" i="0" err="1">
                <a:solidFill>
                  <a:srgbClr val="616161"/>
                </a:solidFill>
                <a:latin typeface="Proxima Nova"/>
              </a:rPr>
              <a:t>générale</a:t>
            </a:r>
            <a:r>
              <a:rPr sz="1000" b="0" i="0">
                <a:solidFill>
                  <a:srgbClr val="616161"/>
                </a:solidFill>
                <a:latin typeface="Proxima Nova"/>
              </a:rPr>
              <a:t>, capable </a:t>
            </a:r>
            <a:r>
              <a:rPr sz="1000" b="0" i="0" err="1">
                <a:solidFill>
                  <a:srgbClr val="616161"/>
                </a:solidFill>
                <a:latin typeface="Proxima Nova"/>
              </a:rPr>
              <a:t>d'effectuer</a:t>
            </a:r>
            <a:r>
              <a:rPr sz="1000" b="0" i="0">
                <a:solidFill>
                  <a:srgbClr val="616161"/>
                </a:solidFill>
                <a:latin typeface="Proxima Nova"/>
              </a:rPr>
              <a:t> </a:t>
            </a:r>
            <a:r>
              <a:rPr sz="1000" b="0" i="0" err="1">
                <a:solidFill>
                  <a:srgbClr val="616161"/>
                </a:solidFill>
                <a:latin typeface="Proxima Nova"/>
              </a:rPr>
              <a:t>n'importe</a:t>
            </a:r>
            <a:r>
              <a:rPr sz="1000" b="0" i="0">
                <a:solidFill>
                  <a:srgbClr val="616161"/>
                </a:solidFill>
                <a:latin typeface="Proxima Nova"/>
              </a:rPr>
              <a:t> quelle </a:t>
            </a:r>
            <a:r>
              <a:rPr sz="1000" b="0" i="0" err="1">
                <a:solidFill>
                  <a:srgbClr val="616161"/>
                </a:solidFill>
                <a:latin typeface="Proxima Nova"/>
              </a:rPr>
              <a:t>tâche</a:t>
            </a:r>
            <a:r>
              <a:rPr sz="1000" b="0" i="0">
                <a:solidFill>
                  <a:srgbClr val="616161"/>
                </a:solidFill>
                <a:latin typeface="Proxima Nova"/>
              </a:rPr>
              <a:t> </a:t>
            </a:r>
            <a:r>
              <a:rPr sz="1000" b="0" i="0" err="1">
                <a:solidFill>
                  <a:srgbClr val="616161"/>
                </a:solidFill>
                <a:latin typeface="Proxima Nova"/>
              </a:rPr>
              <a:t>intellectuelle</a:t>
            </a:r>
            <a:r>
              <a:rPr sz="1000" b="0" i="0">
                <a:solidFill>
                  <a:srgbClr val="616161"/>
                </a:solidFill>
                <a:latin typeface="Proxima Nova"/>
              </a:rPr>
              <a:t> </a:t>
            </a:r>
            <a:r>
              <a:rPr sz="1000" b="0" i="0" err="1">
                <a:solidFill>
                  <a:srgbClr val="616161"/>
                </a:solidFill>
                <a:latin typeface="Proxima Nova"/>
              </a:rPr>
              <a:t>humaine</a:t>
            </a:r>
            <a:r>
              <a:rPr sz="1000" b="0" i="0">
                <a:solidFill>
                  <a:srgbClr val="616161"/>
                </a:solidFill>
                <a:latin typeface="Proxima Nova"/>
              </a:rPr>
              <a:t>, </a:t>
            </a:r>
            <a:r>
              <a:rPr sz="1000" b="0" i="0" err="1">
                <a:solidFill>
                  <a:srgbClr val="616161"/>
                </a:solidFill>
                <a:latin typeface="Proxima Nova"/>
              </a:rPr>
              <a:t>reste</a:t>
            </a:r>
            <a:r>
              <a:rPr sz="1000" b="0" i="0">
                <a:solidFill>
                  <a:srgbClr val="616161"/>
                </a:solidFill>
                <a:latin typeface="Proxima Nova"/>
              </a:rPr>
              <a:t> un </a:t>
            </a:r>
            <a:r>
              <a:rPr sz="1000" b="0" i="0" err="1">
                <a:solidFill>
                  <a:srgbClr val="616161"/>
                </a:solidFill>
                <a:latin typeface="Proxima Nova"/>
              </a:rPr>
              <a:t>objectif</a:t>
            </a:r>
            <a:r>
              <a:rPr sz="1000" b="0" i="0">
                <a:solidFill>
                  <a:srgbClr val="616161"/>
                </a:solidFill>
                <a:latin typeface="Proxima Nova"/>
              </a:rPr>
              <a:t> </a:t>
            </a:r>
            <a:r>
              <a:rPr sz="1000" b="0" i="0" err="1">
                <a:solidFill>
                  <a:srgbClr val="616161"/>
                </a:solidFill>
                <a:latin typeface="Proxima Nova"/>
              </a:rPr>
              <a:t>lointain</a:t>
            </a:r>
            <a:r>
              <a:rPr sz="1000" b="0" i="0">
                <a:solidFill>
                  <a:srgbClr val="616161"/>
                </a:solidFill>
                <a:latin typeface="Proxima Nova"/>
              </a:rPr>
              <a:t> et </a:t>
            </a:r>
            <a:r>
              <a:rPr sz="1000" b="0" i="0" err="1">
                <a:solidFill>
                  <a:srgbClr val="616161"/>
                </a:solidFill>
                <a:latin typeface="Proxima Nova"/>
              </a:rPr>
              <a:t>soulève</a:t>
            </a:r>
            <a:r>
              <a:rPr sz="1000" b="0" i="0">
                <a:solidFill>
                  <a:srgbClr val="616161"/>
                </a:solidFill>
                <a:latin typeface="Proxima Nova"/>
              </a:rPr>
              <a:t> des questions </a:t>
            </a:r>
            <a:r>
              <a:rPr sz="1000" b="0" i="0" err="1">
                <a:solidFill>
                  <a:srgbClr val="616161"/>
                </a:solidFill>
                <a:latin typeface="Proxima Nova"/>
              </a:rPr>
              <a:t>éthiques</a:t>
            </a:r>
            <a:r>
              <a:rPr sz="1000" b="0" i="0">
                <a:solidFill>
                  <a:srgbClr val="616161"/>
                </a:solidFill>
                <a:latin typeface="Proxima Nova"/>
              </a:rPr>
              <a:t> et </a:t>
            </a:r>
            <a:r>
              <a:rPr sz="1000" b="0" i="0" err="1">
                <a:solidFill>
                  <a:srgbClr val="616161"/>
                </a:solidFill>
                <a:latin typeface="Proxima Nova"/>
              </a:rPr>
              <a:t>philosophiques</a:t>
            </a:r>
            <a:r>
              <a:rPr sz="1000" b="0" i="0">
                <a:solidFill>
                  <a:srgbClr val="616161"/>
                </a:solidFill>
                <a:latin typeface="Proxima Nova"/>
              </a:rPr>
              <a:t>.</a:t>
            </a:r>
          </a:p>
        </p:txBody>
      </p:sp>
      <p:sp>
        <p:nvSpPr>
          <p:cNvPr id="8" name="Rectangle 7"/>
          <p:cNvSpPr/>
          <p:nvPr/>
        </p:nvSpPr>
        <p:spPr>
          <a:xfrm>
            <a:off x="4724400" y="1508670"/>
            <a:ext cx="4190999" cy="2960489"/>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o6ob6qfh.png"/>
          <p:cNvPicPr>
            <a:picLocks noChangeAspect="1"/>
          </p:cNvPicPr>
          <p:nvPr/>
        </p:nvPicPr>
        <p:blipFill>
          <a:blip r:embed="rId3"/>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85" y="0"/>
            <a:ext cx="7543800" cy="1088068"/>
          </a:xfrm>
        </p:spPr>
        <p:txBody>
          <a:bodyPr>
            <a:normAutofit/>
          </a:bodyPr>
          <a:lstStyle/>
          <a:p>
            <a:r>
              <a:rPr lang="sr-Latn-RS" sz="2400"/>
              <a:t>Vocabulaire</a:t>
            </a:r>
            <a:endParaRPr sz="2400"/>
          </a:p>
        </p:txBody>
      </p:sp>
      <p:sp>
        <p:nvSpPr>
          <p:cNvPr id="13" name="Content Placeholder 12">
            <a:extLst>
              <a:ext uri="{FF2B5EF4-FFF2-40B4-BE49-F238E27FC236}">
                <a16:creationId xmlns:a16="http://schemas.microsoft.com/office/drawing/2014/main" id="{52DAC141-4D8C-8CCB-7A07-4AF426DECA04}"/>
              </a:ext>
            </a:extLst>
          </p:cNvPr>
          <p:cNvSpPr>
            <a:spLocks noGrp="1"/>
          </p:cNvSpPr>
          <p:nvPr>
            <p:ph sz="half" idx="1"/>
          </p:nvPr>
        </p:nvSpPr>
        <p:spPr>
          <a:xfrm>
            <a:off x="822960" y="1465581"/>
            <a:ext cx="3901441" cy="3017520"/>
          </a:xfrm>
        </p:spPr>
        <p:txBody>
          <a:bodyPr>
            <a:noAutofit/>
          </a:bodyPr>
          <a:lstStyle/>
          <a:p>
            <a:pPr marL="228600" indent="-91440" algn="l">
              <a:spcBef>
                <a:spcPts val="0"/>
              </a:spcBef>
              <a:spcAft>
                <a:spcPts val="800"/>
              </a:spcAft>
              <a:buSzPct val="100000"/>
              <a:buFont typeface="Arial"/>
              <a:buChar char="•"/>
            </a:pPr>
            <a:r>
              <a:rPr lang="en-US" sz="1400" b="1" i="0">
                <a:solidFill>
                  <a:srgbClr val="616161"/>
                </a:solidFill>
                <a:latin typeface="Proxima Nova"/>
              </a:rPr>
              <a:t>L'Apprentissage Machine :</a:t>
            </a:r>
            <a:r>
              <a:rPr lang="en-US" sz="1400" b="0" i="0">
                <a:solidFill>
                  <a:srgbClr val="616161"/>
                </a:solidFill>
                <a:latin typeface="Proxima Nova"/>
              </a:rPr>
              <a:t> </a:t>
            </a:r>
            <a:r>
              <a:rPr lang="az-Cyrl-AZ" sz="1400" b="0" i="0">
                <a:solidFill>
                  <a:srgbClr val="616161"/>
                </a:solidFill>
                <a:latin typeface="Proxima Nova"/>
              </a:rPr>
              <a:t>Машинско учење</a:t>
            </a:r>
          </a:p>
          <a:p>
            <a:pPr marL="228600" lvl="1" indent="-91440" algn="l">
              <a:spcBef>
                <a:spcPts val="1200"/>
              </a:spcBef>
              <a:spcAft>
                <a:spcPts val="0"/>
              </a:spcAft>
              <a:buSzPct val="100000"/>
              <a:buFont typeface="Arial"/>
              <a:buChar char="•"/>
            </a:pPr>
            <a:r>
              <a:rPr lang="en-US" sz="1400" b="1" i="0">
                <a:solidFill>
                  <a:srgbClr val="616161"/>
                </a:solidFill>
                <a:latin typeface="Proxima Nova"/>
              </a:rPr>
              <a:t>Les</a:t>
            </a:r>
            <a:r>
              <a:rPr lang="sr-Latn-RS" sz="1400" b="1" i="0">
                <a:solidFill>
                  <a:srgbClr val="616161"/>
                </a:solidFill>
                <a:latin typeface="Proxima Nova"/>
              </a:rPr>
              <a:t> </a:t>
            </a:r>
            <a:r>
              <a:rPr lang="en-US" sz="1400" b="1" i="0">
                <a:solidFill>
                  <a:srgbClr val="616161"/>
                </a:solidFill>
                <a:latin typeface="Proxima Nova"/>
              </a:rPr>
              <a:t>Réseaux Neuronaux :</a:t>
            </a:r>
            <a:r>
              <a:rPr lang="en-US" sz="1400" b="0" i="0">
                <a:solidFill>
                  <a:srgbClr val="616161"/>
                </a:solidFill>
                <a:latin typeface="Proxima Nova"/>
              </a:rPr>
              <a:t> </a:t>
            </a:r>
            <a:r>
              <a:rPr lang="az-Cyrl-AZ" sz="1400" b="0" i="0">
                <a:solidFill>
                  <a:srgbClr val="616161"/>
                </a:solidFill>
                <a:latin typeface="Proxima Nova"/>
              </a:rPr>
              <a:t>Нервне мреже</a:t>
            </a:r>
          </a:p>
          <a:p>
            <a:pPr marL="228600" lvl="1" indent="-91440" algn="l">
              <a:spcBef>
                <a:spcPts val="1200"/>
              </a:spcBef>
              <a:spcAft>
                <a:spcPts val="0"/>
              </a:spcAft>
              <a:buSzPct val="100000"/>
              <a:buFont typeface="Arial"/>
              <a:buChar char="•"/>
            </a:pPr>
            <a:r>
              <a:rPr lang="sr-Latn-RS" sz="1400" b="1" i="0">
                <a:solidFill>
                  <a:srgbClr val="616161"/>
                </a:solidFill>
                <a:latin typeface="Proxima Nova"/>
              </a:rPr>
              <a:t>L’</a:t>
            </a:r>
            <a:r>
              <a:rPr lang="en-US" sz="1400" b="1" i="0">
                <a:solidFill>
                  <a:srgbClr val="616161"/>
                </a:solidFill>
                <a:latin typeface="Proxima Nova"/>
              </a:rPr>
              <a:t>Apprentissage Profond :</a:t>
            </a:r>
            <a:r>
              <a:rPr lang="en-US" sz="1400" b="0" i="0">
                <a:solidFill>
                  <a:srgbClr val="616161"/>
                </a:solidFill>
                <a:latin typeface="Proxima Nova"/>
              </a:rPr>
              <a:t> </a:t>
            </a:r>
            <a:r>
              <a:rPr lang="az-Cyrl-AZ" sz="1400" b="0" i="0">
                <a:solidFill>
                  <a:srgbClr val="616161"/>
                </a:solidFill>
                <a:latin typeface="Proxima Nova"/>
              </a:rPr>
              <a:t>Дубоко учење</a:t>
            </a:r>
          </a:p>
          <a:p>
            <a:pPr marL="228600" lvl="1" indent="-91440" algn="l">
              <a:spcBef>
                <a:spcPts val="1200"/>
              </a:spcBef>
              <a:spcAft>
                <a:spcPts val="0"/>
              </a:spcAft>
              <a:buSzPct val="100000"/>
              <a:buFont typeface="Arial"/>
              <a:buChar char="•"/>
            </a:pPr>
            <a:r>
              <a:rPr lang="sr-Latn-RS" sz="1400" b="1" i="0">
                <a:solidFill>
                  <a:srgbClr val="616161"/>
                </a:solidFill>
                <a:latin typeface="Proxima Nova"/>
              </a:rPr>
              <a:t>L’</a:t>
            </a:r>
            <a:r>
              <a:rPr lang="en-US" sz="1400" b="1" i="0">
                <a:solidFill>
                  <a:srgbClr val="616161"/>
                </a:solidFill>
                <a:latin typeface="Proxima Nova"/>
              </a:rPr>
              <a:t>IA Symbolique :</a:t>
            </a:r>
            <a:r>
              <a:rPr lang="en-US" sz="1400" b="0" i="0">
                <a:solidFill>
                  <a:srgbClr val="616161"/>
                </a:solidFill>
                <a:latin typeface="Proxima Nova"/>
              </a:rPr>
              <a:t> </a:t>
            </a:r>
            <a:r>
              <a:rPr lang="az-Cyrl-AZ" sz="1400" b="0" i="0">
                <a:solidFill>
                  <a:srgbClr val="616161"/>
                </a:solidFill>
                <a:latin typeface="Proxima Nova"/>
              </a:rPr>
              <a:t>Симболичка вештачка интелигенција</a:t>
            </a:r>
          </a:p>
          <a:p>
            <a:pPr marL="228600" lvl="1" indent="-91440" algn="l">
              <a:spcBef>
                <a:spcPts val="1200"/>
              </a:spcBef>
              <a:spcAft>
                <a:spcPts val="0"/>
              </a:spcAft>
              <a:buSzPct val="100000"/>
              <a:buFont typeface="Arial"/>
              <a:buChar char="•"/>
            </a:pPr>
            <a:r>
              <a:rPr lang="sr-Latn-RS" sz="1400" b="1">
                <a:solidFill>
                  <a:srgbClr val="616161"/>
                </a:solidFill>
                <a:latin typeface="Proxima Nova"/>
              </a:rPr>
              <a:t>Les </a:t>
            </a:r>
            <a:r>
              <a:rPr lang="en-US" sz="1400" b="1" i="0">
                <a:solidFill>
                  <a:srgbClr val="616161"/>
                </a:solidFill>
                <a:latin typeface="Proxima Nova"/>
              </a:rPr>
              <a:t>Systèmes de Recommandation :</a:t>
            </a:r>
            <a:r>
              <a:rPr lang="en-US" sz="1400" b="0" i="0">
                <a:solidFill>
                  <a:srgbClr val="616161"/>
                </a:solidFill>
                <a:latin typeface="Proxima Nova"/>
              </a:rPr>
              <a:t> </a:t>
            </a:r>
            <a:r>
              <a:rPr lang="az-Cyrl-AZ" sz="1400" b="0" i="0">
                <a:solidFill>
                  <a:srgbClr val="616161"/>
                </a:solidFill>
                <a:latin typeface="Proxima Nova"/>
              </a:rPr>
              <a:t>Системи за препоруке</a:t>
            </a:r>
          </a:p>
          <a:p>
            <a:pPr marL="228600" lvl="1" indent="-91440" algn="l">
              <a:spcBef>
                <a:spcPts val="1200"/>
              </a:spcBef>
              <a:spcAft>
                <a:spcPts val="0"/>
              </a:spcAft>
              <a:buSzPct val="100000"/>
              <a:buFont typeface="Arial"/>
              <a:buChar char="•"/>
            </a:pPr>
            <a:r>
              <a:rPr lang="sr-Latn-RS" sz="1400" b="1" i="0">
                <a:solidFill>
                  <a:srgbClr val="616161"/>
                </a:solidFill>
                <a:latin typeface="Proxima Nova"/>
              </a:rPr>
              <a:t>Le </a:t>
            </a:r>
            <a:r>
              <a:rPr lang="en-US" sz="1400" b="1" i="0">
                <a:solidFill>
                  <a:srgbClr val="616161"/>
                </a:solidFill>
                <a:latin typeface="Proxima Nova"/>
              </a:rPr>
              <a:t>Traitement du Langage Naturel :</a:t>
            </a:r>
            <a:r>
              <a:rPr lang="en-US" sz="1400" b="0" i="0">
                <a:solidFill>
                  <a:srgbClr val="616161"/>
                </a:solidFill>
                <a:latin typeface="Proxima Nova"/>
              </a:rPr>
              <a:t> </a:t>
            </a:r>
            <a:r>
              <a:rPr lang="az-Cyrl-AZ" sz="1400" b="0" i="0">
                <a:solidFill>
                  <a:srgbClr val="616161"/>
                </a:solidFill>
                <a:latin typeface="Proxima Nova"/>
              </a:rPr>
              <a:t>Обрада природног језика</a:t>
            </a:r>
          </a:p>
          <a:p>
            <a:endParaRPr lang="en-US" sz="1200"/>
          </a:p>
        </p:txBody>
      </p:sp>
      <p:sp>
        <p:nvSpPr>
          <p:cNvPr id="14" name="Content Placeholder 13">
            <a:extLst>
              <a:ext uri="{FF2B5EF4-FFF2-40B4-BE49-F238E27FC236}">
                <a16:creationId xmlns:a16="http://schemas.microsoft.com/office/drawing/2014/main" id="{06F24691-623D-CE9E-CC3C-704FD7F1F482}"/>
              </a:ext>
            </a:extLst>
          </p:cNvPr>
          <p:cNvSpPr>
            <a:spLocks noGrp="1"/>
          </p:cNvSpPr>
          <p:nvPr>
            <p:ph sz="half" idx="2"/>
          </p:nvPr>
        </p:nvSpPr>
        <p:spPr>
          <a:xfrm>
            <a:off x="4663440" y="1465581"/>
            <a:ext cx="3703320" cy="3017520"/>
          </a:xfrm>
        </p:spPr>
        <p:txBody>
          <a:bodyPr>
            <a:normAutofit fontScale="85000" lnSpcReduction="20000"/>
          </a:bodyPr>
          <a:lstStyle/>
          <a:p>
            <a:pPr marL="228600" lvl="1" indent="-91440" algn="l">
              <a:spcBef>
                <a:spcPts val="1200"/>
              </a:spcBef>
              <a:spcAft>
                <a:spcPts val="0"/>
              </a:spcAft>
              <a:buSzPct val="100000"/>
              <a:buFont typeface="Arial"/>
              <a:buChar char="•"/>
            </a:pPr>
            <a:r>
              <a:rPr lang="sr-Latn-RS" sz="1600" b="1" i="0">
                <a:solidFill>
                  <a:srgbClr val="616161"/>
                </a:solidFill>
                <a:latin typeface="Proxima Nova"/>
              </a:rPr>
              <a:t>La </a:t>
            </a:r>
            <a:r>
              <a:rPr lang="en-US" sz="1600" b="1" i="0">
                <a:solidFill>
                  <a:srgbClr val="616161"/>
                </a:solidFill>
                <a:latin typeface="Proxima Nova"/>
              </a:rPr>
              <a:t>Reconnaissance </a:t>
            </a:r>
            <a:r>
              <a:rPr lang="en-US" sz="1600" b="1" i="0" err="1">
                <a:solidFill>
                  <a:srgbClr val="616161"/>
                </a:solidFill>
                <a:latin typeface="Proxima Nova"/>
              </a:rPr>
              <a:t>Vocale</a:t>
            </a:r>
            <a:r>
              <a:rPr lang="en-US" sz="1600" b="1" i="0">
                <a:solidFill>
                  <a:srgbClr val="616161"/>
                </a:solidFill>
                <a:latin typeface="Proxima Nova"/>
              </a:rPr>
              <a:t> :</a:t>
            </a:r>
            <a:r>
              <a:rPr lang="en-US" sz="1600" b="0" i="0">
                <a:solidFill>
                  <a:srgbClr val="616161"/>
                </a:solidFill>
                <a:latin typeface="Proxima Nova"/>
              </a:rPr>
              <a:t> </a:t>
            </a:r>
            <a:r>
              <a:rPr lang="az-Cyrl-AZ" sz="1600" b="0" i="0">
                <a:solidFill>
                  <a:srgbClr val="616161"/>
                </a:solidFill>
                <a:latin typeface="Proxima Nova"/>
              </a:rPr>
              <a:t>Препознавање говора</a:t>
            </a:r>
          </a:p>
          <a:p>
            <a:pPr marL="228600" lvl="1" indent="-91440" algn="l">
              <a:spcBef>
                <a:spcPts val="1200"/>
              </a:spcBef>
              <a:spcAft>
                <a:spcPts val="0"/>
              </a:spcAft>
              <a:buSzPct val="100000"/>
              <a:buFont typeface="Arial"/>
              <a:buChar char="•"/>
            </a:pPr>
            <a:r>
              <a:rPr lang="sr-Latn-RS" sz="1600" b="1" i="0">
                <a:solidFill>
                  <a:srgbClr val="616161"/>
                </a:solidFill>
                <a:latin typeface="Proxima Nova"/>
              </a:rPr>
              <a:t>L’</a:t>
            </a:r>
            <a:r>
              <a:rPr lang="en-US" sz="1600" b="1" i="0">
                <a:solidFill>
                  <a:srgbClr val="616161"/>
                </a:solidFill>
                <a:latin typeface="Proxima Nova"/>
              </a:rPr>
              <a:t>Automatisation :</a:t>
            </a:r>
            <a:r>
              <a:rPr lang="en-US" sz="1600" b="0" i="0">
                <a:solidFill>
                  <a:srgbClr val="616161"/>
                </a:solidFill>
                <a:latin typeface="Proxima Nova"/>
              </a:rPr>
              <a:t> </a:t>
            </a:r>
            <a:r>
              <a:rPr lang="az-Cyrl-AZ" sz="1600" b="0" i="0">
                <a:solidFill>
                  <a:srgbClr val="616161"/>
                </a:solidFill>
                <a:latin typeface="Proxima Nova"/>
              </a:rPr>
              <a:t>Аутоматизација</a:t>
            </a:r>
          </a:p>
          <a:p>
            <a:pPr marL="228600" lvl="1" indent="-91440" algn="l">
              <a:spcBef>
                <a:spcPts val="1200"/>
              </a:spcBef>
              <a:spcAft>
                <a:spcPts val="0"/>
              </a:spcAft>
              <a:buSzPct val="100000"/>
              <a:buFont typeface="Arial"/>
              <a:buChar char="•"/>
            </a:pPr>
            <a:r>
              <a:rPr lang="sr-Latn-RS" sz="1600" b="1" i="0">
                <a:solidFill>
                  <a:srgbClr val="616161"/>
                </a:solidFill>
                <a:latin typeface="Proxima Nova"/>
              </a:rPr>
              <a:t>Les </a:t>
            </a:r>
            <a:r>
              <a:rPr lang="en-US" sz="1600" b="1" i="0">
                <a:solidFill>
                  <a:srgbClr val="616161"/>
                </a:solidFill>
                <a:latin typeface="Proxima Nova"/>
              </a:rPr>
              <a:t>Réseaux </a:t>
            </a:r>
            <a:r>
              <a:rPr lang="en-US" sz="1600" b="1" i="0" err="1">
                <a:solidFill>
                  <a:srgbClr val="616161"/>
                </a:solidFill>
                <a:latin typeface="Proxima Nova"/>
              </a:rPr>
              <a:t>Neuronaux</a:t>
            </a:r>
            <a:r>
              <a:rPr lang="en-US" sz="1600" b="1" i="0">
                <a:solidFill>
                  <a:srgbClr val="616161"/>
                </a:solidFill>
                <a:latin typeface="Proxima Nova"/>
              </a:rPr>
              <a:t> Convolutifs</a:t>
            </a:r>
            <a:r>
              <a:rPr lang="sr-Latn-RS" sz="1600" b="1">
                <a:solidFill>
                  <a:srgbClr val="616161"/>
                </a:solidFill>
                <a:latin typeface="Proxima Nova"/>
              </a:rPr>
              <a:t> </a:t>
            </a:r>
            <a:r>
              <a:rPr lang="en-US" sz="1600" b="1" i="0">
                <a:solidFill>
                  <a:srgbClr val="616161"/>
                </a:solidFill>
                <a:latin typeface="Proxima Nova"/>
              </a:rPr>
              <a:t>:</a:t>
            </a:r>
            <a:r>
              <a:rPr lang="en-US" sz="1600" b="0" i="0">
                <a:solidFill>
                  <a:srgbClr val="616161"/>
                </a:solidFill>
                <a:latin typeface="Proxima Nova"/>
              </a:rPr>
              <a:t> </a:t>
            </a:r>
            <a:r>
              <a:rPr lang="az-Cyrl-AZ" sz="1600" b="0" i="0">
                <a:solidFill>
                  <a:srgbClr val="616161"/>
                </a:solidFill>
                <a:latin typeface="Proxima Nova"/>
              </a:rPr>
              <a:t>Конволутивне нервне мреже</a:t>
            </a:r>
          </a:p>
          <a:p>
            <a:pPr marL="228600" lvl="1" indent="-91440" algn="l">
              <a:spcBef>
                <a:spcPts val="1200"/>
              </a:spcBef>
              <a:spcAft>
                <a:spcPts val="0"/>
              </a:spcAft>
              <a:buSzPct val="100000"/>
              <a:buFont typeface="Arial"/>
              <a:buChar char="•"/>
            </a:pPr>
            <a:r>
              <a:rPr lang="sr-Latn-RS" sz="1600" b="1" i="0">
                <a:solidFill>
                  <a:srgbClr val="616161"/>
                </a:solidFill>
                <a:latin typeface="Proxima Nova"/>
              </a:rPr>
              <a:t>Les </a:t>
            </a:r>
            <a:r>
              <a:rPr lang="en-US" sz="1600" b="1" i="0">
                <a:solidFill>
                  <a:srgbClr val="616161"/>
                </a:solidFill>
                <a:latin typeface="Proxima Nova"/>
              </a:rPr>
              <a:t>Réseaux </a:t>
            </a:r>
            <a:r>
              <a:rPr lang="en-US" sz="1600" b="1" i="0" err="1">
                <a:solidFill>
                  <a:srgbClr val="616161"/>
                </a:solidFill>
                <a:latin typeface="Proxima Nova"/>
              </a:rPr>
              <a:t>Neuronaux</a:t>
            </a:r>
            <a:r>
              <a:rPr lang="en-US" sz="1600" b="1" i="0">
                <a:solidFill>
                  <a:srgbClr val="616161"/>
                </a:solidFill>
                <a:latin typeface="Proxima Nova"/>
              </a:rPr>
              <a:t> </a:t>
            </a:r>
            <a:r>
              <a:rPr lang="en-US" sz="1600" b="1" i="0" err="1">
                <a:solidFill>
                  <a:srgbClr val="616161"/>
                </a:solidFill>
                <a:latin typeface="Proxima Nova"/>
              </a:rPr>
              <a:t>Récurrents</a:t>
            </a:r>
            <a:r>
              <a:rPr lang="en-US" sz="1600" b="1" i="0">
                <a:solidFill>
                  <a:srgbClr val="616161"/>
                </a:solidFill>
                <a:latin typeface="Proxima Nova"/>
              </a:rPr>
              <a:t> :</a:t>
            </a:r>
            <a:r>
              <a:rPr lang="en-US" sz="1600" b="0" i="0">
                <a:solidFill>
                  <a:srgbClr val="616161"/>
                </a:solidFill>
                <a:latin typeface="Proxima Nova"/>
              </a:rPr>
              <a:t> </a:t>
            </a:r>
            <a:r>
              <a:rPr lang="az-Cyrl-AZ" sz="1600" b="0" i="0">
                <a:solidFill>
                  <a:srgbClr val="616161"/>
                </a:solidFill>
                <a:latin typeface="Proxima Nova"/>
              </a:rPr>
              <a:t>Рекурентне нервне мреже</a:t>
            </a:r>
          </a:p>
          <a:p>
            <a:pPr marL="228600" lvl="1" indent="-91440" algn="l">
              <a:spcBef>
                <a:spcPts val="1200"/>
              </a:spcBef>
              <a:spcAft>
                <a:spcPts val="0"/>
              </a:spcAft>
              <a:buSzPct val="100000"/>
              <a:buFont typeface="Arial"/>
              <a:buChar char="•"/>
            </a:pPr>
            <a:r>
              <a:rPr lang="sr-Latn-RS" sz="1600" b="1" i="0">
                <a:solidFill>
                  <a:srgbClr val="616161"/>
                </a:solidFill>
                <a:latin typeface="Proxima Nova"/>
              </a:rPr>
              <a:t>Le </a:t>
            </a:r>
            <a:r>
              <a:rPr lang="en-US" sz="1600" b="1" i="0">
                <a:solidFill>
                  <a:srgbClr val="616161"/>
                </a:solidFill>
                <a:latin typeface="Proxima Nova"/>
              </a:rPr>
              <a:t>Filtrage </a:t>
            </a:r>
            <a:r>
              <a:rPr lang="en-US" sz="1600" b="1" i="0" err="1">
                <a:solidFill>
                  <a:srgbClr val="616161"/>
                </a:solidFill>
                <a:latin typeface="Proxima Nova"/>
              </a:rPr>
              <a:t>Collaboratif</a:t>
            </a:r>
            <a:r>
              <a:rPr lang="en-US" sz="1600" b="1" i="0">
                <a:solidFill>
                  <a:srgbClr val="616161"/>
                </a:solidFill>
                <a:latin typeface="Proxima Nova"/>
              </a:rPr>
              <a:t> :</a:t>
            </a:r>
            <a:r>
              <a:rPr lang="en-US" sz="1600" b="0" i="0">
                <a:solidFill>
                  <a:srgbClr val="616161"/>
                </a:solidFill>
                <a:latin typeface="Proxima Nova"/>
              </a:rPr>
              <a:t> </a:t>
            </a:r>
            <a:r>
              <a:rPr lang="az-Cyrl-AZ" sz="1600" b="0" i="0">
                <a:solidFill>
                  <a:srgbClr val="616161"/>
                </a:solidFill>
                <a:latin typeface="Proxima Nova"/>
              </a:rPr>
              <a:t>Колаборативно филтрирање</a:t>
            </a:r>
          </a:p>
          <a:p>
            <a:pPr marL="228600" lvl="1" indent="-91440" algn="l">
              <a:spcBef>
                <a:spcPts val="1200"/>
              </a:spcBef>
              <a:spcAft>
                <a:spcPts val="0"/>
              </a:spcAft>
              <a:buSzPct val="100000"/>
              <a:buFont typeface="Arial"/>
              <a:buChar char="•"/>
            </a:pPr>
            <a:r>
              <a:rPr lang="sr-Latn-RS" sz="1600" b="1" i="0">
                <a:solidFill>
                  <a:srgbClr val="616161"/>
                </a:solidFill>
                <a:latin typeface="Proxima Nova"/>
              </a:rPr>
              <a:t>Le </a:t>
            </a:r>
            <a:r>
              <a:rPr lang="en-US" sz="1600" b="1" i="0">
                <a:solidFill>
                  <a:srgbClr val="616161"/>
                </a:solidFill>
                <a:latin typeface="Proxima Nova"/>
              </a:rPr>
              <a:t>Filtrage </a:t>
            </a:r>
            <a:r>
              <a:rPr lang="en-US" sz="1600" b="1" i="0" err="1">
                <a:solidFill>
                  <a:srgbClr val="616161"/>
                </a:solidFill>
                <a:latin typeface="Proxima Nova"/>
              </a:rPr>
              <a:t>Basé</a:t>
            </a:r>
            <a:r>
              <a:rPr lang="en-US" sz="1600" b="1" i="0">
                <a:solidFill>
                  <a:srgbClr val="616161"/>
                </a:solidFill>
                <a:latin typeface="Proxima Nova"/>
              </a:rPr>
              <a:t> sur le </a:t>
            </a:r>
            <a:r>
              <a:rPr lang="en-US" sz="1600" b="1" i="0" err="1">
                <a:solidFill>
                  <a:srgbClr val="616161"/>
                </a:solidFill>
                <a:latin typeface="Proxima Nova"/>
              </a:rPr>
              <a:t>Contenu</a:t>
            </a:r>
            <a:r>
              <a:rPr lang="en-US" sz="1600" b="1" i="0">
                <a:solidFill>
                  <a:srgbClr val="616161"/>
                </a:solidFill>
                <a:latin typeface="Proxima Nova"/>
              </a:rPr>
              <a:t> :</a:t>
            </a:r>
            <a:r>
              <a:rPr lang="en-US" sz="1600" b="0" i="0">
                <a:solidFill>
                  <a:srgbClr val="616161"/>
                </a:solidFill>
                <a:latin typeface="Proxima Nova"/>
              </a:rPr>
              <a:t> </a:t>
            </a:r>
            <a:r>
              <a:rPr lang="az-Cyrl-AZ" sz="1600" b="0" i="0">
                <a:solidFill>
                  <a:srgbClr val="616161"/>
                </a:solidFill>
                <a:latin typeface="Proxima Nova"/>
              </a:rPr>
              <a:t>Филтрирање засновано на садржају</a:t>
            </a:r>
            <a:endParaRPr lang="en-US" sz="1600" b="0" i="0">
              <a:solidFill>
                <a:srgbClr val="616161"/>
              </a:solidFill>
              <a:latin typeface="Proxima Nova"/>
            </a:endParaRPr>
          </a:p>
          <a:p>
            <a:pPr marL="228600" lvl="1" indent="-91440">
              <a:spcBef>
                <a:spcPts val="1200"/>
              </a:spcBef>
              <a:spcAft>
                <a:spcPts val="0"/>
              </a:spcAft>
              <a:buSzPct val="100000"/>
              <a:buFont typeface="Arial"/>
              <a:buChar char="•"/>
            </a:pPr>
            <a:r>
              <a:rPr lang="sr-Latn-RS" sz="1600" b="1" i="0">
                <a:solidFill>
                  <a:srgbClr val="616161"/>
                </a:solidFill>
                <a:latin typeface="Proxima Nova"/>
              </a:rPr>
              <a:t>La </a:t>
            </a:r>
            <a:r>
              <a:rPr lang="en-US" sz="1600" b="1" i="0">
                <a:solidFill>
                  <a:srgbClr val="616161"/>
                </a:solidFill>
                <a:latin typeface="Proxima Nova"/>
              </a:rPr>
              <a:t>Perception </a:t>
            </a:r>
            <a:r>
              <a:rPr lang="en-US" sz="1600" b="1" i="0" err="1">
                <a:solidFill>
                  <a:srgbClr val="616161"/>
                </a:solidFill>
                <a:latin typeface="Proxima Nova"/>
              </a:rPr>
              <a:t>Visuelle</a:t>
            </a:r>
            <a:r>
              <a:rPr lang="en-US" sz="1600" b="1" i="0">
                <a:solidFill>
                  <a:srgbClr val="616161"/>
                </a:solidFill>
                <a:latin typeface="Proxima Nova"/>
              </a:rPr>
              <a:t> :</a:t>
            </a:r>
            <a:r>
              <a:rPr lang="en-US" sz="1600" b="0" i="0">
                <a:solidFill>
                  <a:srgbClr val="616161"/>
                </a:solidFill>
                <a:latin typeface="Proxima Nova"/>
              </a:rPr>
              <a:t> </a:t>
            </a:r>
            <a:r>
              <a:rPr lang="az-Cyrl-AZ" sz="1600" b="0" i="0">
                <a:solidFill>
                  <a:srgbClr val="616161"/>
                </a:solidFill>
                <a:latin typeface="Proxima Nova"/>
              </a:rPr>
              <a:t>Визуелна перцепција</a:t>
            </a:r>
          </a:p>
          <a:p>
            <a:pPr marL="137160" lvl="1" indent="0" algn="l">
              <a:spcBef>
                <a:spcPts val="1200"/>
              </a:spcBef>
              <a:spcAft>
                <a:spcPts val="0"/>
              </a:spcAft>
              <a:buSzPct val="100000"/>
              <a:buNone/>
            </a:pPr>
            <a:endParaRPr lang="az-Cyrl-AZ" sz="1600" b="0" i="0">
              <a:solidFill>
                <a:srgbClr val="616161"/>
              </a:solidFill>
              <a:latin typeface="Proxima Nova"/>
            </a:endParaRPr>
          </a:p>
          <a:p>
            <a:endParaRPr lang="en-US"/>
          </a:p>
        </p:txBody>
      </p:sp>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385" y="669016"/>
            <a:ext cx="8520600" cy="572700"/>
          </a:xfrm>
        </p:spPr>
        <p:txBody>
          <a:bodyPr>
            <a:normAutofit/>
          </a:bodyPr>
          <a:lstStyle/>
          <a:p>
            <a:r>
              <a:rPr err="1"/>
              <a:t>Sitographie</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9794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9794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381000" y="1436329"/>
            <a:ext cx="4190999" cy="3311163"/>
          </a:xfrm>
          <a:prstGeom prst="rect">
            <a:avLst/>
          </a:prstGeom>
          <a:noFill/>
          <a:ln>
            <a:noFill/>
          </a:ln>
        </p:spPr>
        <p:txBody>
          <a:bodyPr wrap="square" lIns="190500" tIns="0" rIns="0" bIns="190500" anchor="t">
            <a:spAutoFit/>
          </a:bodyPr>
          <a:lstStyle/>
          <a:p>
            <a:pPr marL="228600" indent="-91440" algn="l">
              <a:spcBef>
                <a:spcPts val="0"/>
              </a:spcBef>
              <a:spcAft>
                <a:spcPts val="800"/>
              </a:spcAft>
              <a:buSzPct val="100000"/>
              <a:buFont typeface="Arial"/>
              <a:buChar char="•"/>
            </a:pPr>
            <a:r>
              <a:rPr lang="en-US" sz="1300" b="1" err="1">
                <a:solidFill>
                  <a:srgbClr val="616161"/>
                </a:solidFill>
                <a:latin typeface="Proxima Nova"/>
              </a:rPr>
              <a:t>GeeksforGeeks</a:t>
            </a:r>
            <a:r>
              <a:rPr lang="en-US" sz="1300">
                <a:solidFill>
                  <a:srgbClr val="616161"/>
                </a:solidFill>
                <a:latin typeface="Proxima Nova"/>
              </a:rPr>
              <a:t> https://www.geeksforgeeks.org/applications-of-ai/</a:t>
            </a:r>
            <a:endParaRPr sz="1300" b="0" i="0">
              <a:solidFill>
                <a:srgbClr val="616161"/>
              </a:solidFill>
              <a:latin typeface="Proxima Nova"/>
            </a:endParaRPr>
          </a:p>
          <a:p>
            <a:pPr marL="228600" lvl="1" indent="-91440" algn="l">
              <a:spcBef>
                <a:spcPts val="1200"/>
              </a:spcBef>
              <a:spcAft>
                <a:spcPts val="0"/>
              </a:spcAft>
              <a:buSzPct val="100000"/>
              <a:buFont typeface="Arial"/>
              <a:buChar char="•"/>
            </a:pPr>
            <a:r>
              <a:rPr lang="en-US" sz="1300" b="1" i="0">
                <a:solidFill>
                  <a:srgbClr val="616161"/>
                </a:solidFill>
                <a:latin typeface="Proxima Nova"/>
              </a:rPr>
              <a:t>Blog – </a:t>
            </a:r>
            <a:r>
              <a:rPr lang="en-US" sz="1300" b="1" i="0" err="1">
                <a:solidFill>
                  <a:srgbClr val="616161"/>
                </a:solidFill>
                <a:latin typeface="Proxima Nova"/>
              </a:rPr>
              <a:t>L’Intelligence</a:t>
            </a:r>
            <a:r>
              <a:rPr lang="en-US" sz="1300" b="1" i="0">
                <a:solidFill>
                  <a:srgbClr val="616161"/>
                </a:solidFill>
                <a:latin typeface="Proxima Nova"/>
              </a:rPr>
              <a:t> </a:t>
            </a:r>
            <a:r>
              <a:rPr lang="en-US" sz="1300" b="1" i="0" err="1">
                <a:solidFill>
                  <a:srgbClr val="616161"/>
                </a:solidFill>
                <a:latin typeface="Proxima Nova"/>
              </a:rPr>
              <a:t>Artificielle</a:t>
            </a:r>
            <a:r>
              <a:rPr lang="en-US" sz="1300" b="1" i="0">
                <a:solidFill>
                  <a:srgbClr val="616161"/>
                </a:solidFill>
                <a:latin typeface="Proxima Nova"/>
              </a:rPr>
              <a:t> </a:t>
            </a:r>
            <a:r>
              <a:rPr lang="en-US" sz="1300" b="1" i="0" err="1">
                <a:solidFill>
                  <a:srgbClr val="616161"/>
                </a:solidFill>
                <a:latin typeface="Proxima Nova"/>
              </a:rPr>
              <a:t>en</a:t>
            </a:r>
            <a:r>
              <a:rPr lang="en-US" sz="1300" b="1" i="0">
                <a:solidFill>
                  <a:srgbClr val="616161"/>
                </a:solidFill>
                <a:latin typeface="Proxima Nova"/>
              </a:rPr>
              <a:t> France</a:t>
            </a:r>
            <a:r>
              <a:rPr sz="1300" b="1" i="0">
                <a:solidFill>
                  <a:srgbClr val="616161"/>
                </a:solidFill>
                <a:latin typeface="Proxima Nova"/>
              </a:rPr>
              <a:t>:</a:t>
            </a:r>
            <a:r>
              <a:rPr sz="1300" b="0" i="0">
                <a:solidFill>
                  <a:srgbClr val="616161"/>
                </a:solidFill>
                <a:latin typeface="Proxima Nova"/>
              </a:rPr>
              <a:t> </a:t>
            </a:r>
            <a:r>
              <a:rPr lang="en-US" sz="1300" b="0" i="0">
                <a:solidFill>
                  <a:srgbClr val="616161"/>
                </a:solidFill>
                <a:latin typeface="Proxima Nova"/>
              </a:rPr>
              <a:t>https://blog.rebellionresearch.com/blog/artificial-intelligence-in-France</a:t>
            </a:r>
            <a:endParaRPr sz="1300" b="0" i="0">
              <a:solidFill>
                <a:srgbClr val="616161"/>
              </a:solidFill>
              <a:latin typeface="Proxima Nova"/>
            </a:endParaRPr>
          </a:p>
          <a:p>
            <a:pPr marL="228600" lvl="1" indent="-91440" algn="l">
              <a:spcBef>
                <a:spcPts val="1200"/>
              </a:spcBef>
              <a:spcAft>
                <a:spcPts val="0"/>
              </a:spcAft>
              <a:buSzPct val="100000"/>
              <a:buFont typeface="Arial"/>
              <a:buChar char="•"/>
            </a:pPr>
            <a:r>
              <a:rPr sz="1300" b="1" i="0">
                <a:solidFill>
                  <a:srgbClr val="616161"/>
                </a:solidFill>
                <a:latin typeface="Proxima Nova"/>
              </a:rPr>
              <a:t>Nature - Deep learning:</a:t>
            </a:r>
            <a:r>
              <a:rPr sz="1300" b="0" i="0">
                <a:solidFill>
                  <a:srgbClr val="616161"/>
                </a:solidFill>
                <a:latin typeface="Proxima Nova"/>
              </a:rPr>
              <a:t> https://www.nature.com/articles/nature1453</a:t>
            </a:r>
            <a:r>
              <a:rPr lang="sr-Latn-RS" sz="1300" b="0" i="0">
                <a:solidFill>
                  <a:srgbClr val="616161"/>
                </a:solidFill>
                <a:latin typeface="Proxima Nova"/>
              </a:rPr>
              <a:t>9</a:t>
            </a:r>
            <a:endParaRPr lang="en-US" sz="1300" b="0" i="0">
              <a:solidFill>
                <a:srgbClr val="616161"/>
              </a:solidFill>
              <a:latin typeface="Proxima Nova"/>
            </a:endParaRPr>
          </a:p>
          <a:p>
            <a:pPr marL="228600" lvl="1" indent="-91440" algn="l">
              <a:spcBef>
                <a:spcPts val="1200"/>
              </a:spcBef>
              <a:spcAft>
                <a:spcPts val="0"/>
              </a:spcAft>
              <a:buSzPct val="100000"/>
              <a:buFont typeface="Arial"/>
              <a:buChar char="•"/>
            </a:pPr>
            <a:r>
              <a:rPr lang="en-US" sz="1300" b="1" i="0">
                <a:solidFill>
                  <a:srgbClr val="616161"/>
                </a:solidFill>
                <a:latin typeface="Proxima Nova"/>
              </a:rPr>
              <a:t>IBM</a:t>
            </a:r>
            <a:r>
              <a:rPr lang="sr-Latn-RS" sz="1300" b="1" i="0">
                <a:solidFill>
                  <a:srgbClr val="616161"/>
                </a:solidFill>
                <a:latin typeface="Proxima Nova"/>
              </a:rPr>
              <a:t>: </a:t>
            </a:r>
            <a:r>
              <a:rPr lang="en-US" sz="1300" b="0" i="0">
                <a:solidFill>
                  <a:srgbClr val="616161"/>
                </a:solidFill>
                <a:latin typeface="Proxima Nova"/>
              </a:rPr>
              <a:t>https://www.ibm.com/topics/artificial-intelligence</a:t>
            </a:r>
            <a:endParaRPr lang="sr-Latn-RS" sz="1300">
              <a:solidFill>
                <a:srgbClr val="616161"/>
              </a:solidFill>
              <a:latin typeface="Proxima Nova"/>
            </a:endParaRPr>
          </a:p>
          <a:p>
            <a:pPr marL="228600" lvl="1" indent="-91440" algn="l">
              <a:spcBef>
                <a:spcPts val="1200"/>
              </a:spcBef>
              <a:spcAft>
                <a:spcPts val="0"/>
              </a:spcAft>
              <a:buSzPct val="100000"/>
              <a:buFont typeface="Arial"/>
              <a:buChar char="•"/>
            </a:pPr>
            <a:r>
              <a:rPr lang="en-US" sz="1300" b="1" i="0">
                <a:solidFill>
                  <a:srgbClr val="616161"/>
                </a:solidFill>
                <a:latin typeface="Proxima Nova"/>
              </a:rPr>
              <a:t>Google Cloud </a:t>
            </a:r>
            <a:r>
              <a:rPr lang="en-US" sz="1300" b="0" i="0">
                <a:solidFill>
                  <a:srgbClr val="616161"/>
                </a:solidFill>
                <a:latin typeface="Proxima Nova"/>
              </a:rPr>
              <a:t>- What is Artificial Intelligence? https://cloud.google.com/learn/what-is-artificial-intelligence</a:t>
            </a:r>
          </a:p>
        </p:txBody>
      </p:sp>
      <p:sp>
        <p:nvSpPr>
          <p:cNvPr id="8" name="Rectangle 7"/>
          <p:cNvSpPr/>
          <p:nvPr/>
        </p:nvSpPr>
        <p:spPr>
          <a:xfrm>
            <a:off x="4724400" y="1508670"/>
            <a:ext cx="4190999" cy="2597943"/>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16" name="Picture 15">
            <a:extLst>
              <a:ext uri="{FF2B5EF4-FFF2-40B4-BE49-F238E27FC236}">
                <a16:creationId xmlns:a16="http://schemas.microsoft.com/office/drawing/2014/main" id="{2E43C710-2880-4897-9BCC-8A2CBC1D616E}"/>
              </a:ext>
            </a:extLst>
          </p:cNvPr>
          <p:cNvPicPr>
            <a:picLocks noChangeAspect="1"/>
          </p:cNvPicPr>
          <p:nvPr/>
        </p:nvPicPr>
        <p:blipFill>
          <a:blip r:embed="rId2"/>
          <a:stretch>
            <a:fillRect/>
          </a:stretch>
        </p:blipFill>
        <p:spPr>
          <a:xfrm>
            <a:off x="4724400" y="1375193"/>
            <a:ext cx="4190999" cy="23593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6452"/>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6" name="Straight Connector 15">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214952"/>
            <a:ext cx="7543800" cy="929906"/>
          </a:xfrm>
        </p:spPr>
        <p:txBody>
          <a:bodyPr vert="horz" lIns="91440" tIns="45720" rIns="91440" bIns="45720" rtlCol="0" anchor="b">
            <a:normAutofit fontScale="90000"/>
          </a:bodyPr>
          <a:lstStyle/>
          <a:p>
            <a:pPr defTabSz="914400">
              <a:spcBef>
                <a:spcPct val="0"/>
              </a:spcBef>
            </a:pPr>
            <a:r>
              <a:rPr lang="sr-Latn-RS" sz="3700" spc="-50"/>
              <a:t>L’</a:t>
            </a:r>
            <a:r>
              <a:rPr lang="en-US" sz="3700" spc="-50"/>
              <a:t>Intelligence </a:t>
            </a:r>
            <a:r>
              <a:rPr lang="en-US" sz="3700" spc="-50" err="1"/>
              <a:t>Artificielle</a:t>
            </a:r>
            <a:r>
              <a:rPr lang="en-US" sz="3700" spc="-50"/>
              <a:t> (IA) : Applications Pratiques et </a:t>
            </a:r>
            <a:r>
              <a:rPr lang="en-US" sz="3700" spc="-50" err="1"/>
              <a:t>Variantes</a:t>
            </a:r>
            <a:r>
              <a:rPr lang="en-US" sz="3700" spc="-50"/>
              <a:t> </a:t>
            </a:r>
            <a:r>
              <a:rPr lang="en-US" sz="3700" spc="-50" err="1"/>
              <a:t>Modernes</a:t>
            </a:r>
            <a:endParaRPr lang="en-US" sz="3700" spc="-50"/>
          </a:p>
        </p:txBody>
      </p:sp>
      <p:sp>
        <p:nvSpPr>
          <p:cNvPr id="3" name="Rectangle 2"/>
          <p:cNvSpPr/>
          <p:nvPr/>
        </p:nvSpPr>
        <p:spPr>
          <a:xfrm>
            <a:off x="822722" y="1604018"/>
            <a:ext cx="7543800" cy="277929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822722" y="1604018"/>
            <a:ext cx="7543800" cy="277929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822722" y="1604018"/>
            <a:ext cx="7543800" cy="277929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822722" y="1604018"/>
            <a:ext cx="7543800" cy="2780377"/>
          </a:xfrm>
          <a:prstGeom prst="rect">
            <a:avLst/>
          </a:prstGeom>
          <a:noFill/>
          <a:ln>
            <a:noFill/>
          </a:ln>
        </p:spPr>
        <p:txBody>
          <a:bodyPr wrap="square" lIns="190500" tIns="0" rIns="0" bIns="190500" anchor="t">
            <a:spAutoFit/>
          </a:bodyPr>
          <a:lstStyle/>
          <a:p>
            <a:pPr marL="196596" indent="-78638" algn="just" defTabSz="393192">
              <a:spcAft>
                <a:spcPts val="688"/>
              </a:spcAft>
              <a:buSzPct val="100000"/>
              <a:buFont typeface="Arial"/>
              <a:buChar char="•"/>
            </a:pPr>
            <a:r>
              <a:rPr lang="fr-FR" sz="1118" b="1" kern="1200">
                <a:solidFill>
                  <a:srgbClr val="555555"/>
                </a:solidFill>
                <a:latin typeface="Proxima Nova"/>
                <a:ea typeface="+mn-ea"/>
                <a:cs typeface="+mn-cs"/>
              </a:rPr>
              <a:t>Définition de l'IA:</a:t>
            </a:r>
            <a:r>
              <a:rPr lang="fr-FR" sz="1118" kern="1200">
                <a:solidFill>
                  <a:srgbClr val="555555"/>
                </a:solidFill>
                <a:latin typeface="Proxima Nova"/>
                <a:ea typeface="+mn-ea"/>
                <a:cs typeface="+mn-cs"/>
              </a:rPr>
              <a:t> L'intelligence artificielle (IA) est une branche de l'informatique visant à créer des systèmes capables d'exécuter des tâches nécessitant généralement une intelligence humaine. Ces tâches comprennent l'apprentissage, le raisonnement, la résolution de problèmes, la compréhension du langage naturel, et la perception visuelle. En d'autres termes, l'IA cherche à développer des machines et des logiciels qui peuvent imiter les capacités cognitives humaines, telles que l'interprétation des données, l'apprentissage de nouvelles informations, et la prise de décisions basées sur des modèles complexes. Les technologies clés incluent les réseaux neuronaux, l'apprentissage automatique, et le traitement du langage naturel.</a:t>
            </a:r>
          </a:p>
          <a:p>
            <a:pPr marL="196596" indent="-78638" algn="just" defTabSz="393192">
              <a:spcAft>
                <a:spcPts val="688"/>
              </a:spcAft>
              <a:buSzPct val="100000"/>
              <a:buFont typeface="Arial"/>
              <a:buChar char="•"/>
            </a:pPr>
            <a:endParaRPr lang="fr-FR" sz="1118" b="1">
              <a:solidFill>
                <a:srgbClr val="555555"/>
              </a:solidFill>
              <a:latin typeface="Proxima Nova"/>
            </a:endParaRPr>
          </a:p>
          <a:p>
            <a:pPr marL="196596" indent="-78638" algn="just" defTabSz="393192">
              <a:spcAft>
                <a:spcPts val="688"/>
              </a:spcAft>
              <a:buSzPct val="100000"/>
              <a:buFont typeface="Arial"/>
              <a:buChar char="•"/>
            </a:pPr>
            <a:r>
              <a:rPr lang="fr-FR" sz="1118" b="1" kern="1200">
                <a:solidFill>
                  <a:srgbClr val="555555"/>
                </a:solidFill>
                <a:latin typeface="Proxima Nova"/>
                <a:ea typeface="+mn-ea"/>
                <a:cs typeface="+mn-cs"/>
              </a:rPr>
              <a:t>Base de l'IA:</a:t>
            </a:r>
            <a:r>
              <a:rPr lang="fr-FR" sz="1118" kern="1200">
                <a:solidFill>
                  <a:srgbClr val="555555"/>
                </a:solidFill>
                <a:latin typeface="Proxima Nova"/>
                <a:ea typeface="+mn-ea"/>
                <a:cs typeface="+mn-cs"/>
              </a:rPr>
              <a:t> L'IA repose sur des algorithmes et des modèles mathématiques complexes pour imiter la capacité humaine à traiter l'information et à prendre des décisions. Ces modèles incluent des réseaux de neurones artificiels qui simulent le fonctionnement des neurones dans le cerveau humain, et des techniques d'apprentissage automatique qui permettent aux systèmes d'IA de s'améliorer avec le temps. L'IA utilise également des approches statistiques et probabilistes pour gérer l'incertitude et faire des prédictions fiables. Ces bases permettent à l'IA de traiter de grandes quantités de données, de reconnaître des motifs, et de prendre des décisions en temps réel.</a:t>
            </a:r>
            <a:endParaRPr lang="fr-FR" sz="1300" b="0" i="0">
              <a:solidFill>
                <a:srgbClr val="616161"/>
              </a:solidFill>
              <a:latin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627305"/>
            <a:ext cx="8520600" cy="572700"/>
          </a:xfrm>
        </p:spPr>
        <p:txBody>
          <a:bodyPr>
            <a:normAutofit/>
          </a:bodyPr>
          <a:lstStyle/>
          <a:p>
            <a:r>
              <a:rPr lang="sr-Latn-RS"/>
              <a:t>Les </a:t>
            </a:r>
            <a:r>
              <a:t>Applications Pratiques de </a:t>
            </a:r>
            <a:r>
              <a:rPr err="1"/>
              <a:t>l'IA</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6053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6053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649443"/>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Fonctionnalités</a:t>
            </a:r>
            <a:r>
              <a:rPr sz="1300" b="1" i="0">
                <a:solidFill>
                  <a:srgbClr val="616161"/>
                </a:solidFill>
                <a:latin typeface="Proxima Nova"/>
              </a:rPr>
              <a:t>:</a:t>
            </a:r>
            <a:r>
              <a:rPr sz="1300" b="0" i="0">
                <a:solidFill>
                  <a:srgbClr val="616161"/>
                </a:solidFill>
                <a:latin typeface="Proxima Nova"/>
              </a:rPr>
              <a:t> Les assistants </a:t>
            </a:r>
            <a:r>
              <a:rPr sz="1300" b="0" i="0" err="1">
                <a:solidFill>
                  <a:srgbClr val="616161"/>
                </a:solidFill>
                <a:latin typeface="Proxima Nova"/>
              </a:rPr>
              <a:t>virtuels</a:t>
            </a:r>
            <a:r>
              <a:rPr sz="1300" b="0" i="0">
                <a:solidFill>
                  <a:srgbClr val="616161"/>
                </a:solidFill>
                <a:latin typeface="Proxima Nova"/>
              </a:rPr>
              <a:t> </a:t>
            </a:r>
            <a:r>
              <a:rPr sz="1300" b="0" i="0" err="1">
                <a:solidFill>
                  <a:srgbClr val="616161"/>
                </a:solidFill>
                <a:latin typeface="Proxima Nova"/>
              </a:rPr>
              <a:t>comme</a:t>
            </a:r>
            <a:r>
              <a:rPr sz="1300" b="0" i="0">
                <a:solidFill>
                  <a:srgbClr val="616161"/>
                </a:solidFill>
                <a:latin typeface="Proxima Nova"/>
              </a:rPr>
              <a:t> Siri, Alexa et Google Assistant </a:t>
            </a:r>
            <a:r>
              <a:rPr sz="1300" b="0" i="0" err="1">
                <a:solidFill>
                  <a:srgbClr val="616161"/>
                </a:solidFill>
                <a:latin typeface="Proxima Nova"/>
              </a:rPr>
              <a:t>utilisent</a:t>
            </a:r>
            <a:r>
              <a:rPr sz="1300" b="0" i="0">
                <a:solidFill>
                  <a:srgbClr val="616161"/>
                </a:solidFill>
                <a:latin typeface="Proxima Nova"/>
              </a:rPr>
              <a:t> </a:t>
            </a:r>
            <a:r>
              <a:rPr sz="1300" b="0" i="0" err="1">
                <a:solidFill>
                  <a:srgbClr val="616161"/>
                </a:solidFill>
                <a:latin typeface="Proxima Nova"/>
              </a:rPr>
              <a:t>l'IA</a:t>
            </a:r>
            <a:r>
              <a:rPr sz="1300" b="0" i="0">
                <a:solidFill>
                  <a:srgbClr val="616161"/>
                </a:solidFill>
                <a:latin typeface="Proxima Nova"/>
              </a:rPr>
              <a:t> pour </a:t>
            </a:r>
            <a:r>
              <a:rPr sz="1300" b="0" i="0" err="1">
                <a:solidFill>
                  <a:srgbClr val="616161"/>
                </a:solidFill>
                <a:latin typeface="Proxima Nova"/>
              </a:rPr>
              <a:t>comprendre</a:t>
            </a:r>
            <a:r>
              <a:rPr sz="1300" b="0" i="0">
                <a:solidFill>
                  <a:srgbClr val="616161"/>
                </a:solidFill>
                <a:latin typeface="Proxima Nova"/>
              </a:rPr>
              <a:t> et </a:t>
            </a:r>
            <a:r>
              <a:rPr sz="1300" b="0" i="0" err="1">
                <a:solidFill>
                  <a:srgbClr val="616161"/>
                </a:solidFill>
                <a:latin typeface="Proxima Nova"/>
              </a:rPr>
              <a:t>répondre</a:t>
            </a:r>
            <a:r>
              <a:rPr sz="1300" b="0" i="0">
                <a:solidFill>
                  <a:srgbClr val="616161"/>
                </a:solidFill>
                <a:latin typeface="Proxima Nova"/>
              </a:rPr>
              <a:t> aux </a:t>
            </a:r>
            <a:r>
              <a:rPr sz="1300" b="0" i="0" err="1">
                <a:solidFill>
                  <a:srgbClr val="616161"/>
                </a:solidFill>
                <a:latin typeface="Proxima Nova"/>
              </a:rPr>
              <a:t>commandes</a:t>
            </a:r>
            <a:r>
              <a:rPr sz="1300" b="0" i="0">
                <a:solidFill>
                  <a:srgbClr val="616161"/>
                </a:solidFill>
                <a:latin typeface="Proxima Nova"/>
              </a:rPr>
              <a:t> </a:t>
            </a:r>
            <a:r>
              <a:rPr sz="1300" b="0" i="0" err="1">
                <a:solidFill>
                  <a:srgbClr val="616161"/>
                </a:solidFill>
                <a:latin typeface="Proxima Nova"/>
              </a:rPr>
              <a:t>vocales</a:t>
            </a:r>
            <a:r>
              <a:rPr sz="1300" b="0" i="0">
                <a:solidFill>
                  <a:srgbClr val="616161"/>
                </a:solidFill>
                <a:latin typeface="Proxima Nova"/>
              </a:rPr>
              <a:t> des </a:t>
            </a:r>
            <a:r>
              <a:rPr sz="1300" b="0" i="0" err="1">
                <a:solidFill>
                  <a:srgbClr val="616161"/>
                </a:solidFill>
                <a:latin typeface="Proxima Nova"/>
              </a:rPr>
              <a:t>utilisateurs</a:t>
            </a:r>
            <a:r>
              <a:rPr sz="1300" b="0" i="0">
                <a:solidFill>
                  <a:srgbClr val="616161"/>
                </a:solidFill>
                <a:latin typeface="Proxima Nova"/>
              </a:rPr>
              <a:t>. </a:t>
            </a:r>
            <a:r>
              <a:rPr sz="1300" b="0" i="0" err="1">
                <a:solidFill>
                  <a:srgbClr val="616161"/>
                </a:solidFill>
                <a:latin typeface="Proxima Nova"/>
              </a:rPr>
              <a:t>Ils</a:t>
            </a:r>
            <a:r>
              <a:rPr sz="1300" b="0" i="0">
                <a:solidFill>
                  <a:srgbClr val="616161"/>
                </a:solidFill>
                <a:latin typeface="Proxima Nova"/>
              </a:rPr>
              <a:t> </a:t>
            </a:r>
            <a:r>
              <a:rPr sz="1300" b="0" i="0" err="1">
                <a:solidFill>
                  <a:srgbClr val="616161"/>
                </a:solidFill>
                <a:latin typeface="Proxima Nova"/>
              </a:rPr>
              <a:t>peuvent</a:t>
            </a:r>
            <a:r>
              <a:rPr sz="1300" b="0" i="0">
                <a:solidFill>
                  <a:srgbClr val="616161"/>
                </a:solidFill>
                <a:latin typeface="Proxima Nova"/>
              </a:rPr>
              <a:t> </a:t>
            </a:r>
            <a:r>
              <a:rPr sz="1300" b="0" i="0" err="1">
                <a:solidFill>
                  <a:srgbClr val="616161"/>
                </a:solidFill>
                <a:latin typeface="Proxima Nova"/>
              </a:rPr>
              <a:t>effectuer</a:t>
            </a:r>
            <a:r>
              <a:rPr sz="1300" b="0" i="0">
                <a:solidFill>
                  <a:srgbClr val="616161"/>
                </a:solidFill>
                <a:latin typeface="Proxima Nova"/>
              </a:rPr>
              <a:t> des </a:t>
            </a:r>
            <a:r>
              <a:rPr sz="1300" b="0" i="0" err="1">
                <a:solidFill>
                  <a:srgbClr val="616161"/>
                </a:solidFill>
                <a:latin typeface="Proxima Nova"/>
              </a:rPr>
              <a:t>tâches</a:t>
            </a:r>
            <a:r>
              <a:rPr sz="1300" b="0" i="0">
                <a:solidFill>
                  <a:srgbClr val="616161"/>
                </a:solidFill>
                <a:latin typeface="Proxima Nova"/>
              </a:rPr>
              <a:t> </a:t>
            </a:r>
            <a:r>
              <a:rPr sz="1300" b="0" i="0" err="1">
                <a:solidFill>
                  <a:srgbClr val="616161"/>
                </a:solidFill>
                <a:latin typeface="Proxima Nova"/>
              </a:rPr>
              <a:t>comme</a:t>
            </a:r>
            <a:r>
              <a:rPr sz="1300" b="0" i="0">
                <a:solidFill>
                  <a:srgbClr val="616161"/>
                </a:solidFill>
                <a:latin typeface="Proxima Nova"/>
              </a:rPr>
              <a:t> programmer des rappels, </a:t>
            </a:r>
            <a:r>
              <a:rPr sz="1300" b="0" i="0" err="1">
                <a:solidFill>
                  <a:srgbClr val="616161"/>
                </a:solidFill>
                <a:latin typeface="Proxima Nova"/>
              </a:rPr>
              <a:t>envoyer</a:t>
            </a:r>
            <a:r>
              <a:rPr sz="1300" b="0" i="0">
                <a:solidFill>
                  <a:srgbClr val="616161"/>
                </a:solidFill>
                <a:latin typeface="Proxima Nova"/>
              </a:rPr>
              <a:t> des messages, </a:t>
            </a:r>
            <a:r>
              <a:rPr sz="1300" b="0" i="0" err="1">
                <a:solidFill>
                  <a:srgbClr val="616161"/>
                </a:solidFill>
                <a:latin typeface="Proxima Nova"/>
              </a:rPr>
              <a:t>jouer</a:t>
            </a:r>
            <a:r>
              <a:rPr sz="1300" b="0" i="0">
                <a:solidFill>
                  <a:srgbClr val="616161"/>
                </a:solidFill>
                <a:latin typeface="Proxima Nova"/>
              </a:rPr>
              <a:t> de la musique et </a:t>
            </a:r>
            <a:r>
              <a:rPr sz="1300" b="0" i="0" err="1">
                <a:solidFill>
                  <a:srgbClr val="616161"/>
                </a:solidFill>
                <a:latin typeface="Proxima Nova"/>
              </a:rPr>
              <a:t>répondre</a:t>
            </a:r>
            <a:r>
              <a:rPr sz="1300" b="0" i="0">
                <a:solidFill>
                  <a:srgbClr val="616161"/>
                </a:solidFill>
                <a:latin typeface="Proxima Nova"/>
              </a:rPr>
              <a:t> à des questions.</a:t>
            </a:r>
          </a:p>
          <a:p>
            <a:pPr marL="228600" lvl="1" indent="-91440" algn="just">
              <a:spcBef>
                <a:spcPts val="1200"/>
              </a:spcBef>
              <a:spcAft>
                <a:spcPts val="0"/>
              </a:spcAft>
              <a:buSzPct val="100000"/>
              <a:buFont typeface="Arial"/>
              <a:buChar char="•"/>
            </a:pPr>
            <a:r>
              <a:rPr sz="1300" b="1" i="0">
                <a:solidFill>
                  <a:srgbClr val="616161"/>
                </a:solidFill>
                <a:latin typeface="Proxima Nova"/>
              </a:rPr>
              <a:t>Technologies </a:t>
            </a:r>
            <a:r>
              <a:rPr sz="1300" b="1" i="0" err="1">
                <a:solidFill>
                  <a:srgbClr val="616161"/>
                </a:solidFill>
                <a:latin typeface="Proxima Nova"/>
              </a:rPr>
              <a:t>utilisées</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Ces</a:t>
            </a:r>
            <a:r>
              <a:rPr sz="1300" b="0" i="0">
                <a:solidFill>
                  <a:srgbClr val="616161"/>
                </a:solidFill>
                <a:latin typeface="Proxima Nova"/>
              </a:rPr>
              <a:t> assistants </a:t>
            </a:r>
            <a:r>
              <a:rPr sz="1300" b="0" i="0" err="1">
                <a:solidFill>
                  <a:srgbClr val="616161"/>
                </a:solidFill>
                <a:latin typeface="Proxima Nova"/>
              </a:rPr>
              <a:t>utilisent</a:t>
            </a:r>
            <a:r>
              <a:rPr sz="1300" b="0" i="0">
                <a:solidFill>
                  <a:srgbClr val="616161"/>
                </a:solidFill>
                <a:latin typeface="Proxima Nova"/>
              </a:rPr>
              <a:t> la reconnaissance </a:t>
            </a:r>
            <a:r>
              <a:rPr sz="1300" b="0" i="0" err="1">
                <a:solidFill>
                  <a:srgbClr val="616161"/>
                </a:solidFill>
                <a:latin typeface="Proxima Nova"/>
              </a:rPr>
              <a:t>vocale</a:t>
            </a:r>
            <a:r>
              <a:rPr sz="1300" b="0" i="0">
                <a:solidFill>
                  <a:srgbClr val="616161"/>
                </a:solidFill>
                <a:latin typeface="Proxima Nova"/>
              </a:rPr>
              <a:t> et le </a:t>
            </a:r>
            <a:r>
              <a:rPr sz="1300" b="0" i="0" err="1">
                <a:solidFill>
                  <a:srgbClr val="616161"/>
                </a:solidFill>
                <a:latin typeface="Proxima Nova"/>
              </a:rPr>
              <a:t>traitement</a:t>
            </a:r>
            <a:r>
              <a:rPr sz="1300" b="0" i="0">
                <a:solidFill>
                  <a:srgbClr val="616161"/>
                </a:solidFill>
                <a:latin typeface="Proxima Nova"/>
              </a:rPr>
              <a:t> du </a:t>
            </a:r>
            <a:r>
              <a:rPr sz="1300" b="0" i="0" err="1">
                <a:solidFill>
                  <a:srgbClr val="616161"/>
                </a:solidFill>
                <a:latin typeface="Proxima Nova"/>
              </a:rPr>
              <a:t>langage</a:t>
            </a:r>
            <a:r>
              <a:rPr sz="1300" b="0" i="0">
                <a:solidFill>
                  <a:srgbClr val="616161"/>
                </a:solidFill>
                <a:latin typeface="Proxima Nova"/>
              </a:rPr>
              <a:t> naturel pour </a:t>
            </a:r>
            <a:r>
              <a:rPr sz="1300" b="0" i="0" err="1">
                <a:solidFill>
                  <a:srgbClr val="616161"/>
                </a:solidFill>
                <a:latin typeface="Proxima Nova"/>
              </a:rPr>
              <a:t>interpréter</a:t>
            </a:r>
            <a:r>
              <a:rPr sz="1300" b="0" i="0">
                <a:solidFill>
                  <a:srgbClr val="616161"/>
                </a:solidFill>
                <a:latin typeface="Proxima Nova"/>
              </a:rPr>
              <a:t> les </a:t>
            </a:r>
            <a:r>
              <a:rPr sz="1300" b="0" i="0" err="1">
                <a:solidFill>
                  <a:srgbClr val="616161"/>
                </a:solidFill>
                <a:latin typeface="Proxima Nova"/>
              </a:rPr>
              <a:t>demandes</a:t>
            </a:r>
            <a:r>
              <a:rPr sz="1300" b="0" i="0">
                <a:solidFill>
                  <a:srgbClr val="616161"/>
                </a:solidFill>
                <a:latin typeface="Proxima Nova"/>
              </a:rPr>
              <a:t> et </a:t>
            </a:r>
            <a:r>
              <a:rPr sz="1300" b="0" i="0" err="1">
                <a:solidFill>
                  <a:srgbClr val="616161"/>
                </a:solidFill>
                <a:latin typeface="Proxima Nova"/>
              </a:rPr>
              <a:t>fournir</a:t>
            </a:r>
            <a:r>
              <a:rPr sz="1300" b="0" i="0">
                <a:solidFill>
                  <a:srgbClr val="616161"/>
                </a:solidFill>
                <a:latin typeface="Proxima Nova"/>
              </a:rPr>
              <a:t> des </a:t>
            </a:r>
            <a:r>
              <a:rPr sz="1300" b="0" i="0" err="1">
                <a:solidFill>
                  <a:srgbClr val="616161"/>
                </a:solidFill>
                <a:latin typeface="Proxima Nova"/>
              </a:rPr>
              <a:t>réponses</a:t>
            </a:r>
            <a:r>
              <a:rPr sz="1300" b="0" i="0">
                <a:solidFill>
                  <a:srgbClr val="616161"/>
                </a:solidFill>
                <a:latin typeface="Proxima Nova"/>
              </a:rPr>
              <a:t> </a:t>
            </a:r>
            <a:r>
              <a:rPr sz="1300" b="0" i="0" err="1">
                <a:solidFill>
                  <a:srgbClr val="616161"/>
                </a:solidFill>
                <a:latin typeface="Proxima Nova"/>
              </a:rPr>
              <a:t>pertinentes</a:t>
            </a:r>
            <a:r>
              <a:rPr sz="1300" b="0" i="0">
                <a:solidFill>
                  <a:srgbClr val="616161"/>
                </a:solidFill>
                <a:latin typeface="Proxima Nova"/>
              </a:rPr>
              <a:t>.</a:t>
            </a:r>
          </a:p>
        </p:txBody>
      </p:sp>
      <p:sp>
        <p:nvSpPr>
          <p:cNvPr id="8" name="Rectangle 7"/>
          <p:cNvSpPr/>
          <p:nvPr/>
        </p:nvSpPr>
        <p:spPr>
          <a:xfrm>
            <a:off x="4724400" y="1508670"/>
            <a:ext cx="4190999" cy="2605385"/>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yk_yx5f8.png"/>
          <p:cNvPicPr>
            <a:picLocks noChangeAspect="1"/>
          </p:cNvPicPr>
          <p:nvPr/>
        </p:nvPicPr>
        <p:blipFill>
          <a:blip r:embed="rId2"/>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400" y="592315"/>
            <a:ext cx="8520600" cy="572700"/>
          </a:xfrm>
        </p:spPr>
        <p:txBody>
          <a:bodyPr>
            <a:normAutofit/>
          </a:bodyPr>
          <a:lstStyle/>
          <a:p>
            <a:r>
              <a:rPr lang="sr-Latn-RS"/>
              <a:t>Les </a:t>
            </a:r>
            <a:r>
              <a:t>Applications Pratiques de l'IA</a:t>
            </a: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599" y="1694908"/>
            <a:ext cx="4191000" cy="2249334"/>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Technologie</a:t>
            </a:r>
            <a:r>
              <a:rPr sz="1300" b="1" i="0">
                <a:solidFill>
                  <a:srgbClr val="616161"/>
                </a:solidFill>
                <a:latin typeface="Proxima Nova"/>
              </a:rPr>
              <a:t> des </a:t>
            </a:r>
            <a:r>
              <a:rPr sz="1300" b="1" i="0" err="1">
                <a:solidFill>
                  <a:srgbClr val="616161"/>
                </a:solidFill>
                <a:latin typeface="Proxima Nova"/>
              </a:rPr>
              <a:t>capteurs</a:t>
            </a:r>
            <a:r>
              <a:rPr sz="1300" b="1" i="0">
                <a:solidFill>
                  <a:srgbClr val="616161"/>
                </a:solidFill>
                <a:latin typeface="Proxima Nova"/>
              </a:rPr>
              <a:t>:</a:t>
            </a:r>
            <a:r>
              <a:rPr sz="1300" b="0" i="0">
                <a:solidFill>
                  <a:srgbClr val="616161"/>
                </a:solidFill>
                <a:latin typeface="Proxima Nova"/>
              </a:rPr>
              <a:t> Les voitures </a:t>
            </a:r>
            <a:r>
              <a:rPr sz="1300" b="0" i="0" err="1">
                <a:solidFill>
                  <a:srgbClr val="616161"/>
                </a:solidFill>
                <a:latin typeface="Proxima Nova"/>
              </a:rPr>
              <a:t>autonomes</a:t>
            </a:r>
            <a:r>
              <a:rPr sz="1300" b="0" i="0">
                <a:solidFill>
                  <a:srgbClr val="616161"/>
                </a:solidFill>
                <a:latin typeface="Proxima Nova"/>
              </a:rPr>
              <a:t>, </a:t>
            </a:r>
            <a:r>
              <a:rPr sz="1300" b="0" i="0" err="1">
                <a:solidFill>
                  <a:srgbClr val="616161"/>
                </a:solidFill>
                <a:latin typeface="Proxima Nova"/>
              </a:rPr>
              <a:t>comme</a:t>
            </a:r>
            <a:r>
              <a:rPr sz="1300" b="0" i="0">
                <a:solidFill>
                  <a:srgbClr val="616161"/>
                </a:solidFill>
                <a:latin typeface="Proxima Nova"/>
              </a:rPr>
              <a:t> </a:t>
            </a:r>
            <a:r>
              <a:rPr sz="1300" b="0" i="0" err="1">
                <a:solidFill>
                  <a:srgbClr val="616161"/>
                </a:solidFill>
                <a:latin typeface="Proxima Nova"/>
              </a:rPr>
              <a:t>celles</a:t>
            </a:r>
            <a:r>
              <a:rPr sz="1300" b="0" i="0">
                <a:solidFill>
                  <a:srgbClr val="616161"/>
                </a:solidFill>
                <a:latin typeface="Proxima Nova"/>
              </a:rPr>
              <a:t> de Tesla et Waymo, </a:t>
            </a:r>
            <a:r>
              <a:rPr sz="1300" b="0" i="0" err="1">
                <a:solidFill>
                  <a:srgbClr val="616161"/>
                </a:solidFill>
                <a:latin typeface="Proxima Nova"/>
              </a:rPr>
              <a:t>utilisent</a:t>
            </a:r>
            <a:r>
              <a:rPr sz="1300" b="0" i="0">
                <a:solidFill>
                  <a:srgbClr val="616161"/>
                </a:solidFill>
                <a:latin typeface="Proxima Nova"/>
              </a:rPr>
              <a:t> des </a:t>
            </a:r>
            <a:r>
              <a:rPr sz="1300" b="0" i="0" err="1">
                <a:solidFill>
                  <a:srgbClr val="616161"/>
                </a:solidFill>
                <a:latin typeface="Proxima Nova"/>
              </a:rPr>
              <a:t>capteurs</a:t>
            </a:r>
            <a:r>
              <a:rPr sz="1300" b="0" i="0">
                <a:solidFill>
                  <a:srgbClr val="616161"/>
                </a:solidFill>
                <a:latin typeface="Proxima Nova"/>
              </a:rPr>
              <a:t> </a:t>
            </a:r>
            <a:r>
              <a:rPr sz="1300" b="0" i="0" err="1">
                <a:solidFill>
                  <a:srgbClr val="616161"/>
                </a:solidFill>
                <a:latin typeface="Proxima Nova"/>
              </a:rPr>
              <a:t>tels</a:t>
            </a:r>
            <a:r>
              <a:rPr sz="1300" b="0" i="0">
                <a:solidFill>
                  <a:srgbClr val="616161"/>
                </a:solidFill>
                <a:latin typeface="Proxima Nova"/>
              </a:rPr>
              <a:t> que des </a:t>
            </a:r>
            <a:r>
              <a:rPr sz="1300" b="0" i="0" err="1">
                <a:solidFill>
                  <a:srgbClr val="616161"/>
                </a:solidFill>
                <a:latin typeface="Proxima Nova"/>
              </a:rPr>
              <a:t>caméras</a:t>
            </a:r>
            <a:r>
              <a:rPr sz="1300" b="0" i="0">
                <a:solidFill>
                  <a:srgbClr val="616161"/>
                </a:solidFill>
                <a:latin typeface="Proxima Nova"/>
              </a:rPr>
              <a:t>, des lidars, et des radars pour </a:t>
            </a:r>
            <a:r>
              <a:rPr sz="1300" b="0" i="0" err="1">
                <a:solidFill>
                  <a:srgbClr val="616161"/>
                </a:solidFill>
                <a:latin typeface="Proxima Nova"/>
              </a:rPr>
              <a:t>collecter</a:t>
            </a:r>
            <a:r>
              <a:rPr sz="1300" b="0" i="0">
                <a:solidFill>
                  <a:srgbClr val="616161"/>
                </a:solidFill>
                <a:latin typeface="Proxima Nova"/>
              </a:rPr>
              <a:t> des données sur </a:t>
            </a:r>
            <a:r>
              <a:rPr sz="1300" b="0" i="0" err="1">
                <a:solidFill>
                  <a:srgbClr val="616161"/>
                </a:solidFill>
                <a:latin typeface="Proxima Nova"/>
              </a:rPr>
              <a:t>leur</a:t>
            </a:r>
            <a:r>
              <a:rPr sz="1300" b="0" i="0">
                <a:solidFill>
                  <a:srgbClr val="616161"/>
                </a:solidFill>
                <a:latin typeface="Proxima Nova"/>
              </a:rPr>
              <a:t> </a:t>
            </a:r>
            <a:r>
              <a:rPr sz="1300" b="0" i="0" err="1">
                <a:solidFill>
                  <a:srgbClr val="616161"/>
                </a:solidFill>
                <a:latin typeface="Proxima Nova"/>
              </a:rPr>
              <a:t>environnement</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err="1">
                <a:solidFill>
                  <a:srgbClr val="616161"/>
                </a:solidFill>
                <a:latin typeface="Proxima Nova"/>
              </a:rPr>
              <a:t>Traitement</a:t>
            </a:r>
            <a:r>
              <a:rPr sz="1300" b="1" i="0">
                <a:solidFill>
                  <a:srgbClr val="616161"/>
                </a:solidFill>
                <a:latin typeface="Proxima Nova"/>
              </a:rPr>
              <a:t> </a:t>
            </a:r>
            <a:r>
              <a:rPr sz="1300" b="1" i="0" err="1">
                <a:solidFill>
                  <a:srgbClr val="616161"/>
                </a:solidFill>
                <a:latin typeface="Proxima Nova"/>
              </a:rPr>
              <a:t>en</a:t>
            </a:r>
            <a:r>
              <a:rPr sz="1300" b="1" i="0">
                <a:solidFill>
                  <a:srgbClr val="616161"/>
                </a:solidFill>
                <a:latin typeface="Proxima Nova"/>
              </a:rPr>
              <a:t> temps </a:t>
            </a:r>
            <a:r>
              <a:rPr sz="1300" b="1" i="0" err="1">
                <a:solidFill>
                  <a:srgbClr val="616161"/>
                </a:solidFill>
                <a:latin typeface="Proxima Nova"/>
              </a:rPr>
              <a:t>réel</a:t>
            </a:r>
            <a:r>
              <a:rPr sz="1300" b="1" i="0">
                <a:solidFill>
                  <a:srgbClr val="616161"/>
                </a:solidFill>
                <a:latin typeface="Proxima Nova"/>
              </a:rPr>
              <a:t>:</a:t>
            </a:r>
            <a:r>
              <a:rPr sz="1300" b="0" i="0">
                <a:solidFill>
                  <a:srgbClr val="616161"/>
                </a:solidFill>
                <a:latin typeface="Proxima Nova"/>
              </a:rPr>
              <a:t> L'IA </a:t>
            </a:r>
            <a:r>
              <a:rPr sz="1300" b="0" i="0" err="1">
                <a:solidFill>
                  <a:srgbClr val="616161"/>
                </a:solidFill>
                <a:latin typeface="Proxima Nova"/>
              </a:rPr>
              <a:t>traite</a:t>
            </a:r>
            <a:r>
              <a:rPr sz="1300" b="0" i="0">
                <a:solidFill>
                  <a:srgbClr val="616161"/>
                </a:solidFill>
                <a:latin typeface="Proxima Nova"/>
              </a:rPr>
              <a:t> </a:t>
            </a:r>
            <a:r>
              <a:rPr sz="1300" b="0" i="0" err="1">
                <a:solidFill>
                  <a:srgbClr val="616161"/>
                </a:solidFill>
                <a:latin typeface="Proxima Nova"/>
              </a:rPr>
              <a:t>ces</a:t>
            </a:r>
            <a:r>
              <a:rPr sz="1300" b="0" i="0">
                <a:solidFill>
                  <a:srgbClr val="616161"/>
                </a:solidFill>
                <a:latin typeface="Proxima Nova"/>
              </a:rPr>
              <a:t> données pour </a:t>
            </a:r>
            <a:r>
              <a:rPr sz="1300" b="0" i="0" err="1">
                <a:solidFill>
                  <a:srgbClr val="616161"/>
                </a:solidFill>
                <a:latin typeface="Proxima Nova"/>
              </a:rPr>
              <a:t>détecter</a:t>
            </a:r>
            <a:r>
              <a:rPr sz="1300" b="0" i="0">
                <a:solidFill>
                  <a:srgbClr val="616161"/>
                </a:solidFill>
                <a:latin typeface="Proxima Nova"/>
              </a:rPr>
              <a:t> les obstacles, les </a:t>
            </a:r>
            <a:r>
              <a:rPr sz="1300" b="0" i="0" err="1">
                <a:solidFill>
                  <a:srgbClr val="616161"/>
                </a:solidFill>
                <a:latin typeface="Proxima Nova"/>
              </a:rPr>
              <a:t>piétons</a:t>
            </a:r>
            <a:r>
              <a:rPr sz="1300" b="0" i="0">
                <a:solidFill>
                  <a:srgbClr val="616161"/>
                </a:solidFill>
                <a:latin typeface="Proxima Nova"/>
              </a:rPr>
              <a:t>, et les </a:t>
            </a:r>
            <a:r>
              <a:rPr sz="1300" b="0" i="0" err="1">
                <a:solidFill>
                  <a:srgbClr val="616161"/>
                </a:solidFill>
                <a:latin typeface="Proxima Nova"/>
              </a:rPr>
              <a:t>autres</a:t>
            </a:r>
            <a:r>
              <a:rPr sz="1300" b="0" i="0">
                <a:solidFill>
                  <a:srgbClr val="616161"/>
                </a:solidFill>
                <a:latin typeface="Proxima Nova"/>
              </a:rPr>
              <a:t> </a:t>
            </a:r>
            <a:r>
              <a:rPr sz="1300" b="0" i="0" err="1">
                <a:solidFill>
                  <a:srgbClr val="616161"/>
                </a:solidFill>
                <a:latin typeface="Proxima Nova"/>
              </a:rPr>
              <a:t>véhicules</a:t>
            </a:r>
            <a:r>
              <a:rPr sz="1300" b="0" i="0">
                <a:solidFill>
                  <a:srgbClr val="616161"/>
                </a:solidFill>
                <a:latin typeface="Proxima Nova"/>
              </a:rPr>
              <a:t>, </a:t>
            </a:r>
            <a:r>
              <a:rPr sz="1300" b="0" i="0" err="1">
                <a:solidFill>
                  <a:srgbClr val="616161"/>
                </a:solidFill>
                <a:latin typeface="Proxima Nova"/>
              </a:rPr>
              <a:t>planifiant</a:t>
            </a:r>
            <a:r>
              <a:rPr sz="1300" b="0" i="0">
                <a:solidFill>
                  <a:srgbClr val="616161"/>
                </a:solidFill>
                <a:latin typeface="Proxima Nova"/>
              </a:rPr>
              <a:t> et </a:t>
            </a:r>
            <a:r>
              <a:rPr sz="1300" b="0" i="0" err="1">
                <a:solidFill>
                  <a:srgbClr val="616161"/>
                </a:solidFill>
                <a:latin typeface="Proxima Nova"/>
              </a:rPr>
              <a:t>exécutant</a:t>
            </a:r>
            <a:r>
              <a:rPr sz="1300" b="0" i="0">
                <a:solidFill>
                  <a:srgbClr val="616161"/>
                </a:solidFill>
                <a:latin typeface="Proxima Nova"/>
              </a:rPr>
              <a:t> des </a:t>
            </a:r>
            <a:r>
              <a:rPr sz="1300" b="0" i="0" err="1">
                <a:solidFill>
                  <a:srgbClr val="616161"/>
                </a:solidFill>
                <a:latin typeface="Proxima Nova"/>
              </a:rPr>
              <a:t>trajets</a:t>
            </a:r>
            <a:r>
              <a:rPr sz="1300" b="0" i="0">
                <a:solidFill>
                  <a:srgbClr val="616161"/>
                </a:solidFill>
                <a:latin typeface="Proxima Nova"/>
              </a:rPr>
              <a:t> </a:t>
            </a:r>
            <a:r>
              <a:rPr sz="1300" b="0" i="0" err="1">
                <a:solidFill>
                  <a:srgbClr val="616161"/>
                </a:solidFill>
                <a:latin typeface="Proxima Nova"/>
              </a:rPr>
              <a:t>sûrs</a:t>
            </a:r>
            <a:r>
              <a:rPr sz="1300" b="0" i="0">
                <a:solidFill>
                  <a:srgbClr val="616161"/>
                </a:solidFill>
                <a:latin typeface="Proxima Nova"/>
              </a:rPr>
              <a:t> et </a:t>
            </a:r>
            <a:r>
              <a:rPr sz="1300" b="0" i="0" err="1">
                <a:solidFill>
                  <a:srgbClr val="616161"/>
                </a:solidFill>
                <a:latin typeface="Proxima Nova"/>
              </a:rPr>
              <a:t>efficaces</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vgeh6n52.png"/>
          <p:cNvPicPr>
            <a:picLocks noChangeAspect="1"/>
          </p:cNvPicPr>
          <p:nvPr/>
        </p:nvPicPr>
        <p:blipFill>
          <a:blip r:embed="rId2"/>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00" y="611520"/>
            <a:ext cx="8520600" cy="572700"/>
          </a:xfrm>
        </p:spPr>
        <p:txBody>
          <a:bodyPr>
            <a:normAutofit/>
          </a:bodyPr>
          <a:lstStyle/>
          <a:p>
            <a:r>
              <a:rPr lang="sr-Latn-RS"/>
              <a:t>Les </a:t>
            </a:r>
            <a:r>
              <a:t>Applications Pratiques de </a:t>
            </a:r>
            <a:r>
              <a:rPr err="1"/>
              <a:t>l'IA</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049279"/>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Analyse</a:t>
            </a:r>
            <a:r>
              <a:rPr sz="1300" b="1" i="0">
                <a:solidFill>
                  <a:srgbClr val="616161"/>
                </a:solidFill>
                <a:latin typeface="Proxima Nova"/>
              </a:rPr>
              <a:t> des images </a:t>
            </a:r>
            <a:r>
              <a:rPr sz="1300" b="1" i="0" err="1">
                <a:solidFill>
                  <a:srgbClr val="616161"/>
                </a:solidFill>
                <a:latin typeface="Proxima Nova"/>
              </a:rPr>
              <a:t>médicales</a:t>
            </a:r>
            <a:r>
              <a:rPr sz="1300" b="1" i="0">
                <a:solidFill>
                  <a:srgbClr val="616161"/>
                </a:solidFill>
                <a:latin typeface="Proxima Nova"/>
              </a:rPr>
              <a:t>:</a:t>
            </a:r>
            <a:r>
              <a:rPr sz="1300" b="0" i="0">
                <a:solidFill>
                  <a:srgbClr val="616161"/>
                </a:solidFill>
                <a:latin typeface="Proxima Nova"/>
              </a:rPr>
              <a:t> L'IA </a:t>
            </a:r>
            <a:r>
              <a:rPr sz="1300" b="0" i="0" err="1">
                <a:solidFill>
                  <a:srgbClr val="616161"/>
                </a:solidFill>
                <a:latin typeface="Proxima Nova"/>
              </a:rPr>
              <a:t>est</a:t>
            </a:r>
            <a:r>
              <a:rPr sz="1300" b="0" i="0">
                <a:solidFill>
                  <a:srgbClr val="616161"/>
                </a:solidFill>
                <a:latin typeface="Proxima Nova"/>
              </a:rPr>
              <a:t> </a:t>
            </a:r>
            <a:r>
              <a:rPr sz="1300" b="0" i="0" err="1">
                <a:solidFill>
                  <a:srgbClr val="616161"/>
                </a:solidFill>
                <a:latin typeface="Proxima Nova"/>
              </a:rPr>
              <a:t>utilisée</a:t>
            </a:r>
            <a:r>
              <a:rPr sz="1300" b="0" i="0">
                <a:solidFill>
                  <a:srgbClr val="616161"/>
                </a:solidFill>
                <a:latin typeface="Proxima Nova"/>
              </a:rPr>
              <a:t> pour </a:t>
            </a:r>
            <a:r>
              <a:rPr sz="1300" b="0" i="0" err="1">
                <a:solidFill>
                  <a:srgbClr val="616161"/>
                </a:solidFill>
                <a:latin typeface="Proxima Nova"/>
              </a:rPr>
              <a:t>analyser</a:t>
            </a:r>
            <a:r>
              <a:rPr sz="1300" b="0" i="0">
                <a:solidFill>
                  <a:srgbClr val="616161"/>
                </a:solidFill>
                <a:latin typeface="Proxima Nova"/>
              </a:rPr>
              <a:t> des radiographies, des IRM et des </a:t>
            </a:r>
            <a:r>
              <a:rPr sz="1300" b="0" i="0" err="1">
                <a:solidFill>
                  <a:srgbClr val="616161"/>
                </a:solidFill>
                <a:latin typeface="Proxima Nova"/>
              </a:rPr>
              <a:t>tomodensitogrammes</a:t>
            </a:r>
            <a:r>
              <a:rPr sz="1300" b="0" i="0">
                <a:solidFill>
                  <a:srgbClr val="616161"/>
                </a:solidFill>
                <a:latin typeface="Proxima Nova"/>
              </a:rPr>
              <a:t> </a:t>
            </a:r>
            <a:r>
              <a:rPr sz="1300" b="0" i="0" err="1">
                <a:solidFill>
                  <a:srgbClr val="616161"/>
                </a:solidFill>
                <a:latin typeface="Proxima Nova"/>
              </a:rPr>
              <a:t>afin</a:t>
            </a:r>
            <a:r>
              <a:rPr sz="1300" b="0" i="0">
                <a:solidFill>
                  <a:srgbClr val="616161"/>
                </a:solidFill>
                <a:latin typeface="Proxima Nova"/>
              </a:rPr>
              <a:t> de </a:t>
            </a:r>
            <a:r>
              <a:rPr sz="1300" b="0" i="0" err="1">
                <a:solidFill>
                  <a:srgbClr val="616161"/>
                </a:solidFill>
                <a:latin typeface="Proxima Nova"/>
              </a:rPr>
              <a:t>détecter</a:t>
            </a:r>
            <a:r>
              <a:rPr sz="1300" b="0" i="0">
                <a:solidFill>
                  <a:srgbClr val="616161"/>
                </a:solidFill>
                <a:latin typeface="Proxima Nova"/>
              </a:rPr>
              <a:t> des anomalies </a:t>
            </a:r>
            <a:r>
              <a:rPr sz="1300" b="0" i="0" err="1">
                <a:solidFill>
                  <a:srgbClr val="616161"/>
                </a:solidFill>
                <a:latin typeface="Proxima Nova"/>
              </a:rPr>
              <a:t>telles</a:t>
            </a:r>
            <a:r>
              <a:rPr sz="1300" b="0" i="0">
                <a:solidFill>
                  <a:srgbClr val="616161"/>
                </a:solidFill>
                <a:latin typeface="Proxima Nova"/>
              </a:rPr>
              <a:t> que des </a:t>
            </a:r>
            <a:r>
              <a:rPr sz="1300" b="0" i="0" err="1">
                <a:solidFill>
                  <a:srgbClr val="616161"/>
                </a:solidFill>
                <a:latin typeface="Proxima Nova"/>
              </a:rPr>
              <a:t>tumeurs</a:t>
            </a:r>
            <a:r>
              <a:rPr sz="1300" b="0" i="0">
                <a:solidFill>
                  <a:srgbClr val="616161"/>
                </a:solidFill>
                <a:latin typeface="Proxima Nova"/>
              </a:rPr>
              <a:t> </a:t>
            </a:r>
            <a:r>
              <a:rPr sz="1300" b="0" i="0" err="1">
                <a:solidFill>
                  <a:srgbClr val="616161"/>
                </a:solidFill>
                <a:latin typeface="Proxima Nova"/>
              </a:rPr>
              <a:t>ou</a:t>
            </a:r>
            <a:r>
              <a:rPr sz="1300" b="0" i="0">
                <a:solidFill>
                  <a:srgbClr val="616161"/>
                </a:solidFill>
                <a:latin typeface="Proxima Nova"/>
              </a:rPr>
              <a:t> des fractures.</a:t>
            </a:r>
          </a:p>
          <a:p>
            <a:pPr marL="228600" lvl="1" indent="-91440" algn="just">
              <a:spcBef>
                <a:spcPts val="1200"/>
              </a:spcBef>
              <a:spcAft>
                <a:spcPts val="0"/>
              </a:spcAft>
              <a:buSzPct val="100000"/>
              <a:buFont typeface="Arial"/>
              <a:buChar char="•"/>
            </a:pPr>
            <a:r>
              <a:rPr sz="1300" b="1" i="0" err="1">
                <a:solidFill>
                  <a:srgbClr val="616161"/>
                </a:solidFill>
                <a:latin typeface="Proxima Nova"/>
              </a:rPr>
              <a:t>Personnalisation</a:t>
            </a:r>
            <a:r>
              <a:rPr sz="1300" b="1" i="0">
                <a:solidFill>
                  <a:srgbClr val="616161"/>
                </a:solidFill>
                <a:latin typeface="Proxima Nova"/>
              </a:rPr>
              <a:t> des </a:t>
            </a:r>
            <a:r>
              <a:rPr sz="1300" b="1" i="0" err="1">
                <a:solidFill>
                  <a:srgbClr val="616161"/>
                </a:solidFill>
                <a:latin typeface="Proxima Nova"/>
              </a:rPr>
              <a:t>traitements</a:t>
            </a:r>
            <a:r>
              <a:rPr sz="1300" b="1" i="0">
                <a:solidFill>
                  <a:srgbClr val="616161"/>
                </a:solidFill>
                <a:latin typeface="Proxima Nova"/>
              </a:rPr>
              <a:t>:</a:t>
            </a:r>
            <a:r>
              <a:rPr sz="1300" b="0" i="0">
                <a:solidFill>
                  <a:srgbClr val="616161"/>
                </a:solidFill>
                <a:latin typeface="Proxima Nova"/>
              </a:rPr>
              <a:t> Les </a:t>
            </a:r>
            <a:r>
              <a:rPr sz="1300" b="0" i="0" err="1">
                <a:solidFill>
                  <a:srgbClr val="616161"/>
                </a:solidFill>
                <a:latin typeface="Proxima Nova"/>
              </a:rPr>
              <a:t>algorithmes</a:t>
            </a:r>
            <a:r>
              <a:rPr sz="1300" b="0" i="0">
                <a:solidFill>
                  <a:srgbClr val="616161"/>
                </a:solidFill>
                <a:latin typeface="Proxima Nova"/>
              </a:rPr>
              <a:t> </a:t>
            </a:r>
            <a:r>
              <a:rPr sz="1300" b="0" i="0" err="1">
                <a:solidFill>
                  <a:srgbClr val="616161"/>
                </a:solidFill>
                <a:latin typeface="Proxima Nova"/>
              </a:rPr>
              <a:t>d'IA</a:t>
            </a:r>
            <a:r>
              <a:rPr sz="1300" b="0" i="0">
                <a:solidFill>
                  <a:srgbClr val="616161"/>
                </a:solidFill>
                <a:latin typeface="Proxima Nova"/>
              </a:rPr>
              <a:t> </a:t>
            </a:r>
            <a:r>
              <a:rPr sz="1300" b="0" i="0" err="1">
                <a:solidFill>
                  <a:srgbClr val="616161"/>
                </a:solidFill>
                <a:latin typeface="Proxima Nova"/>
              </a:rPr>
              <a:t>peuvent</a:t>
            </a:r>
            <a:r>
              <a:rPr sz="1300" b="0" i="0">
                <a:solidFill>
                  <a:srgbClr val="616161"/>
                </a:solidFill>
                <a:latin typeface="Proxima Nova"/>
              </a:rPr>
              <a:t> </a:t>
            </a:r>
            <a:r>
              <a:rPr sz="1300" b="0" i="0" err="1">
                <a:solidFill>
                  <a:srgbClr val="616161"/>
                </a:solidFill>
                <a:latin typeface="Proxima Nova"/>
              </a:rPr>
              <a:t>prédire</a:t>
            </a:r>
            <a:r>
              <a:rPr sz="1300" b="0" i="0">
                <a:solidFill>
                  <a:srgbClr val="616161"/>
                </a:solidFill>
                <a:latin typeface="Proxima Nova"/>
              </a:rPr>
              <a:t> </a:t>
            </a:r>
            <a:r>
              <a:rPr sz="1300" b="0" i="0" err="1">
                <a:solidFill>
                  <a:srgbClr val="616161"/>
                </a:solidFill>
                <a:latin typeface="Proxima Nova"/>
              </a:rPr>
              <a:t>l'évolution</a:t>
            </a:r>
            <a:r>
              <a:rPr sz="1300" b="0" i="0">
                <a:solidFill>
                  <a:srgbClr val="616161"/>
                </a:solidFill>
                <a:latin typeface="Proxima Nova"/>
              </a:rPr>
              <a:t> des maladies et proposer des plans de </a:t>
            </a:r>
            <a:r>
              <a:rPr sz="1300" b="0" i="0" err="1">
                <a:solidFill>
                  <a:srgbClr val="616161"/>
                </a:solidFill>
                <a:latin typeface="Proxima Nova"/>
              </a:rPr>
              <a:t>traitement</a:t>
            </a:r>
            <a:r>
              <a:rPr sz="1300" b="0" i="0">
                <a:solidFill>
                  <a:srgbClr val="616161"/>
                </a:solidFill>
                <a:latin typeface="Proxima Nova"/>
              </a:rPr>
              <a:t> </a:t>
            </a:r>
            <a:r>
              <a:rPr sz="1300" b="0" i="0" err="1">
                <a:solidFill>
                  <a:srgbClr val="616161"/>
                </a:solidFill>
                <a:latin typeface="Proxima Nova"/>
              </a:rPr>
              <a:t>adaptés</a:t>
            </a:r>
            <a:r>
              <a:rPr sz="1300" b="0" i="0">
                <a:solidFill>
                  <a:srgbClr val="616161"/>
                </a:solidFill>
                <a:latin typeface="Proxima Nova"/>
              </a:rPr>
              <a:t> aux </a:t>
            </a:r>
            <a:r>
              <a:rPr sz="1300" b="0" i="0" err="1">
                <a:solidFill>
                  <a:srgbClr val="616161"/>
                </a:solidFill>
                <a:latin typeface="Proxima Nova"/>
              </a:rPr>
              <a:t>besoins</a:t>
            </a:r>
            <a:r>
              <a:rPr sz="1300" b="0" i="0">
                <a:solidFill>
                  <a:srgbClr val="616161"/>
                </a:solidFill>
                <a:latin typeface="Proxima Nova"/>
              </a:rPr>
              <a:t> </a:t>
            </a:r>
            <a:r>
              <a:rPr sz="1300" b="0" i="0" err="1">
                <a:solidFill>
                  <a:srgbClr val="616161"/>
                </a:solidFill>
                <a:latin typeface="Proxima Nova"/>
              </a:rPr>
              <a:t>spécifiques</a:t>
            </a:r>
            <a:r>
              <a:rPr sz="1300" b="0" i="0">
                <a:solidFill>
                  <a:srgbClr val="616161"/>
                </a:solidFill>
                <a:latin typeface="Proxima Nova"/>
              </a:rPr>
              <a:t> de </a:t>
            </a:r>
            <a:r>
              <a:rPr sz="1300" b="0" i="0" err="1">
                <a:solidFill>
                  <a:srgbClr val="616161"/>
                </a:solidFill>
                <a:latin typeface="Proxima Nova"/>
              </a:rPr>
              <a:t>chaque</a:t>
            </a:r>
            <a:r>
              <a:rPr sz="1300" b="0" i="0">
                <a:solidFill>
                  <a:srgbClr val="616161"/>
                </a:solidFill>
                <a:latin typeface="Proxima Nova"/>
              </a:rPr>
              <a:t> patient.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s8y64_0a.png"/>
          <p:cNvPicPr>
            <a:picLocks noChangeAspect="1"/>
          </p:cNvPicPr>
          <p:nvPr/>
        </p:nvPicPr>
        <p:blipFill>
          <a:blip r:embed="rId2"/>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90" y="542022"/>
            <a:ext cx="8520600" cy="572700"/>
          </a:xfrm>
        </p:spPr>
        <p:txBody>
          <a:bodyPr>
            <a:normAutofit/>
          </a:bodyPr>
          <a:lstStyle/>
          <a:p>
            <a:r>
              <a:rPr lang="sr-Latn-RS"/>
              <a:t>Les </a:t>
            </a:r>
            <a:r>
              <a:t>Applications Pratiques de </a:t>
            </a:r>
            <a:r>
              <a:rPr err="1"/>
              <a:t>l'IA</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249334"/>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Détection</a:t>
            </a:r>
            <a:r>
              <a:rPr sz="1300" b="1" i="0">
                <a:solidFill>
                  <a:srgbClr val="616161"/>
                </a:solidFill>
                <a:latin typeface="Proxima Nova"/>
              </a:rPr>
              <a:t> de </a:t>
            </a:r>
            <a:r>
              <a:rPr sz="1300" b="1" i="0" err="1">
                <a:solidFill>
                  <a:srgbClr val="616161"/>
                </a:solidFill>
                <a:latin typeface="Proxima Nova"/>
              </a:rPr>
              <a:t>fraudes</a:t>
            </a:r>
            <a:r>
              <a:rPr sz="1300" b="1" i="0">
                <a:solidFill>
                  <a:srgbClr val="616161"/>
                </a:solidFill>
                <a:latin typeface="Proxima Nova"/>
              </a:rPr>
              <a:t>:</a:t>
            </a:r>
            <a:r>
              <a:rPr sz="1300" b="0" i="0">
                <a:solidFill>
                  <a:srgbClr val="616161"/>
                </a:solidFill>
                <a:latin typeface="Proxima Nova"/>
              </a:rPr>
              <a:t> Les </a:t>
            </a:r>
            <a:r>
              <a:rPr sz="1300" b="0" i="0" err="1">
                <a:solidFill>
                  <a:srgbClr val="616161"/>
                </a:solidFill>
                <a:latin typeface="Proxima Nova"/>
              </a:rPr>
              <a:t>systèmes</a:t>
            </a:r>
            <a:r>
              <a:rPr sz="1300" b="0" i="0">
                <a:solidFill>
                  <a:srgbClr val="616161"/>
                </a:solidFill>
                <a:latin typeface="Proxima Nova"/>
              </a:rPr>
              <a:t> </a:t>
            </a:r>
            <a:r>
              <a:rPr sz="1300" b="0" i="0" err="1">
                <a:solidFill>
                  <a:srgbClr val="616161"/>
                </a:solidFill>
                <a:latin typeface="Proxima Nova"/>
              </a:rPr>
              <a:t>d'IA</a:t>
            </a:r>
            <a:r>
              <a:rPr sz="1300" b="0" i="0">
                <a:solidFill>
                  <a:srgbClr val="616161"/>
                </a:solidFill>
                <a:latin typeface="Proxima Nova"/>
              </a:rPr>
              <a:t> </a:t>
            </a:r>
            <a:r>
              <a:rPr sz="1300" b="0" i="0" err="1">
                <a:solidFill>
                  <a:srgbClr val="616161"/>
                </a:solidFill>
                <a:latin typeface="Proxima Nova"/>
              </a:rPr>
              <a:t>analysent</a:t>
            </a:r>
            <a:r>
              <a:rPr sz="1300" b="0" i="0">
                <a:solidFill>
                  <a:srgbClr val="616161"/>
                </a:solidFill>
                <a:latin typeface="Proxima Nova"/>
              </a:rPr>
              <a:t> des millions de transactions </a:t>
            </a:r>
            <a:r>
              <a:rPr sz="1300" b="0" i="0" err="1">
                <a:solidFill>
                  <a:srgbClr val="616161"/>
                </a:solidFill>
                <a:latin typeface="Proxima Nova"/>
              </a:rPr>
              <a:t>en</a:t>
            </a:r>
            <a:r>
              <a:rPr sz="1300" b="0" i="0">
                <a:solidFill>
                  <a:srgbClr val="616161"/>
                </a:solidFill>
                <a:latin typeface="Proxima Nova"/>
              </a:rPr>
              <a:t> temps </a:t>
            </a:r>
            <a:r>
              <a:rPr sz="1300" b="0" i="0" err="1">
                <a:solidFill>
                  <a:srgbClr val="616161"/>
                </a:solidFill>
                <a:latin typeface="Proxima Nova"/>
              </a:rPr>
              <a:t>réel</a:t>
            </a:r>
            <a:r>
              <a:rPr sz="1300" b="0" i="0">
                <a:solidFill>
                  <a:srgbClr val="616161"/>
                </a:solidFill>
                <a:latin typeface="Proxima Nova"/>
              </a:rPr>
              <a:t> pour identifier des </a:t>
            </a:r>
            <a:r>
              <a:rPr sz="1300" b="0" i="0" err="1">
                <a:solidFill>
                  <a:srgbClr val="616161"/>
                </a:solidFill>
                <a:latin typeface="Proxima Nova"/>
              </a:rPr>
              <a:t>modèles</a:t>
            </a:r>
            <a:r>
              <a:rPr sz="1300" b="0" i="0">
                <a:solidFill>
                  <a:srgbClr val="616161"/>
                </a:solidFill>
                <a:latin typeface="Proxima Nova"/>
              </a:rPr>
              <a:t> de </a:t>
            </a:r>
            <a:r>
              <a:rPr sz="1300" b="0" i="0" err="1">
                <a:solidFill>
                  <a:srgbClr val="616161"/>
                </a:solidFill>
                <a:latin typeface="Proxima Nova"/>
              </a:rPr>
              <a:t>comportement</a:t>
            </a:r>
            <a:r>
              <a:rPr sz="1300" b="0" i="0">
                <a:solidFill>
                  <a:srgbClr val="616161"/>
                </a:solidFill>
                <a:latin typeface="Proxima Nova"/>
              </a:rPr>
              <a:t> suspect et </a:t>
            </a:r>
            <a:r>
              <a:rPr sz="1300" b="0" i="0" err="1">
                <a:solidFill>
                  <a:srgbClr val="616161"/>
                </a:solidFill>
                <a:latin typeface="Proxima Nova"/>
              </a:rPr>
              <a:t>prévenir</a:t>
            </a:r>
            <a:r>
              <a:rPr sz="1300" b="0" i="0">
                <a:solidFill>
                  <a:srgbClr val="616161"/>
                </a:solidFill>
                <a:latin typeface="Proxima Nova"/>
              </a:rPr>
              <a:t> les </a:t>
            </a:r>
            <a:r>
              <a:rPr sz="1300" b="0" i="0" err="1">
                <a:solidFill>
                  <a:srgbClr val="616161"/>
                </a:solidFill>
                <a:latin typeface="Proxima Nova"/>
              </a:rPr>
              <a:t>fraudes</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err="1">
                <a:solidFill>
                  <a:srgbClr val="616161"/>
                </a:solidFill>
                <a:latin typeface="Proxima Nova"/>
              </a:rPr>
              <a:t>Automatisation</a:t>
            </a:r>
            <a:r>
              <a:rPr sz="1300" b="1" i="0">
                <a:solidFill>
                  <a:srgbClr val="616161"/>
                </a:solidFill>
                <a:latin typeface="Proxima Nova"/>
              </a:rPr>
              <a:t> des transactions:</a:t>
            </a:r>
            <a:r>
              <a:rPr sz="1300" b="0" i="0">
                <a:solidFill>
                  <a:srgbClr val="616161"/>
                </a:solidFill>
                <a:latin typeface="Proxima Nova"/>
              </a:rPr>
              <a:t> Les </a:t>
            </a:r>
            <a:r>
              <a:rPr sz="1300" b="0" i="0" err="1">
                <a:solidFill>
                  <a:srgbClr val="616161"/>
                </a:solidFill>
                <a:latin typeface="Proxima Nova"/>
              </a:rPr>
              <a:t>algorithmes</a:t>
            </a:r>
            <a:r>
              <a:rPr sz="1300" b="0" i="0">
                <a:solidFill>
                  <a:srgbClr val="616161"/>
                </a:solidFill>
                <a:latin typeface="Proxima Nova"/>
              </a:rPr>
              <a:t> de trading </a:t>
            </a:r>
            <a:r>
              <a:rPr sz="1300" b="0" i="0" err="1">
                <a:solidFill>
                  <a:srgbClr val="616161"/>
                </a:solidFill>
                <a:latin typeface="Proxima Nova"/>
              </a:rPr>
              <a:t>automatique</a:t>
            </a:r>
            <a:r>
              <a:rPr sz="1300" b="0" i="0">
                <a:solidFill>
                  <a:srgbClr val="616161"/>
                </a:solidFill>
                <a:latin typeface="Proxima Nova"/>
              </a:rPr>
              <a:t> </a:t>
            </a:r>
            <a:r>
              <a:rPr sz="1300" b="0" i="0" err="1">
                <a:solidFill>
                  <a:srgbClr val="616161"/>
                </a:solidFill>
                <a:latin typeface="Proxima Nova"/>
              </a:rPr>
              <a:t>utilisent</a:t>
            </a:r>
            <a:r>
              <a:rPr sz="1300" b="0" i="0">
                <a:solidFill>
                  <a:srgbClr val="616161"/>
                </a:solidFill>
                <a:latin typeface="Proxima Nova"/>
              </a:rPr>
              <a:t> des données </a:t>
            </a:r>
            <a:r>
              <a:rPr sz="1300" b="0" i="0" err="1">
                <a:solidFill>
                  <a:srgbClr val="616161"/>
                </a:solidFill>
                <a:latin typeface="Proxima Nova"/>
              </a:rPr>
              <a:t>historiques</a:t>
            </a:r>
            <a:r>
              <a:rPr sz="1300" b="0" i="0">
                <a:solidFill>
                  <a:srgbClr val="616161"/>
                </a:solidFill>
                <a:latin typeface="Proxima Nova"/>
              </a:rPr>
              <a:t> et des tendances </a:t>
            </a:r>
            <a:r>
              <a:rPr sz="1300" b="0" i="0" err="1">
                <a:solidFill>
                  <a:srgbClr val="616161"/>
                </a:solidFill>
                <a:latin typeface="Proxima Nova"/>
              </a:rPr>
              <a:t>actuelles</a:t>
            </a:r>
            <a:r>
              <a:rPr sz="1300" b="0" i="0">
                <a:solidFill>
                  <a:srgbClr val="616161"/>
                </a:solidFill>
                <a:latin typeface="Proxima Nova"/>
              </a:rPr>
              <a:t> du </a:t>
            </a:r>
            <a:r>
              <a:rPr sz="1300" b="0" i="0" err="1">
                <a:solidFill>
                  <a:srgbClr val="616161"/>
                </a:solidFill>
                <a:latin typeface="Proxima Nova"/>
              </a:rPr>
              <a:t>marché</a:t>
            </a:r>
            <a:r>
              <a:rPr sz="1300" b="0" i="0">
                <a:solidFill>
                  <a:srgbClr val="616161"/>
                </a:solidFill>
                <a:latin typeface="Proxima Nova"/>
              </a:rPr>
              <a:t> pour </a:t>
            </a:r>
            <a:r>
              <a:rPr sz="1300" b="0" i="0" err="1">
                <a:solidFill>
                  <a:srgbClr val="616161"/>
                </a:solidFill>
                <a:latin typeface="Proxima Nova"/>
              </a:rPr>
              <a:t>exécuter</a:t>
            </a:r>
            <a:r>
              <a:rPr sz="1300" b="0" i="0">
                <a:solidFill>
                  <a:srgbClr val="616161"/>
                </a:solidFill>
                <a:latin typeface="Proxima Nova"/>
              </a:rPr>
              <a:t> des transactions </a:t>
            </a:r>
            <a:r>
              <a:rPr sz="1300" b="0" i="0" err="1">
                <a:solidFill>
                  <a:srgbClr val="616161"/>
                </a:solidFill>
                <a:latin typeface="Proxima Nova"/>
              </a:rPr>
              <a:t>rapidement</a:t>
            </a:r>
            <a:r>
              <a:rPr sz="1300" b="0" i="0">
                <a:solidFill>
                  <a:srgbClr val="616161"/>
                </a:solidFill>
                <a:latin typeface="Proxima Nova"/>
              </a:rPr>
              <a:t> et avec </a:t>
            </a:r>
            <a:r>
              <a:rPr sz="1300" b="0" i="0" err="1">
                <a:solidFill>
                  <a:srgbClr val="616161"/>
                </a:solidFill>
                <a:latin typeface="Proxima Nova"/>
              </a:rPr>
              <a:t>précision</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xo_sa8ka.png"/>
          <p:cNvPicPr>
            <a:picLocks noChangeAspect="1"/>
          </p:cNvPicPr>
          <p:nvPr/>
        </p:nvPicPr>
        <p:blipFill>
          <a:blip r:embed="rId2"/>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25" y="556537"/>
            <a:ext cx="8520600" cy="572700"/>
          </a:xfrm>
        </p:spPr>
        <p:txBody>
          <a:bodyPr>
            <a:normAutofit/>
          </a:bodyPr>
          <a:lstStyle/>
          <a:p>
            <a:r>
              <a:rPr lang="sr-Latn-RS"/>
              <a:t>Les </a:t>
            </a:r>
            <a:r>
              <a:t>Applications Pratiques de </a:t>
            </a:r>
            <a:r>
              <a:rPr err="1"/>
              <a:t>l'IA</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049279"/>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Adversaires</a:t>
            </a:r>
            <a:r>
              <a:rPr sz="1300" b="1" i="0">
                <a:solidFill>
                  <a:srgbClr val="616161"/>
                </a:solidFill>
                <a:latin typeface="Proxima Nova"/>
              </a:rPr>
              <a:t> </a:t>
            </a:r>
            <a:r>
              <a:rPr sz="1300" b="1" i="0" err="1">
                <a:solidFill>
                  <a:srgbClr val="616161"/>
                </a:solidFill>
                <a:latin typeface="Proxima Nova"/>
              </a:rPr>
              <a:t>virtuels</a:t>
            </a:r>
            <a:r>
              <a:rPr sz="1300" b="1" i="0">
                <a:solidFill>
                  <a:srgbClr val="616161"/>
                </a:solidFill>
                <a:latin typeface="Proxima Nova"/>
              </a:rPr>
              <a:t>:</a:t>
            </a:r>
            <a:r>
              <a:rPr sz="1300" b="0" i="0">
                <a:solidFill>
                  <a:srgbClr val="616161"/>
                </a:solidFill>
                <a:latin typeface="Proxima Nova"/>
              </a:rPr>
              <a:t> L'IA </a:t>
            </a:r>
            <a:r>
              <a:rPr sz="1300" b="0" i="0" err="1">
                <a:solidFill>
                  <a:srgbClr val="616161"/>
                </a:solidFill>
                <a:latin typeface="Proxima Nova"/>
              </a:rPr>
              <a:t>permet</a:t>
            </a:r>
            <a:r>
              <a:rPr sz="1300" b="0" i="0">
                <a:solidFill>
                  <a:srgbClr val="616161"/>
                </a:solidFill>
                <a:latin typeface="Proxima Nova"/>
              </a:rPr>
              <a:t> de </a:t>
            </a:r>
            <a:r>
              <a:rPr sz="1300" b="0" i="0" err="1">
                <a:solidFill>
                  <a:srgbClr val="616161"/>
                </a:solidFill>
                <a:latin typeface="Proxima Nova"/>
              </a:rPr>
              <a:t>créer</a:t>
            </a:r>
            <a:r>
              <a:rPr sz="1300" b="0" i="0">
                <a:solidFill>
                  <a:srgbClr val="616161"/>
                </a:solidFill>
                <a:latin typeface="Proxima Nova"/>
              </a:rPr>
              <a:t> des </a:t>
            </a:r>
            <a:r>
              <a:rPr sz="1300" b="0" i="0" err="1">
                <a:solidFill>
                  <a:srgbClr val="616161"/>
                </a:solidFill>
                <a:latin typeface="Proxima Nova"/>
              </a:rPr>
              <a:t>personnages</a:t>
            </a:r>
            <a:r>
              <a:rPr sz="1300" b="0" i="0">
                <a:solidFill>
                  <a:srgbClr val="616161"/>
                </a:solidFill>
                <a:latin typeface="Proxima Nova"/>
              </a:rPr>
              <a:t> non-</a:t>
            </a:r>
            <a:r>
              <a:rPr sz="1300" b="0" i="0" err="1">
                <a:solidFill>
                  <a:srgbClr val="616161"/>
                </a:solidFill>
                <a:latin typeface="Proxima Nova"/>
              </a:rPr>
              <a:t>joueurs</a:t>
            </a:r>
            <a:r>
              <a:rPr sz="1300" b="0" i="0">
                <a:solidFill>
                  <a:srgbClr val="616161"/>
                </a:solidFill>
                <a:latin typeface="Proxima Nova"/>
              </a:rPr>
              <a:t> (PNJ) qui </a:t>
            </a:r>
            <a:r>
              <a:rPr sz="1300" b="0" i="0" err="1">
                <a:solidFill>
                  <a:srgbClr val="616161"/>
                </a:solidFill>
                <a:latin typeface="Proxima Nova"/>
              </a:rPr>
              <a:t>réagissent</a:t>
            </a:r>
            <a:r>
              <a:rPr sz="1300" b="0" i="0">
                <a:solidFill>
                  <a:srgbClr val="616161"/>
                </a:solidFill>
                <a:latin typeface="Proxima Nova"/>
              </a:rPr>
              <a:t> de manière </a:t>
            </a:r>
            <a:r>
              <a:rPr sz="1300" b="0" i="0" err="1">
                <a:solidFill>
                  <a:srgbClr val="616161"/>
                </a:solidFill>
                <a:latin typeface="Proxima Nova"/>
              </a:rPr>
              <a:t>réaliste</a:t>
            </a:r>
            <a:r>
              <a:rPr sz="1300" b="0" i="0">
                <a:solidFill>
                  <a:srgbClr val="616161"/>
                </a:solidFill>
                <a:latin typeface="Proxima Nova"/>
              </a:rPr>
              <a:t> aux actions des </a:t>
            </a:r>
            <a:r>
              <a:rPr sz="1300" b="0" i="0" err="1">
                <a:solidFill>
                  <a:srgbClr val="616161"/>
                </a:solidFill>
                <a:latin typeface="Proxima Nova"/>
              </a:rPr>
              <a:t>joueurs</a:t>
            </a:r>
            <a:r>
              <a:rPr sz="1300" b="0" i="0">
                <a:solidFill>
                  <a:srgbClr val="616161"/>
                </a:solidFill>
                <a:latin typeface="Proxima Nova"/>
              </a:rPr>
              <a:t>, </a:t>
            </a:r>
            <a:r>
              <a:rPr sz="1300" b="0" i="0" err="1">
                <a:solidFill>
                  <a:srgbClr val="616161"/>
                </a:solidFill>
                <a:latin typeface="Proxima Nova"/>
              </a:rPr>
              <a:t>rendant</a:t>
            </a:r>
            <a:r>
              <a:rPr sz="1300" b="0" i="0">
                <a:solidFill>
                  <a:srgbClr val="616161"/>
                </a:solidFill>
                <a:latin typeface="Proxima Nova"/>
              </a:rPr>
              <a:t> les jeux plus </a:t>
            </a:r>
            <a:r>
              <a:rPr sz="1300" b="0" i="0" err="1">
                <a:solidFill>
                  <a:srgbClr val="616161"/>
                </a:solidFill>
                <a:latin typeface="Proxima Nova"/>
              </a:rPr>
              <a:t>immersifs</a:t>
            </a:r>
            <a:r>
              <a:rPr sz="1300" b="0" i="0">
                <a:solidFill>
                  <a:srgbClr val="616161"/>
                </a:solidFill>
                <a:latin typeface="Proxima Nova"/>
              </a:rPr>
              <a:t> et </a:t>
            </a:r>
            <a:r>
              <a:rPr sz="1300" b="0" i="0" err="1">
                <a:solidFill>
                  <a:srgbClr val="616161"/>
                </a:solidFill>
                <a:latin typeface="Proxima Nova"/>
              </a:rPr>
              <a:t>engageants</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err="1">
                <a:solidFill>
                  <a:srgbClr val="616161"/>
                </a:solidFill>
                <a:latin typeface="Proxima Nova"/>
              </a:rPr>
              <a:t>Génération</a:t>
            </a:r>
            <a:r>
              <a:rPr sz="1300" b="1" i="0">
                <a:solidFill>
                  <a:srgbClr val="616161"/>
                </a:solidFill>
                <a:latin typeface="Proxima Nova"/>
              </a:rPr>
              <a:t> </a:t>
            </a:r>
            <a:r>
              <a:rPr sz="1300" b="1" i="0" err="1">
                <a:solidFill>
                  <a:srgbClr val="616161"/>
                </a:solidFill>
                <a:latin typeface="Proxima Nova"/>
              </a:rPr>
              <a:t>procédurale</a:t>
            </a:r>
            <a:r>
              <a:rPr sz="1300" b="1" i="0">
                <a:solidFill>
                  <a:srgbClr val="616161"/>
                </a:solidFill>
                <a:latin typeface="Proxima Nova"/>
              </a:rPr>
              <a:t>:</a:t>
            </a:r>
            <a:r>
              <a:rPr sz="1300" b="0" i="0">
                <a:solidFill>
                  <a:srgbClr val="616161"/>
                </a:solidFill>
                <a:latin typeface="Proxima Nova"/>
              </a:rPr>
              <a:t> Les </a:t>
            </a:r>
            <a:r>
              <a:rPr sz="1300" b="0" i="0" err="1">
                <a:solidFill>
                  <a:srgbClr val="616161"/>
                </a:solidFill>
                <a:latin typeface="Proxima Nova"/>
              </a:rPr>
              <a:t>algorithmes</a:t>
            </a:r>
            <a:r>
              <a:rPr sz="1300" b="0" i="0">
                <a:solidFill>
                  <a:srgbClr val="616161"/>
                </a:solidFill>
                <a:latin typeface="Proxima Nova"/>
              </a:rPr>
              <a:t> </a:t>
            </a:r>
            <a:r>
              <a:rPr sz="1300" b="0" i="0" err="1">
                <a:solidFill>
                  <a:srgbClr val="616161"/>
                </a:solidFill>
                <a:latin typeface="Proxima Nova"/>
              </a:rPr>
              <a:t>d'IA</a:t>
            </a:r>
            <a:r>
              <a:rPr sz="1300" b="0" i="0">
                <a:solidFill>
                  <a:srgbClr val="616161"/>
                </a:solidFill>
                <a:latin typeface="Proxima Nova"/>
              </a:rPr>
              <a:t> </a:t>
            </a:r>
            <a:r>
              <a:rPr sz="1300" b="0" i="0" err="1">
                <a:solidFill>
                  <a:srgbClr val="616161"/>
                </a:solidFill>
                <a:latin typeface="Proxima Nova"/>
              </a:rPr>
              <a:t>sont</a:t>
            </a:r>
            <a:r>
              <a:rPr sz="1300" b="0" i="0">
                <a:solidFill>
                  <a:srgbClr val="616161"/>
                </a:solidFill>
                <a:latin typeface="Proxima Nova"/>
              </a:rPr>
              <a:t> </a:t>
            </a:r>
            <a:r>
              <a:rPr sz="1300" b="0" i="0" err="1">
                <a:solidFill>
                  <a:srgbClr val="616161"/>
                </a:solidFill>
                <a:latin typeface="Proxima Nova"/>
              </a:rPr>
              <a:t>utilisés</a:t>
            </a:r>
            <a:r>
              <a:rPr sz="1300" b="0" i="0">
                <a:solidFill>
                  <a:srgbClr val="616161"/>
                </a:solidFill>
                <a:latin typeface="Proxima Nova"/>
              </a:rPr>
              <a:t> pour </a:t>
            </a:r>
            <a:r>
              <a:rPr sz="1300" b="0" i="0" err="1">
                <a:solidFill>
                  <a:srgbClr val="616161"/>
                </a:solidFill>
                <a:latin typeface="Proxima Nova"/>
              </a:rPr>
              <a:t>générer</a:t>
            </a:r>
            <a:r>
              <a:rPr sz="1300" b="0" i="0">
                <a:solidFill>
                  <a:srgbClr val="616161"/>
                </a:solidFill>
                <a:latin typeface="Proxima Nova"/>
              </a:rPr>
              <a:t> des </a:t>
            </a:r>
            <a:r>
              <a:rPr sz="1300" b="0" i="0" err="1">
                <a:solidFill>
                  <a:srgbClr val="616161"/>
                </a:solidFill>
                <a:latin typeface="Proxima Nova"/>
              </a:rPr>
              <a:t>niveaux</a:t>
            </a:r>
            <a:r>
              <a:rPr sz="1300" b="0" i="0">
                <a:solidFill>
                  <a:srgbClr val="616161"/>
                </a:solidFill>
                <a:latin typeface="Proxima Nova"/>
              </a:rPr>
              <a:t> de jeu </a:t>
            </a:r>
            <a:r>
              <a:rPr sz="1300" b="0" i="0" err="1">
                <a:solidFill>
                  <a:srgbClr val="616161"/>
                </a:solidFill>
                <a:latin typeface="Proxima Nova"/>
              </a:rPr>
              <a:t>procéduraux</a:t>
            </a:r>
            <a:r>
              <a:rPr sz="1300" b="0" i="0">
                <a:solidFill>
                  <a:srgbClr val="616161"/>
                </a:solidFill>
                <a:latin typeface="Proxima Nova"/>
              </a:rPr>
              <a:t> et adapter la </a:t>
            </a:r>
            <a:r>
              <a:rPr sz="1300" b="0" i="0" err="1">
                <a:solidFill>
                  <a:srgbClr val="616161"/>
                </a:solidFill>
                <a:latin typeface="Proxima Nova"/>
              </a:rPr>
              <a:t>difficulté</a:t>
            </a:r>
            <a:r>
              <a:rPr sz="1300" b="0" i="0">
                <a:solidFill>
                  <a:srgbClr val="616161"/>
                </a:solidFill>
                <a:latin typeface="Proxima Nova"/>
              </a:rPr>
              <a:t> du jeu </a:t>
            </a:r>
            <a:r>
              <a:rPr sz="1300" b="0" i="0" err="1">
                <a:solidFill>
                  <a:srgbClr val="616161"/>
                </a:solidFill>
                <a:latin typeface="Proxima Nova"/>
              </a:rPr>
              <a:t>en</a:t>
            </a:r>
            <a:r>
              <a:rPr sz="1300" b="0" i="0">
                <a:solidFill>
                  <a:srgbClr val="616161"/>
                </a:solidFill>
                <a:latin typeface="Proxima Nova"/>
              </a:rPr>
              <a:t> </a:t>
            </a:r>
            <a:r>
              <a:rPr sz="1300" b="0" i="0" err="1">
                <a:solidFill>
                  <a:srgbClr val="616161"/>
                </a:solidFill>
                <a:latin typeface="Proxima Nova"/>
              </a:rPr>
              <a:t>fonction</a:t>
            </a:r>
            <a:r>
              <a:rPr sz="1300" b="0" i="0">
                <a:solidFill>
                  <a:srgbClr val="616161"/>
                </a:solidFill>
                <a:latin typeface="Proxima Nova"/>
              </a:rPr>
              <a:t> des </a:t>
            </a:r>
            <a:r>
              <a:rPr sz="1300" b="0" i="0" err="1">
                <a:solidFill>
                  <a:srgbClr val="616161"/>
                </a:solidFill>
                <a:latin typeface="Proxima Nova"/>
              </a:rPr>
              <a:t>compétences</a:t>
            </a:r>
            <a:r>
              <a:rPr sz="1300" b="0" i="0">
                <a:solidFill>
                  <a:srgbClr val="616161"/>
                </a:solidFill>
                <a:latin typeface="Proxima Nova"/>
              </a:rPr>
              <a:t> des </a:t>
            </a:r>
            <a:r>
              <a:rPr sz="1300" b="0" i="0" err="1">
                <a:solidFill>
                  <a:srgbClr val="616161"/>
                </a:solidFill>
                <a:latin typeface="Proxima Nova"/>
              </a:rPr>
              <a:t>joueurs</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100" name="Picture 4" descr="How AI is Used in Game Development: Are We Playing With Fire? | Chaos Theory">
            <a:extLst>
              <a:ext uri="{FF2B5EF4-FFF2-40B4-BE49-F238E27FC236}">
                <a16:creationId xmlns:a16="http://schemas.microsoft.com/office/drawing/2014/main" id="{9A5A8AA2-331A-0F97-75AF-96F7DAF95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584870"/>
            <a:ext cx="4190999" cy="2359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00" y="543344"/>
            <a:ext cx="8520600" cy="572700"/>
          </a:xfrm>
        </p:spPr>
        <p:txBody>
          <a:bodyPr>
            <a:normAutofit/>
          </a:bodyPr>
          <a:lstStyle/>
          <a:p>
            <a:r>
              <a:rPr lang="sr-Latn-RS"/>
              <a:t>Les </a:t>
            </a:r>
            <a:r>
              <a:t>Variantes </a:t>
            </a:r>
            <a:r>
              <a:rPr err="1"/>
              <a:t>Modernes</a:t>
            </a:r>
            <a:r>
              <a:t> de </a:t>
            </a:r>
            <a:r>
              <a:rPr err="1"/>
              <a:t>l’IA</a:t>
            </a:r>
            <a:r>
              <a:rPr lang="en-US"/>
              <a:t> – </a:t>
            </a:r>
            <a:r>
              <a:rPr lang="sr-Latn-RS"/>
              <a:t>L’</a:t>
            </a:r>
            <a:r>
              <a:rPr lang="en-US"/>
              <a:t>Apprentissage </a:t>
            </a:r>
            <a:r>
              <a:rPr lang="en-US" err="1"/>
              <a:t>Automatique</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663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663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249334"/>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err="1">
                <a:solidFill>
                  <a:srgbClr val="616161"/>
                </a:solidFill>
                <a:latin typeface="Proxima Nova"/>
              </a:rPr>
              <a:t>Définition</a:t>
            </a:r>
            <a:r>
              <a:rPr sz="1300" b="1" i="0">
                <a:solidFill>
                  <a:srgbClr val="616161"/>
                </a:solidFill>
                <a:latin typeface="Proxima Nova"/>
              </a:rPr>
              <a:t>:</a:t>
            </a:r>
            <a:r>
              <a:rPr sz="1300" b="0" i="0">
                <a:solidFill>
                  <a:srgbClr val="616161"/>
                </a:solidFill>
                <a:latin typeface="Proxima Nova"/>
              </a:rPr>
              <a:t> Sous-discipline de </a:t>
            </a:r>
            <a:r>
              <a:rPr sz="1300" b="0" i="0" err="1">
                <a:solidFill>
                  <a:srgbClr val="616161"/>
                </a:solidFill>
                <a:latin typeface="Proxima Nova"/>
              </a:rPr>
              <a:t>l'IA</a:t>
            </a:r>
            <a:r>
              <a:rPr sz="1300" b="0" i="0">
                <a:solidFill>
                  <a:srgbClr val="616161"/>
                </a:solidFill>
                <a:latin typeface="Proxima Nova"/>
              </a:rPr>
              <a:t> qui </a:t>
            </a:r>
            <a:r>
              <a:rPr sz="1300" b="0" i="0" err="1">
                <a:solidFill>
                  <a:srgbClr val="616161"/>
                </a:solidFill>
                <a:latin typeface="Proxima Nova"/>
              </a:rPr>
              <a:t>permet</a:t>
            </a:r>
            <a:r>
              <a:rPr sz="1300" b="0" i="0">
                <a:solidFill>
                  <a:srgbClr val="616161"/>
                </a:solidFill>
                <a:latin typeface="Proxima Nova"/>
              </a:rPr>
              <a:t> aux </a:t>
            </a:r>
            <a:r>
              <a:rPr sz="1300" b="0" i="0" err="1">
                <a:solidFill>
                  <a:srgbClr val="616161"/>
                </a:solidFill>
                <a:latin typeface="Proxima Nova"/>
              </a:rPr>
              <a:t>systèmes</a:t>
            </a:r>
            <a:r>
              <a:rPr sz="1300" b="0" i="0">
                <a:solidFill>
                  <a:srgbClr val="616161"/>
                </a:solidFill>
                <a:latin typeface="Proxima Nova"/>
              </a:rPr>
              <a:t> </a:t>
            </a:r>
            <a:r>
              <a:rPr sz="1300" b="0" i="0" err="1">
                <a:solidFill>
                  <a:srgbClr val="616161"/>
                </a:solidFill>
                <a:latin typeface="Proxima Nova"/>
              </a:rPr>
              <a:t>d'apprendre</a:t>
            </a:r>
            <a:r>
              <a:rPr sz="1300" b="0" i="0">
                <a:solidFill>
                  <a:srgbClr val="616161"/>
                </a:solidFill>
                <a:latin typeface="Proxima Nova"/>
              </a:rPr>
              <a:t> à </a:t>
            </a:r>
            <a:r>
              <a:rPr sz="1300" b="0" i="0" err="1">
                <a:solidFill>
                  <a:srgbClr val="616161"/>
                </a:solidFill>
                <a:latin typeface="Proxima Nova"/>
              </a:rPr>
              <a:t>partir</a:t>
            </a:r>
            <a:r>
              <a:rPr sz="1300" b="0" i="0">
                <a:solidFill>
                  <a:srgbClr val="616161"/>
                </a:solidFill>
                <a:latin typeface="Proxima Nova"/>
              </a:rPr>
              <a:t> de données et </a:t>
            </a:r>
            <a:r>
              <a:rPr sz="1300" b="0" i="0" err="1">
                <a:solidFill>
                  <a:srgbClr val="616161"/>
                </a:solidFill>
                <a:latin typeface="Proxima Nova"/>
              </a:rPr>
              <a:t>d'améliorer</a:t>
            </a:r>
            <a:r>
              <a:rPr sz="1300" b="0" i="0">
                <a:solidFill>
                  <a:srgbClr val="616161"/>
                </a:solidFill>
                <a:latin typeface="Proxima Nova"/>
              </a:rPr>
              <a:t> </a:t>
            </a:r>
            <a:r>
              <a:rPr sz="1300" b="0" i="0" err="1">
                <a:solidFill>
                  <a:srgbClr val="616161"/>
                </a:solidFill>
                <a:latin typeface="Proxima Nova"/>
              </a:rPr>
              <a:t>leurs</a:t>
            </a:r>
            <a:r>
              <a:rPr sz="1300" b="0" i="0">
                <a:solidFill>
                  <a:srgbClr val="616161"/>
                </a:solidFill>
                <a:latin typeface="Proxima Nova"/>
              </a:rPr>
              <a:t> performances au fil du temps sans </a:t>
            </a:r>
            <a:r>
              <a:rPr sz="1300" b="0" i="0" err="1">
                <a:solidFill>
                  <a:srgbClr val="616161"/>
                </a:solidFill>
                <a:latin typeface="Proxima Nova"/>
              </a:rPr>
              <a:t>être</a:t>
            </a:r>
            <a:r>
              <a:rPr sz="1300" b="0" i="0">
                <a:solidFill>
                  <a:srgbClr val="616161"/>
                </a:solidFill>
                <a:latin typeface="Proxima Nova"/>
              </a:rPr>
              <a:t> </a:t>
            </a:r>
            <a:r>
              <a:rPr sz="1300" b="0" i="0" err="1">
                <a:solidFill>
                  <a:srgbClr val="616161"/>
                </a:solidFill>
                <a:latin typeface="Proxima Nova"/>
              </a:rPr>
              <a:t>explicitement</a:t>
            </a:r>
            <a:r>
              <a:rPr sz="1300" b="0" i="0">
                <a:solidFill>
                  <a:srgbClr val="616161"/>
                </a:solidFill>
                <a:latin typeface="Proxima Nova"/>
              </a:rPr>
              <a:t> </a:t>
            </a:r>
            <a:r>
              <a:rPr sz="1300" b="0" i="0" err="1">
                <a:solidFill>
                  <a:srgbClr val="616161"/>
                </a:solidFill>
                <a:latin typeface="Proxima Nova"/>
              </a:rPr>
              <a:t>programmés</a:t>
            </a:r>
            <a:r>
              <a:rPr sz="1300" b="0" i="0">
                <a:solidFill>
                  <a:srgbClr val="616161"/>
                </a:solidFill>
                <a:latin typeface="Proxima Nova"/>
              </a:rPr>
              <a:t>.</a:t>
            </a:r>
          </a:p>
          <a:p>
            <a:pPr marL="228600" lvl="1" indent="-91440" algn="just">
              <a:spcBef>
                <a:spcPts val="1200"/>
              </a:spcBef>
              <a:spcAft>
                <a:spcPts val="0"/>
              </a:spcAft>
              <a:buSzPct val="100000"/>
              <a:buFont typeface="Arial"/>
              <a:buChar char="•"/>
            </a:pPr>
            <a:r>
              <a:rPr sz="1300" b="1" i="0">
                <a:solidFill>
                  <a:srgbClr val="616161"/>
                </a:solidFill>
                <a:latin typeface="Proxima Nova"/>
              </a:rPr>
              <a:t>Techniques:</a:t>
            </a:r>
            <a:r>
              <a:rPr sz="1300" b="0" i="0">
                <a:solidFill>
                  <a:srgbClr val="616161"/>
                </a:solidFill>
                <a:latin typeface="Proxima Nova"/>
              </a:rPr>
              <a:t> </a:t>
            </a:r>
            <a:r>
              <a:rPr sz="1300" b="0" i="0" err="1">
                <a:solidFill>
                  <a:srgbClr val="616161"/>
                </a:solidFill>
                <a:latin typeface="Proxima Nova"/>
              </a:rPr>
              <a:t>Comprend</a:t>
            </a:r>
            <a:r>
              <a:rPr sz="1300" b="0" i="0">
                <a:solidFill>
                  <a:srgbClr val="616161"/>
                </a:solidFill>
                <a:latin typeface="Proxima Nova"/>
              </a:rPr>
              <a:t> </a:t>
            </a:r>
            <a:r>
              <a:rPr sz="1300" b="0" i="0" err="1">
                <a:solidFill>
                  <a:srgbClr val="616161"/>
                </a:solidFill>
                <a:latin typeface="Proxima Nova"/>
              </a:rPr>
              <a:t>l'apprentissage</a:t>
            </a:r>
            <a:r>
              <a:rPr sz="1300" b="0" i="0">
                <a:solidFill>
                  <a:srgbClr val="616161"/>
                </a:solidFill>
                <a:latin typeface="Proxima Nova"/>
              </a:rPr>
              <a:t> </a:t>
            </a:r>
            <a:r>
              <a:rPr sz="1300" b="0" i="0" err="1">
                <a:solidFill>
                  <a:srgbClr val="616161"/>
                </a:solidFill>
                <a:latin typeface="Proxima Nova"/>
              </a:rPr>
              <a:t>supervisé</a:t>
            </a:r>
            <a:r>
              <a:rPr sz="1300" b="0" i="0">
                <a:solidFill>
                  <a:srgbClr val="616161"/>
                </a:solidFill>
                <a:latin typeface="Proxima Nova"/>
              </a:rPr>
              <a:t>, </a:t>
            </a:r>
            <a:r>
              <a:rPr sz="1300" b="0" i="0" err="1">
                <a:solidFill>
                  <a:srgbClr val="616161"/>
                </a:solidFill>
                <a:latin typeface="Proxima Nova"/>
              </a:rPr>
              <a:t>où</a:t>
            </a:r>
            <a:r>
              <a:rPr sz="1300" b="0" i="0">
                <a:solidFill>
                  <a:srgbClr val="616161"/>
                </a:solidFill>
                <a:latin typeface="Proxima Nova"/>
              </a:rPr>
              <a:t> un </a:t>
            </a:r>
            <a:r>
              <a:rPr sz="1300" b="0" i="0" err="1">
                <a:solidFill>
                  <a:srgbClr val="616161"/>
                </a:solidFill>
                <a:latin typeface="Proxima Nova"/>
              </a:rPr>
              <a:t>modèle</a:t>
            </a:r>
            <a:r>
              <a:rPr sz="1300" b="0" i="0">
                <a:solidFill>
                  <a:srgbClr val="616161"/>
                </a:solidFill>
                <a:latin typeface="Proxima Nova"/>
              </a:rPr>
              <a:t> </a:t>
            </a:r>
            <a:r>
              <a:rPr sz="1300" b="0" i="0" err="1">
                <a:solidFill>
                  <a:srgbClr val="616161"/>
                </a:solidFill>
                <a:latin typeface="Proxima Nova"/>
              </a:rPr>
              <a:t>est</a:t>
            </a:r>
            <a:r>
              <a:rPr sz="1300" b="0" i="0">
                <a:solidFill>
                  <a:srgbClr val="616161"/>
                </a:solidFill>
                <a:latin typeface="Proxima Nova"/>
              </a:rPr>
              <a:t> </a:t>
            </a:r>
            <a:r>
              <a:rPr sz="1300" b="0" i="0" err="1">
                <a:solidFill>
                  <a:srgbClr val="616161"/>
                </a:solidFill>
                <a:latin typeface="Proxima Nova"/>
              </a:rPr>
              <a:t>formé</a:t>
            </a:r>
            <a:r>
              <a:rPr sz="1300" b="0" i="0">
                <a:solidFill>
                  <a:srgbClr val="616161"/>
                </a:solidFill>
                <a:latin typeface="Proxima Nova"/>
              </a:rPr>
              <a:t> sur des données </a:t>
            </a:r>
            <a:r>
              <a:rPr sz="1300" b="0" i="0" err="1">
                <a:solidFill>
                  <a:srgbClr val="616161"/>
                </a:solidFill>
                <a:latin typeface="Proxima Nova"/>
              </a:rPr>
              <a:t>étiquetées</a:t>
            </a:r>
            <a:r>
              <a:rPr sz="1300" b="0" i="0">
                <a:solidFill>
                  <a:srgbClr val="616161"/>
                </a:solidFill>
                <a:latin typeface="Proxima Nova"/>
              </a:rPr>
              <a:t>, et </a:t>
            </a:r>
            <a:r>
              <a:rPr sz="1300" b="0" i="0" err="1">
                <a:solidFill>
                  <a:srgbClr val="616161"/>
                </a:solidFill>
                <a:latin typeface="Proxima Nova"/>
              </a:rPr>
              <a:t>l'apprentissage</a:t>
            </a:r>
            <a:r>
              <a:rPr sz="1300" b="0" i="0">
                <a:solidFill>
                  <a:srgbClr val="616161"/>
                </a:solidFill>
                <a:latin typeface="Proxima Nova"/>
              </a:rPr>
              <a:t> non </a:t>
            </a:r>
            <a:r>
              <a:rPr sz="1300" b="0" i="0" err="1">
                <a:solidFill>
                  <a:srgbClr val="616161"/>
                </a:solidFill>
                <a:latin typeface="Proxima Nova"/>
              </a:rPr>
              <a:t>supervisé</a:t>
            </a:r>
            <a:r>
              <a:rPr sz="1300" b="0" i="0">
                <a:solidFill>
                  <a:srgbClr val="616161"/>
                </a:solidFill>
                <a:latin typeface="Proxima Nova"/>
              </a:rPr>
              <a:t>, </a:t>
            </a:r>
            <a:r>
              <a:rPr sz="1300" b="0" i="0" err="1">
                <a:solidFill>
                  <a:srgbClr val="616161"/>
                </a:solidFill>
                <a:latin typeface="Proxima Nova"/>
              </a:rPr>
              <a:t>où</a:t>
            </a:r>
            <a:r>
              <a:rPr sz="1300" b="0" i="0">
                <a:solidFill>
                  <a:srgbClr val="616161"/>
                </a:solidFill>
                <a:latin typeface="Proxima Nova"/>
              </a:rPr>
              <a:t> le </a:t>
            </a:r>
            <a:r>
              <a:rPr sz="1300" b="0" i="0" err="1">
                <a:solidFill>
                  <a:srgbClr val="616161"/>
                </a:solidFill>
                <a:latin typeface="Proxima Nova"/>
              </a:rPr>
              <a:t>modèle</a:t>
            </a:r>
            <a:r>
              <a:rPr sz="1300" b="0" i="0">
                <a:solidFill>
                  <a:srgbClr val="616161"/>
                </a:solidFill>
                <a:latin typeface="Proxima Nova"/>
              </a:rPr>
              <a:t> </a:t>
            </a:r>
            <a:r>
              <a:rPr sz="1300" b="0" i="0" err="1">
                <a:solidFill>
                  <a:srgbClr val="616161"/>
                </a:solidFill>
                <a:latin typeface="Proxima Nova"/>
              </a:rPr>
              <a:t>trouve</a:t>
            </a:r>
            <a:r>
              <a:rPr sz="1300" b="0" i="0">
                <a:solidFill>
                  <a:srgbClr val="616161"/>
                </a:solidFill>
                <a:latin typeface="Proxima Nova"/>
              </a:rPr>
              <a:t> des structures </a:t>
            </a:r>
            <a:r>
              <a:rPr sz="1300" b="0" i="0" err="1">
                <a:solidFill>
                  <a:srgbClr val="616161"/>
                </a:solidFill>
                <a:latin typeface="Proxima Nova"/>
              </a:rPr>
              <a:t>ou</a:t>
            </a:r>
            <a:r>
              <a:rPr sz="1300" b="0" i="0">
                <a:solidFill>
                  <a:srgbClr val="616161"/>
                </a:solidFill>
                <a:latin typeface="Proxima Nova"/>
              </a:rPr>
              <a:t> des motifs dans des données non </a:t>
            </a:r>
            <a:r>
              <a:rPr sz="1300" b="0" i="0" err="1">
                <a:solidFill>
                  <a:srgbClr val="616161"/>
                </a:solidFill>
                <a:latin typeface="Proxima Nova"/>
              </a:rPr>
              <a:t>étiquetées</a:t>
            </a:r>
            <a:r>
              <a:rPr sz="1300" b="0" i="0">
                <a:solidFill>
                  <a:srgbClr val="616161"/>
                </a:solidFill>
                <a:latin typeface="Proxima Nova"/>
              </a:rPr>
              <a:t>.</a:t>
            </a:r>
          </a:p>
        </p:txBody>
      </p:sp>
      <p:sp>
        <p:nvSpPr>
          <p:cNvPr id="8" name="Rectangle 7"/>
          <p:cNvSpPr/>
          <p:nvPr/>
        </p:nvSpPr>
        <p:spPr>
          <a:xfrm>
            <a:off x="4724400" y="1508670"/>
            <a:ext cx="4190999" cy="258663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8032"/>
          </a:xfrm>
          <a:prstGeom prst="rect">
            <a:avLst/>
          </a:prstGeom>
          <a:noFill/>
          <a:ln>
            <a:noFill/>
          </a:ln>
        </p:spPr>
        <p:txBody>
          <a:bodyPr wrap="square" lIns="0" tIns="0" rIns="0" bIns="0" anchor="t">
            <a:spAutoFit/>
          </a:bodyPr>
          <a:lstStyle/>
          <a:p>
            <a:pPr algn="l"/>
            <a:endParaRPr/>
          </a:p>
        </p:txBody>
      </p:sp>
      <p:sp>
        <p:nvSpPr>
          <p:cNvPr id="11" name="Rectangle 10"/>
          <p:cNvSpPr/>
          <p:nvPr/>
        </p:nvSpPr>
        <p:spPr>
          <a:xfrm>
            <a:off x="4724400" y="3942903"/>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074" name="Picture 2" descr="The 3 Types of Machine Learning - The Basics of AI">
            <a:extLst>
              <a:ext uri="{FF2B5EF4-FFF2-40B4-BE49-F238E27FC236}">
                <a16:creationId xmlns:a16="http://schemas.microsoft.com/office/drawing/2014/main" id="{D7424BA5-3AD2-3D7B-4647-6C761630C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584871"/>
            <a:ext cx="4190999" cy="2358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44" y="565558"/>
            <a:ext cx="8520600" cy="572700"/>
          </a:xfrm>
        </p:spPr>
        <p:txBody>
          <a:bodyPr>
            <a:normAutofit/>
          </a:bodyPr>
          <a:lstStyle/>
          <a:p>
            <a:r>
              <a:rPr lang="sr-Latn-RS"/>
              <a:t>Les </a:t>
            </a:r>
            <a:r>
              <a:t>Variantes </a:t>
            </a:r>
            <a:r>
              <a:rPr err="1"/>
              <a:t>Modernes</a:t>
            </a:r>
            <a:r>
              <a:t> de </a:t>
            </a:r>
            <a:r>
              <a:rPr err="1"/>
              <a:t>l’IA</a:t>
            </a:r>
            <a:r>
              <a:rPr lang="en-US"/>
              <a:t> – </a:t>
            </a:r>
            <a:r>
              <a:rPr lang="sr-Latn-RS"/>
              <a:t>Les </a:t>
            </a:r>
            <a:r>
              <a:rPr lang="en-US"/>
              <a:t>Réseaux </a:t>
            </a:r>
            <a:r>
              <a:rPr lang="en-US" err="1"/>
              <a:t>Neuronaux</a:t>
            </a:r>
            <a:endParaRPr/>
          </a:p>
        </p:txBody>
      </p:sp>
      <p:sp>
        <p:nvSpPr>
          <p:cNvPr id="3" name="Rectangle 2"/>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Rectangle 3"/>
          <p:cNvSpPr/>
          <p:nvPr/>
        </p:nvSpPr>
        <p:spPr>
          <a:xfrm>
            <a:off x="228600" y="1508670"/>
            <a:ext cx="8686800" cy="3200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sz="1300" b="0" i="0">
                <a:solidFill>
                  <a:srgbClr val="616161"/>
                </a:solidFill>
                <a:latin typeface="Proxima Nova"/>
              </a:defRPr>
            </a:pPr>
            <a:endParaRPr/>
          </a:p>
        </p:txBody>
      </p:sp>
      <p:sp>
        <p:nvSpPr>
          <p:cNvPr id="5" name="Rectangle 4"/>
          <p:cNvSpPr/>
          <p:nvPr/>
        </p:nvSpPr>
        <p:spPr>
          <a:xfrm>
            <a:off x="228600" y="1508670"/>
            <a:ext cx="8686800"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Rectangle 5"/>
          <p:cNvSpPr/>
          <p:nvPr/>
        </p:nvSpPr>
        <p:spPr>
          <a:xfrm>
            <a:off x="2286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228600" y="1508670"/>
            <a:ext cx="4190999" cy="2049279"/>
          </a:xfrm>
          <a:prstGeom prst="rect">
            <a:avLst/>
          </a:prstGeom>
          <a:noFill/>
          <a:ln>
            <a:noFill/>
          </a:ln>
        </p:spPr>
        <p:txBody>
          <a:bodyPr wrap="square" lIns="190500" tIns="0" rIns="0" bIns="190500" anchor="t">
            <a:spAutoFit/>
          </a:bodyPr>
          <a:lstStyle/>
          <a:p>
            <a:pPr marL="228600" indent="-91440" algn="just">
              <a:spcBef>
                <a:spcPts val="0"/>
              </a:spcBef>
              <a:spcAft>
                <a:spcPts val="800"/>
              </a:spcAft>
              <a:buSzPct val="100000"/>
              <a:buFont typeface="Arial"/>
              <a:buChar char="•"/>
            </a:pPr>
            <a:r>
              <a:rPr sz="1300" b="1" i="0">
                <a:solidFill>
                  <a:srgbClr val="616161"/>
                </a:solidFill>
                <a:latin typeface="Proxima Nova"/>
              </a:rPr>
              <a:t>Inspiration </a:t>
            </a:r>
            <a:r>
              <a:rPr sz="1300" b="1" i="0" err="1">
                <a:solidFill>
                  <a:srgbClr val="616161"/>
                </a:solidFill>
                <a:latin typeface="Proxima Nova"/>
              </a:rPr>
              <a:t>biologique</a:t>
            </a:r>
            <a:r>
              <a:rPr sz="1300" b="1" i="0">
                <a:solidFill>
                  <a:srgbClr val="616161"/>
                </a:solidFill>
                <a:latin typeface="Proxima Nova"/>
              </a:rPr>
              <a:t>:</a:t>
            </a:r>
            <a:r>
              <a:rPr sz="1300" b="0" i="0">
                <a:solidFill>
                  <a:srgbClr val="616161"/>
                </a:solidFill>
                <a:latin typeface="Proxima Nova"/>
              </a:rPr>
              <a:t> </a:t>
            </a:r>
            <a:r>
              <a:rPr sz="1300" b="0" i="0" err="1">
                <a:solidFill>
                  <a:srgbClr val="616161"/>
                </a:solidFill>
                <a:latin typeface="Proxima Nova"/>
              </a:rPr>
              <a:t>Modèles</a:t>
            </a:r>
            <a:r>
              <a:rPr sz="1300" b="0" i="0">
                <a:solidFill>
                  <a:srgbClr val="616161"/>
                </a:solidFill>
                <a:latin typeface="Proxima Nova"/>
              </a:rPr>
              <a:t> </a:t>
            </a:r>
            <a:r>
              <a:rPr sz="1300" b="0" i="0" err="1">
                <a:solidFill>
                  <a:srgbClr val="616161"/>
                </a:solidFill>
                <a:latin typeface="Proxima Nova"/>
              </a:rPr>
              <a:t>d'IA</a:t>
            </a:r>
            <a:r>
              <a:rPr sz="1300" b="0" i="0">
                <a:solidFill>
                  <a:srgbClr val="616161"/>
                </a:solidFill>
                <a:latin typeface="Proxima Nova"/>
              </a:rPr>
              <a:t> </a:t>
            </a:r>
            <a:r>
              <a:rPr sz="1300" b="0" i="0" err="1">
                <a:solidFill>
                  <a:srgbClr val="616161"/>
                </a:solidFill>
                <a:latin typeface="Proxima Nova"/>
              </a:rPr>
              <a:t>inspirés</a:t>
            </a:r>
            <a:r>
              <a:rPr sz="1300" b="0" i="0">
                <a:solidFill>
                  <a:srgbClr val="616161"/>
                </a:solidFill>
                <a:latin typeface="Proxima Nova"/>
              </a:rPr>
              <a:t> par la structure du </a:t>
            </a:r>
            <a:r>
              <a:rPr sz="1300" b="0" i="0" err="1">
                <a:solidFill>
                  <a:srgbClr val="616161"/>
                </a:solidFill>
                <a:latin typeface="Proxima Nova"/>
              </a:rPr>
              <a:t>cerveau</a:t>
            </a:r>
            <a:r>
              <a:rPr sz="1300" b="0" i="0">
                <a:solidFill>
                  <a:srgbClr val="616161"/>
                </a:solidFill>
                <a:latin typeface="Proxima Nova"/>
              </a:rPr>
              <a:t> </a:t>
            </a:r>
            <a:r>
              <a:rPr sz="1300" b="0" i="0" err="1">
                <a:solidFill>
                  <a:srgbClr val="616161"/>
                </a:solidFill>
                <a:latin typeface="Proxima Nova"/>
              </a:rPr>
              <a:t>humain</a:t>
            </a:r>
            <a:r>
              <a:rPr sz="1300" b="0" i="0">
                <a:solidFill>
                  <a:srgbClr val="616161"/>
                </a:solidFill>
                <a:latin typeface="Proxima Nova"/>
              </a:rPr>
              <a:t>, </a:t>
            </a:r>
            <a:r>
              <a:rPr sz="1300" b="0" i="0" err="1">
                <a:solidFill>
                  <a:srgbClr val="616161"/>
                </a:solidFill>
                <a:latin typeface="Proxima Nova"/>
              </a:rPr>
              <a:t>utilisés</a:t>
            </a:r>
            <a:r>
              <a:rPr sz="1300" b="0" i="0">
                <a:solidFill>
                  <a:srgbClr val="616161"/>
                </a:solidFill>
                <a:latin typeface="Proxima Nova"/>
              </a:rPr>
              <a:t> pour des </a:t>
            </a:r>
            <a:r>
              <a:rPr sz="1300" b="0" i="0" err="1">
                <a:solidFill>
                  <a:srgbClr val="616161"/>
                </a:solidFill>
                <a:latin typeface="Proxima Nova"/>
              </a:rPr>
              <a:t>tâches</a:t>
            </a:r>
            <a:r>
              <a:rPr sz="1300" b="0" i="0">
                <a:solidFill>
                  <a:srgbClr val="616161"/>
                </a:solidFill>
                <a:latin typeface="Proxima Nova"/>
              </a:rPr>
              <a:t> complexes </a:t>
            </a:r>
            <a:r>
              <a:rPr sz="1300" b="0" i="0" err="1">
                <a:solidFill>
                  <a:srgbClr val="616161"/>
                </a:solidFill>
                <a:latin typeface="Proxima Nova"/>
              </a:rPr>
              <a:t>comme</a:t>
            </a:r>
            <a:r>
              <a:rPr sz="1300" b="0" i="0">
                <a:solidFill>
                  <a:srgbClr val="616161"/>
                </a:solidFill>
                <a:latin typeface="Proxima Nova"/>
              </a:rPr>
              <a:t> la reconnaissance </a:t>
            </a:r>
            <a:r>
              <a:rPr sz="1300" b="0" i="0" err="1">
                <a:solidFill>
                  <a:srgbClr val="616161"/>
                </a:solidFill>
                <a:latin typeface="Proxima Nova"/>
              </a:rPr>
              <a:t>d'images</a:t>
            </a:r>
            <a:r>
              <a:rPr sz="1300" b="0" i="0">
                <a:solidFill>
                  <a:srgbClr val="616161"/>
                </a:solidFill>
                <a:latin typeface="Proxima Nova"/>
              </a:rPr>
              <a:t> et le </a:t>
            </a:r>
            <a:r>
              <a:rPr sz="1300" b="0" i="0" err="1">
                <a:solidFill>
                  <a:srgbClr val="616161"/>
                </a:solidFill>
                <a:latin typeface="Proxima Nova"/>
              </a:rPr>
              <a:t>traitement</a:t>
            </a:r>
            <a:r>
              <a:rPr sz="1300" b="0" i="0">
                <a:solidFill>
                  <a:srgbClr val="616161"/>
                </a:solidFill>
                <a:latin typeface="Proxima Nova"/>
              </a:rPr>
              <a:t> du </a:t>
            </a:r>
            <a:r>
              <a:rPr sz="1300" b="0" i="0" err="1">
                <a:solidFill>
                  <a:srgbClr val="616161"/>
                </a:solidFill>
                <a:latin typeface="Proxima Nova"/>
              </a:rPr>
              <a:t>langage</a:t>
            </a:r>
            <a:r>
              <a:rPr sz="1300" b="0" i="0">
                <a:solidFill>
                  <a:srgbClr val="616161"/>
                </a:solidFill>
                <a:latin typeface="Proxima Nova"/>
              </a:rPr>
              <a:t> naturel.</a:t>
            </a:r>
          </a:p>
          <a:p>
            <a:pPr marL="228600" lvl="1" indent="-91440" algn="just">
              <a:spcBef>
                <a:spcPts val="1200"/>
              </a:spcBef>
              <a:spcAft>
                <a:spcPts val="0"/>
              </a:spcAft>
              <a:buSzPct val="100000"/>
              <a:buFont typeface="Arial"/>
              <a:buChar char="•"/>
            </a:pPr>
            <a:r>
              <a:rPr sz="1300" b="1" i="0">
                <a:solidFill>
                  <a:srgbClr val="616161"/>
                </a:solidFill>
                <a:latin typeface="Proxima Nova"/>
              </a:rPr>
              <a:t>Structure:</a:t>
            </a:r>
            <a:r>
              <a:rPr sz="1300" b="0" i="0">
                <a:solidFill>
                  <a:srgbClr val="616161"/>
                </a:solidFill>
                <a:latin typeface="Proxima Nova"/>
              </a:rPr>
              <a:t> </a:t>
            </a:r>
            <a:r>
              <a:rPr sz="1300" b="0" i="0" err="1">
                <a:solidFill>
                  <a:srgbClr val="616161"/>
                </a:solidFill>
                <a:latin typeface="Proxima Nova"/>
              </a:rPr>
              <a:t>Composés</a:t>
            </a:r>
            <a:r>
              <a:rPr sz="1300" b="0" i="0">
                <a:solidFill>
                  <a:srgbClr val="616161"/>
                </a:solidFill>
                <a:latin typeface="Proxima Nova"/>
              </a:rPr>
              <a:t> de couches de </a:t>
            </a:r>
            <a:r>
              <a:rPr sz="1300" b="0" i="0" err="1">
                <a:solidFill>
                  <a:srgbClr val="616161"/>
                </a:solidFill>
                <a:latin typeface="Proxima Nova"/>
              </a:rPr>
              <a:t>neurones</a:t>
            </a:r>
            <a:r>
              <a:rPr sz="1300" b="0" i="0">
                <a:solidFill>
                  <a:srgbClr val="616161"/>
                </a:solidFill>
                <a:latin typeface="Proxima Nova"/>
              </a:rPr>
              <a:t> </a:t>
            </a:r>
            <a:r>
              <a:rPr sz="1300" b="0" i="0" err="1">
                <a:solidFill>
                  <a:srgbClr val="616161"/>
                </a:solidFill>
                <a:latin typeface="Proxima Nova"/>
              </a:rPr>
              <a:t>artificiels</a:t>
            </a:r>
            <a:r>
              <a:rPr sz="1300" b="0" i="0">
                <a:solidFill>
                  <a:srgbClr val="616161"/>
                </a:solidFill>
                <a:latin typeface="Proxima Nova"/>
              </a:rPr>
              <a:t> </a:t>
            </a:r>
            <a:r>
              <a:rPr sz="1300" b="0" i="0" err="1">
                <a:solidFill>
                  <a:srgbClr val="616161"/>
                </a:solidFill>
                <a:latin typeface="Proxima Nova"/>
              </a:rPr>
              <a:t>interconnectés</a:t>
            </a:r>
            <a:r>
              <a:rPr sz="1300" b="0" i="0">
                <a:solidFill>
                  <a:srgbClr val="616161"/>
                </a:solidFill>
                <a:latin typeface="Proxima Nova"/>
              </a:rPr>
              <a:t>, </a:t>
            </a:r>
            <a:r>
              <a:rPr sz="1300" b="0" i="0" err="1">
                <a:solidFill>
                  <a:srgbClr val="616161"/>
                </a:solidFill>
                <a:latin typeface="Proxima Nova"/>
              </a:rPr>
              <a:t>chaque</a:t>
            </a:r>
            <a:r>
              <a:rPr sz="1300" b="0" i="0">
                <a:solidFill>
                  <a:srgbClr val="616161"/>
                </a:solidFill>
                <a:latin typeface="Proxima Nova"/>
              </a:rPr>
              <a:t> </a:t>
            </a:r>
            <a:r>
              <a:rPr sz="1300" b="0" i="0" err="1">
                <a:solidFill>
                  <a:srgbClr val="616161"/>
                </a:solidFill>
                <a:latin typeface="Proxima Nova"/>
              </a:rPr>
              <a:t>neurone</a:t>
            </a:r>
            <a:r>
              <a:rPr sz="1300" b="0" i="0">
                <a:solidFill>
                  <a:srgbClr val="616161"/>
                </a:solidFill>
                <a:latin typeface="Proxima Nova"/>
              </a:rPr>
              <a:t> </a:t>
            </a:r>
            <a:r>
              <a:rPr sz="1300" b="0" i="0" err="1">
                <a:solidFill>
                  <a:srgbClr val="616161"/>
                </a:solidFill>
                <a:latin typeface="Proxima Nova"/>
              </a:rPr>
              <a:t>effectuant</a:t>
            </a:r>
            <a:r>
              <a:rPr sz="1300" b="0" i="0">
                <a:solidFill>
                  <a:srgbClr val="616161"/>
                </a:solidFill>
                <a:latin typeface="Proxima Nova"/>
              </a:rPr>
              <a:t> des </a:t>
            </a:r>
            <a:r>
              <a:rPr sz="1300" b="0" i="0" err="1">
                <a:solidFill>
                  <a:srgbClr val="616161"/>
                </a:solidFill>
                <a:latin typeface="Proxima Nova"/>
              </a:rPr>
              <a:t>calculs</a:t>
            </a:r>
            <a:r>
              <a:rPr sz="1300" b="0" i="0">
                <a:solidFill>
                  <a:srgbClr val="616161"/>
                </a:solidFill>
                <a:latin typeface="Proxima Nova"/>
              </a:rPr>
              <a:t> simples et </a:t>
            </a:r>
            <a:r>
              <a:rPr sz="1300" b="0" i="0" err="1">
                <a:solidFill>
                  <a:srgbClr val="616161"/>
                </a:solidFill>
                <a:latin typeface="Proxima Nova"/>
              </a:rPr>
              <a:t>transmettant</a:t>
            </a:r>
            <a:r>
              <a:rPr sz="1300" b="0" i="0">
                <a:solidFill>
                  <a:srgbClr val="616161"/>
                </a:solidFill>
                <a:latin typeface="Proxima Nova"/>
              </a:rPr>
              <a:t> les </a:t>
            </a:r>
            <a:r>
              <a:rPr sz="1300" b="0" i="0" err="1">
                <a:solidFill>
                  <a:srgbClr val="616161"/>
                </a:solidFill>
                <a:latin typeface="Proxima Nova"/>
              </a:rPr>
              <a:t>résultats</a:t>
            </a:r>
            <a:r>
              <a:rPr sz="1300" b="0" i="0">
                <a:solidFill>
                  <a:srgbClr val="616161"/>
                </a:solidFill>
                <a:latin typeface="Proxima Nova"/>
              </a:rPr>
              <a:t> aux </a:t>
            </a:r>
            <a:r>
              <a:rPr sz="1300" b="0" i="0" err="1">
                <a:solidFill>
                  <a:srgbClr val="616161"/>
                </a:solidFill>
                <a:latin typeface="Proxima Nova"/>
              </a:rPr>
              <a:t>neurones</a:t>
            </a:r>
            <a:r>
              <a:rPr sz="1300" b="0" i="0">
                <a:solidFill>
                  <a:srgbClr val="616161"/>
                </a:solidFill>
                <a:latin typeface="Proxima Nova"/>
              </a:rPr>
              <a:t> des couches </a:t>
            </a:r>
            <a:r>
              <a:rPr sz="1300" b="0" i="0" err="1">
                <a:solidFill>
                  <a:srgbClr val="616161"/>
                </a:solidFill>
                <a:latin typeface="Proxima Nova"/>
              </a:rPr>
              <a:t>suivantes</a:t>
            </a:r>
            <a:r>
              <a:rPr sz="1300" b="0" i="0">
                <a:solidFill>
                  <a:srgbClr val="616161"/>
                </a:solidFill>
                <a:latin typeface="Proxima Nova"/>
              </a:rPr>
              <a:t>.</a:t>
            </a:r>
          </a:p>
        </p:txBody>
      </p:sp>
      <p:sp>
        <p:nvSpPr>
          <p:cNvPr id="8" name="Rectangle 7"/>
          <p:cNvSpPr/>
          <p:nvPr/>
        </p:nvSpPr>
        <p:spPr>
          <a:xfrm>
            <a:off x="4724400" y="1508670"/>
            <a:ext cx="4190999" cy="2587972"/>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TextBox 8"/>
          <p:cNvSpPr txBox="1"/>
          <p:nvPr/>
        </p:nvSpPr>
        <p:spPr>
          <a:xfrm>
            <a:off x="4724400" y="1508670"/>
            <a:ext cx="4190999" cy="2359372"/>
          </a:xfrm>
          <a:prstGeom prst="rect">
            <a:avLst/>
          </a:prstGeom>
          <a:noFill/>
          <a:ln>
            <a:noFill/>
          </a:ln>
        </p:spPr>
        <p:txBody>
          <a:bodyPr wrap="square" lIns="0" tIns="0" rIns="0" bIns="0" anchor="t">
            <a:spAutoFit/>
          </a:bodyPr>
          <a:lstStyle/>
          <a:p>
            <a:pPr algn="l"/>
            <a:endParaRPr/>
          </a:p>
        </p:txBody>
      </p:sp>
      <p:pic>
        <p:nvPicPr>
          <p:cNvPr id="10" name="Picture 9" descr="tmp38n_70vx.png"/>
          <p:cNvPicPr>
            <a:picLocks noChangeAspect="1"/>
          </p:cNvPicPr>
          <p:nvPr/>
        </p:nvPicPr>
        <p:blipFill>
          <a:blip r:embed="rId2"/>
          <a:stretch>
            <a:fillRect/>
          </a:stretch>
        </p:blipFill>
        <p:spPr>
          <a:xfrm>
            <a:off x="4724400" y="1508670"/>
            <a:ext cx="4190999" cy="2359372"/>
          </a:xfrm>
          <a:prstGeom prst="rect">
            <a:avLst/>
          </a:prstGeom>
        </p:spPr>
      </p:pic>
      <p:sp>
        <p:nvSpPr>
          <p:cNvPr id="11" name="Rectangle 10"/>
          <p:cNvSpPr/>
          <p:nvPr/>
        </p:nvSpPr>
        <p:spPr>
          <a:xfrm>
            <a:off x="4724400" y="3944242"/>
            <a:ext cx="4190999" cy="152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80</TotalTime>
  <Words>1259</Words>
  <Application>Microsoft Office PowerPoint</Application>
  <PresentationFormat>On-screen Show (16:9)</PresentationFormat>
  <Paragraphs>61</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Proxima Nova</vt:lpstr>
      <vt:lpstr>Calibri Light</vt:lpstr>
      <vt:lpstr>Arial</vt:lpstr>
      <vt:lpstr>Calibri</vt:lpstr>
      <vt:lpstr>Retrospect</vt:lpstr>
      <vt:lpstr>L'Intelligence Artificielle (IA)</vt:lpstr>
      <vt:lpstr>L’Intelligence Artificielle (IA) : Applications Pratiques et Variantes Modernes</vt:lpstr>
      <vt:lpstr>Les Applications Pratiques de l'IA</vt:lpstr>
      <vt:lpstr>Les Applications Pratiques de l'IA</vt:lpstr>
      <vt:lpstr>Les Applications Pratiques de l'IA</vt:lpstr>
      <vt:lpstr>Les Applications Pratiques de l'IA</vt:lpstr>
      <vt:lpstr>Les Applications Pratiques de l'IA</vt:lpstr>
      <vt:lpstr>Les Variantes Modernes de l’IA – L’Apprentissage Automatique</vt:lpstr>
      <vt:lpstr>Les Variantes Modernes de l’IA – Les Réseaux Neuronaux</vt:lpstr>
      <vt:lpstr>Les Variantes Modernes de l’IA – L’Apprentissage Profond</vt:lpstr>
      <vt:lpstr>Les Variantes Modernes de l’IA – L’IA Symbolique</vt:lpstr>
      <vt:lpstr>Les Variantes Modernes de l’IA – Les Systèmes de Recommandation</vt:lpstr>
      <vt:lpstr>La démystification - est-ce vraiment de l'intelligence?</vt:lpstr>
      <vt:lpstr>Vocabulaire</vt:lpstr>
      <vt:lpstr>Sitographie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Shubham Garg</dc:creator>
  <cp:lastModifiedBy>Ана Бошковски</cp:lastModifiedBy>
  <cp:revision>12</cp:revision>
  <dcterms:modified xsi:type="dcterms:W3CDTF">2024-06-05T19:42:01Z</dcterms:modified>
</cp:coreProperties>
</file>